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24" r:id="rId2"/>
    <p:sldId id="350" r:id="rId3"/>
    <p:sldId id="542" r:id="rId4"/>
    <p:sldId id="522" r:id="rId5"/>
    <p:sldId id="521" r:id="rId6"/>
    <p:sldId id="377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5" r:id="rId19"/>
    <p:sldId id="537" r:id="rId20"/>
    <p:sldId id="536" r:id="rId21"/>
    <p:sldId id="538" r:id="rId22"/>
    <p:sldId id="539" r:id="rId23"/>
    <p:sldId id="541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06:45.92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17057 8625 24575,'0'30'0,"0"-7"0,0-23 0,0 16 0,0-12 0,0 12 0,0-16 0,0 15 0,0-11 0,0 12 0,0-16 0,0 23 0,0-17 0,0 18 0,0-24 0,0 15 0,0-11 0,0 12 0,0 0 0,0-12 0,0 11 0,0-15 0,0 24 0,0-18 0,0 17 0,0-23 0,-16 0 0,12 16 0,-11-12 0,15 12 0,0-16 0,0 0 0,0 15 0,-24-11 0,18 12 0,-17-16 0,23 23 0,0-17 0,-16 18 0,12-24 0,-12 0 0,16 15 0,0-11 0,0 12 0,-15-16 0,11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47:10.7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6526 1376 24575,'44'0'0,"1"0"0,-6 0 0,2 0 0,-6 0 0,2 0 0,1 0-1093,0 0 1,1 0 0,1 0 272,-3 0 1,1 0 0,0 0 0,0 0 476,10 0 0,-1 0 0,1 0 343,-4 0 0,2 0 0,-1 0 0,-1 0 0,0 0 0,-2 0 0,5 0 0,-3 0 0,6 0 0,1 0 0,-1 0 0,-4 0 0,-5 0 0,-2 0 0,-1 0 0,3 0-572,-1 0 1,3 0-1,0 0 1,-2 0-1,-3 0 572,6 0 0,-5 0 0,2 0 0,7 0 0,1 0 0,-3 0-66,-1 0 1,0 0 65,-5 0 0,4 0 0,0 0 0,-7 0 0,-4 0 0,0 0-424,11 1 0,6 0 1,-6-3 423,-9-6 0,-2 0 350,0 6 1,3 2 0,-1-2-351,1-2 0,-1-1 0,-2-1 0,1-7 0,1 2 0,14 8 0,0 0 0,-21-8 0,0-1 0,14 2 0,3 4 0,-6 5 0,2-2 0,-7-6 0,1-4 0,0 4 0,11 6 0,0 2 0,2-7 0,0 0 0,-4 7 0,-2 2 0,-2-1 0,1 0 0,3 2 0,0-4 0,-4-9 0,0-1 0,3 9 0,0 0 0,-2-9 0,-1 0 0,0 11 0,0 2 1269,-4-1 1,-1 0-1270,-1 0 0,0 0 0,1 0 0,1 0 0,4 0 0,0 0 0,-8 0 0,1 0 0,8 0 0,0 0 0,-8 0 0,-1 0 0,0 0 0,1 0 0,9 0 0,-2 0 0,1 0 1188,-12 0 0,1 0-1188,13 0 0,-13 0 0,1 0 0,18 0 0,-18 0 0,-4 0 2150,-7 0-2150,19 0 2065,-17 0-2065,21 0 0,-23 0 0,19 0 1381,-18 0-1381,22 0 280,-23 0-280,19 0 0,-17 0 0,10 0 0,2 0-408,8 0 408,-9 0 0,0 0 0,4 0 0,-5 0 0,3 0-761,5 0 0,0 0 761,2 0 0,1 0-979,0 0 0,0 0 979,3 0 0,0 0 0,-8 0 0,0 0 0,10 0 0,0 0 0,-13 0 0,-1 0 0,-1 0 0,9 0 0,1 0 0,-9 0 0,1 0 0,0 0-720,-1-1 1,1 0 0,-1 3 719,13 10 0,-1 0 0,2-9 0,0 0 0,-5 8 0,0 1-615,-3-3 0,0-2 615,5-5 0,-2 0 249,-9 6 0,-3-1-249,-1-7 0,-1 0 0,1 8 0,-1 0 0,12-4 1531,2 12-1531,-4-16 0,-17 0 0,21 23 0,0-17 2278,-22 18-2278,3-9 2019,-8-11-2019,-12 12 833,11-16-833,1 16 117,-12-13-117,12 37 0,7-19 0,-17 7 0,17 3 0,-23-4 0,0 11 0,0-13 0,0 1 0,0 11 0,0 6 0,0-14 0,0 1-476,0 11 476,0-8 0,0 1 0,0 3 0,-23 6 0,17 0 0,-17-6 0,13-11 0,4-1 0,2-3 0,-12 17 0,16-35 0,-15 27 0,11-27 0,-12 35 476,16-33-476,0 18 0,-24-24 0,19 0 0,-19 0 0,8 0 0,12 0 0,-27 0 0,-12 0 0,2 0-306,7 0 1,1 0 305,-4 0 0,4 0 0,-1 0 0,-7 0-507,0 0 0,0 0 507,0 0 0,0 0 0,-1 0 0,1 0 0,8-2 0,0 4 0,-5 13 0,5-13 0,0 0 0,-8 14 0,7-15 0,1-2-13,-4 1 13,-6 0 0,-1 0 0,7 0 0,-6 0 0,23 0 0,-19 16 0,18-12 579,-7 11-579,-3-15 1045,27 0-1045,-35 0 14,17 0-14,-5 0 0,-5 0 0,5 0 0,5 24 0,-17-18 0,12 17 0,5-23 0,-17 0 0,19 0 0,-23 0 0,6 0 0,-6 0-236,14 0 1,-1 0 235,-11 0 0,8 0 0,-1 0 0,-3 0 0,-6 0 0,0 0 0,6 0 0,10 0 0,3 0 0,2 0 0,-17 0 0,-4 0 0,2 0-500,-2 0 500,14 0 0,3 0 0,0 0 0,-2 0 0,-3 0 0,2 0 0,0 0 0,-20 0 0,18 0 0,1 0 0,-13 0 0,0 0 0,17 0 0,-1 0 0,-1 0 0,1 0 0,1 0 0,-1 0 0,-7 0 0,1 0 0,-8 0 0,12 0 0,-1 0 0,-13 0 0,6 0 0,4 0 0,-1 0 0,-7 0 0,8 0 0,0 0 0,-5 0 0,5 0 0,0 0 0,-8 0 0,0 0 0,-1 0-538,14 0 0,-1 0 538,-5 0 0,-2 0 0,-3 0 0,1 0 0,6 0 0,0 0-693,-11 0 1,-1 0 692,4 0 0,0 0 0,0 0 0,0 0 0,4 0 0,1 0 0,9 0 0,-1 0-264,-7 0 0,2 0 264,-9 0 0,7 0 0,1 0 0,-4 0 0,-6 0 0,-1 0 0,18 0 0,-1 0 0,0 0 0,0 0 0,0 0 0,1 0 0,-17 0 0,-1 0 0,14 0 0,0 0 0,-19 0 0,20 0 0,-1 0 0,1 0 0,-1 0 0,-2 0 0,-1 0 0,2 0 0,-2 0 0,-10 0 0,3 0 0,-1 0-503,1 0 1,-2 0 502,10 0 0,-1 0 0,-7 0 0,0 0 0,5 0 0,-1 0 0,-10 0 0,0 0 0,19 0 0,1 0 0,-11 0 0,0 0 0,-6 0 756,6 0-756,-7 0 0,1 0 0,6 0 0,12 0 0,-1 0 0,-11 0 1736,9 0-1736,-3 0 575,4 0-575,-11 0 1711,-5 16-1711,24-12 187,-21 12-187,19-16 0,-7 0 0,-3 0 0,27 0 0,-35 0 0,33 0 0,-33 0 0,11 0 0,7 0 0,-3 0 0,9 0 0,-5 0 0,1 0 0,-21 0 0,34 0 0,-33 0 0,35 0 0,-27 0 0,27 0 0,-35 0 0,33 0 0,-33 0 0,19 0 0,1 0 0,-21 0 0,35 0 0,-35 0 0,36 0 0,-27 0 0,27 0 0,-12 0 0,-7 15 0,17-11 0,-33 12 0,35-16 0,-12 0 0,16 0 0,-23 0 0,17 0 0,-18 0 0,9-16 0,11 12 0,-12-11 0,0 15 0,12-16 0,-11 12 0,-9-12 0,18-7 0,-17 17 0,7-33 0,12 19 0,-11-23 0,-1 6 0,12-6 0,-12-1-438,15 14 1,2 0 437,-1-19 0,0 6 0,0 3 0,0 15 0,0-3 0,0 1 0,0 7 0,0-23 0,0 22 0,0-18 0,0 35 0,0-28 875,0 28-875,0-11 0,0-9 0,0 18 0,16-17 0,-12 7 0,12 12 0,-16-11 0,0-9 0,0 18 0,0-17 0,0 23 0,0 0 0,15 0 0,-11 0 0,12 0 0</inkml:trace>
  <inkml:trace contextRef="#ctx0" brushRef="#br0" timeOffset="24655">5662 2593 24575,'42'0'0,"0"0"0,-12 0 0,-1 0 0,7 0 0,-1 0-1846,2 0 1846,7 0 0,4 0-1266,-13 0 1,1 0 1265,11 0 0,2 0 0,-3 0 0,0 0-252,-6 0 0,0 0 252,3 0 0,-4 0-475,3 0 475,-9 0 0,0 0 0,4 0 0,7 0 732,-25 0-732,20 0 2257,-33 0-2257,33 0 1743,-35 0-1743,28 0 624,-28 0-624,11 0 0,-15 0 0,24 0 0,-18 0 0,33 0 0,-35 0 0,35 0 0,-17 0 0,5 0 0,4 0 0,-3 0 0,9 0 0,-9 0 0,3 0 0,-4 0 0,11 0 0,5 0 0,-14 0 0,0 0-622,13 0 622,-10 0 0,2 0 0,-3 0 0,-1 0 0,19 0 0,-19 0 0,-1 0 0,14 0 0,-6 0 0,6 0 0,0 0 0,-5 0 0,5 0 0,0 0 0,-13 0 0,1 0 0,18 0 0,-20 0 0,0 0 0,1 0 0,-1 0-647,3 0 1,1 0 646,7 0 0,0 0 0,-4 0 0,-1 0 0,-1 0 0,0 0 0,2 0 0,-1 0 0,-3 0 0,1 0 0,5 0 0,0 0 0,-10 0 0,-1 0 0,-1 0 0,1 0 0,6 0 0,0 0 0,-4 0 0,-1 0 0,8 0 0,-1 0 0,-9 0 0,1 0 0,6 1 0,0-2 0,-1-10 0,1-2-928,7 10 1,0 1 927,5-11 0,-3 2 0,-14 10 0,1 2 0,11-1 0,2 0 0,-10 0 0,1 0 0,11 0 0,0 0-665,-12 0 1,0 0 664,10 0 0,-1 0 0,-13 0 0,1 0 0,14 0 0,0 0 0,-15 0 0,1 0 0,11 0 0,2 0 0,-9 0 0,-1 0 0,0 1 0,0-2 0,9-7 0,1 0 0,-10 7 0,0-2 0,0-5 0,1 1 0,8 6 0,0 2-212,-12-1 0,-1 0 212,7 0 0,1 0 0,-2 0 0,0 0 0,1 0 0,1 0-285,3 0 0,2 0 285,4 0 0,-2 0 0,-10 0 0,-1 0 444,10 0 1,-2 0-445,2 0 0,-1 0 0,0 0 0,0 0 0,-12 0 0,1 0 0,13 0 0,-13 0 0,1 0 0,18 0 0,-20 0 0,0 0 0,1 0 0,-1 0 0,12 0 0,-1 0 0,3 0 0,-10 0 0,-2 0 0,1 0 0,1 0 2,8 0 0,0 0-2,-8 0 0,-1 0 0,0 0 0,1 0 0,9 0 0,-2 0 925,1 0-925,0 0 0,1 0 0,-14 0 0,0 0 637,8 0 1,-1 0-638,-8 0 0,-1 0 0,0 0 0,-1 0 811,12 0-811,6 0 0,0 0 1575,-21 0-1575,17 0 0,-19 0 0,23 0 0,-6 0 0,-10 0 614,5-24-614,-5 18 0,10-17 0,7 23 0,-1 0 0,-6 0 0,-11 0 0,-1 0 0,-4 0 0,19 0 0,-21 0 0,24 0 0,-5 0 0,5 0 0,0 0 0,-6 0 0,-10 0 0,5 0 0,-28 0 0,35 0 0,-33 0 0,17 0 0,-23 0 0,16 0 0,-12 0 0,12 0 0,-16 0 0,23 0 0,-17 0 0,33 23 0,-19-17 0,23 18 0,-6-24-628,-4-1 0,1 2 628,-6 6 0,1 1 0,6-6 0,0 0 0,-7 6 0,-3 0-174,18-8 174,0 0 0,-5 0 0,-13 0 0,1 0 0,11 0 0,-10 0 0,5 0 0,-28 24 0,11-19 1245,9 19-1245,-18-24 185,17 0-185,-23 0 0,0 16 0,0-12 0,0 11 0,0-15 0,0 16 0,0 11 0,0-5 0,0 17 0,0-35 0,0 27 0,0-3 0,0-7 0,0 19 0,16-21 0,-12 24 0,11-21 0,-15 17 0,0-12 0,16 11 0,-12 5 0,12-24 0,-16 21 0,0-19 0,0 7 0,0 3 0,0-4 0,0 11 0,0-11 0,0 4 0,0-3 0,-16 9 0,12-9 0,-12 11 0,1-33 0,11 33 0,-12-35 0,-7 27 0,17-27 0,-18 12 0,24-16 0,-15 0 0,11 0 0,-12 0 0,16 0 0,-16 0 0,12 0 0,-35 0 0,33 0 0,-33 0 0,-4 0 0,2 0-682,8 11 1,-1 1 681,7-9 0,1 0 0,-1 9 0,-1 0-366,-6-11 0,0-2 366,6 1 0,1 0 0,1 0 0,-1 0 0,-5 0 0,-3 0-675,-5 0 0,0 0 675,6 0 0,-1 0 0,-6 0 0,0 0 0,2 0 0,2 0 0,3 0 0,-1 0 0,2 0 0,-2 0 0,1 0 0,-6-1 0,0 2 0,-4 6 0,0 1 0,4-6 0,-1 0-780,8 3 1,-2 1 0,1-1 779,-7-4 0,-2-2 0,4 1 0,-3 0 0,3 0 0,1-1 0,0 2 0,0 3 0,-2 3 0,2-2 0,4-4 0,0 1 0,1 3 0,-1 2 0,-1-3 0,-3-3 0,0-1 0,2-1 0,-4 1 0,0 0-245,1-1 1,-1 0 0,3 3 244,5 10 0,0 0 0,-1-9 0,-2-3 0,1 3 0,-9 8 0,1 1 0,9-5 0,-2-2 0,-1-1 0,2-3 0,-1 0 0,1 1 0,-13 6 0,1-1 0,-2-6 0,0-2 0,5 1 0,0 0 0,3 0 0,0 0 0,-1 0 0,1 0 0,6 0 0,-2 0 0,-10 0 0,0 0 0,8 0 0,-1 0 0,1 0 0,-4 0 0,3 0 0,-4 0 0,2 0 0,7 0 0,-1 0 0,2 0 0,-8 0 0,1 0 0,-4 0 0,0 0 0,4 0 0,0 0 0,-3 0 0,-1 0 0,4 0 0,0 0-186,8 0 1,-1 0 185,-9 0 0,2 0 0,-1 0 0,12 0 0,-1 0 0,-1-1 0,3 2 557,3 15-557,-14-14 0,0 0 0,13 14 0,-6-15 0,-3-2 0,-2 1 2134,-6 0-2134,0 0 0,17 11 0,-1 1 0,0-9 0,-1 0 0,2 9 0,-1 0 398,-6-12 0,0 0-398,0 7 0,1 1 0,0-6 0,-1 0 0,-8 6 0,0 0 0,13-7 0,-1-2 0,-14 1 0,0 0 0,14 0 0,1 0 0,-12 0 0,-2 0 0,2 0 0,-1 0-575,-4 0 1,-2 0 574,13 0 0,-2 0 0,2 0 0,-6 0 0,0 0 0,7 0 0,-2 0 0,1 0-579,-8 0 1,0 0 578,8 0 0,-2 0 0,2 0 0,-11 0 0,2 0 0,10 0 0,1 0-455,-9 0 1,0 0 454,12 0 0,1 0 0,-8 0 0,1 0 297,8 0 0,1 0-297,0 0 0,1 0 2099,4 0-2099,-18 0 1953,19 0-1953,1 0 1354,-21 0-1354,19 23 615,-7-17-615,-3 18 0,4-24 0,-11 15 0,-5-11 0,0 12 0,6-16-425,4 7 0,-1 2 425,-7-5 0,8 4 0,-1-1 0,-3-7-305,-6 0 305,0 0 0,6 24 0,9-18 0,-3 17 0,3-23 0,-9 0 0,-6 0 837,24 0-837,-21 0 318,19 0-318,-7 0 0,-3 0 0,4 0 0,5 0 0,-17 0 0,11 0 0,-9 0 0,10 0 0,-5 0 0,5 0 0,5 0 0,-7 7 0,3 2 0,19-5 0,-21 5 0,1-2 0,21-7 0,-33 0 0,19 0 0,-23 0 0,6 0 0,-6 0 0,-1 0 0,23 0 0,-18 0 0,11 0 0,-9 0 0,10-16 0,11 12 0,0-12 0,12 16 0,-11-23 0,15 17 0,-24-18 0,18 9 0,-17 11 0,23-28 0,0 5 0,0-10 0,1 11 0,-2 1 0,-15-13 0,12-5 0,-12 0 0,16 6-350,0 4 0,0-1 350,0-7 0,0 12 0,0-1 0,0-13 0,0 13 0,0 0 0,0-19 0,0 19 0,0 1 0,0-14 0,16 5 0,-12-5 0,12 0 0,-16 22 0,0-19 0,0 36 0,0-11 0,0-1 0,0 12 700,0-11-700,0 15 0,0-24 0,0 18 0,0-17 0,0 7 0,0 12 0,0-35 0,0 33 0,23-33 0,-17 35 0,18-28 0,-24 5 0,15 5 0,-11-17 0,12 35 0,0-11 0,-13 15 0,13-16 0,-16 12 0,0-12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48:19.1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10742 3669 24575,'20'0'0,"11"0"0,-4 0 0,11 0 0,5 0 0,-14 0 0,1 0 0,11 0 0,-8 0 0,0 0 0,5 0 0,5 0 0,-13 0 0,-1 0 0,-4 0 0,7 0 0,-1 0 0,-10 0 0,22 0 0,1 0 0,-7 0 0,-10 0 0,5 0 0,-5 0 0,10 0 0,-9 0 0,3 0 0,-3 0 0,-7 0 0,18 0 0,-35 0 0,35 0 0,-17 0 0,21 0 0,-23 0 0,19 16 0,-33-13 0,33 13 0,-19-16 0,-1 0 0,20 0 0,-17 0 0,21 0 0,-23 0 0,19 0 0,-18 0 0,22 0 0,-23 0 0,19 0 0,-17 0 0,5 0 0,12 0 0,-17 0 0,5 0 0,5 0 0,-5 0 0,10 0 0,-9 0 0,3 0 0,-3 0 0,9 0 0,-10 0 0,5 0 0,-28 0 0,35 0 0,-33 0 0,17 0 0,-7 0 0,-12 0 0,27 0 0,-27 0 0,35 0 0,-33 0 0,33 0 0,-35 0 0,12 0 0,8 0 0,-3 0 0,7 0 0,3 0 0,-4 0 0,11 0 0,5 0 0,0 0 0,-22 0 0,19 0 0,-21 0 0,1 0 0,-5 0 0,9 0 0,-18 0 0,17 0 0,-23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0:06.3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5080 3828 24575,'29'0'0,"1"0"0,2 0 0,0 0 0,0 0 0,1 0-1420,9 0 0,-2 0 1420,-11 0 0,-1 0 0,8 0 0,-1 0-123,-9 0 0,1 0 123,7 0 0,-2 0 0,10 0 0,-1-8 0,0 0 0,0 4 0,0-4 0,0 0 0,1 8 0,-9-7 0,0-1 0,4 4 0,-3-5 0,-1 2 642,-8 7-642,10 0 0,1 0 0,-5 0 0,-5 0 0,1 0 0,-1 0 0,-1 0 0,13 0 0,-11 0 0,4 0 1397,-3 0-1397,9 0 0,-5 0 0,3 0 476,-6 0 1,-2 0-477,21 0 0,-20 0 0,-2 0 0,-4 0 0,21 0 0,0 0 94,-21 0-94,17 0 0,-12 0 0,-5 0 0,17 0 0,-19 0 0,23 0 0,-22 0 0,19 0 0,-21 0 0,24 0 0,-21 0 0,5 0 0,1 0 0,3 0 0,-5 0 0,1 0 0,16 0-474,-14 0 0,1 0 474,19 0 0,-11 0 0,0 0 0,-10 0 0,-1 0 0,-1 0 0,1 0 0,7 0 0,-1 0 0,8 0 0,-12 0 0,1 0 0,-1 0 0,1 0 0,19 0 0,-20-11 0,2-1 0,4 9 0,-3 0 0,9-21 0,-12 22 0,1 4 0,13-2 0,-6 0 0,-9 0 0,3 0 0,-4 0 0,11 0 0,-11 0 0,5 0 948,-29 0-948,37 0 0,-19 0 0,7 0 0,11 0 0,-33 0 0,33 0 0,-35 0 0,27 0 0,-27 0 0,35 0 0,-33 0 0,33 0 0,-19 0 0,0 0 0,19 0 0,-18 0 0,7 0 0,3 0 0,-3 0 0,-7 0 0,18 0 0,-19 0 0,0 0 0,19 0 0,-18 0 0,7 0 0,11 0 0,-18 0 0,7 0 0,3 0 0,-3 0 0,9 0 0,-10 0 0,5 0 0,-28 0 0,35 0 0,-33 0 0,33 0 0,-35 0 0,12 0 0,-1 0 0,-11 0 0,12 0 0,-16 0 0,23 0 0,-17 0 0,18 0 0,-24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0:43.7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5362 1411 24575,'45'0'0,"-2"0"0,1 0 0,-7 0 0,6 0 0,0 0-1784,-6 0 1784,-4 0 0,1 0 0,7 0 0,-8 0 0,1 0 0,-8 0 0,1 0 0,8 0 0,0 0 0,-6 0 0,-1 0 0,6 0 0,-1 0 0,4 0 0,-4 0 0,0 0 0,9 0 0,-9 0 0,0 0 0,5 0-16,5 0 16,0 0 0,-6 0 434,-10 0-434,5 0 0,-5 0 0,-5 0 0,17 0 892,-35 0-892,27 0 474,-3 0-474,-7 0 0,18 0 0,-19 0 0,23 0 0,-21 0 0,17 0 0,-12-16 0,11 13 0,5-13-356,-14 15 0,1 2 356,11-1 0,-9 0 0,2 0 0,-7 0 0,-1 0 0,2 0 0,-1 0 0,0 1 0,-1-2-210,17-15 210,0 12 0,-6-11 0,-11 13 0,-1 4 0,13-2 0,5 0 0,0 0 0,-6 0 0,6 0 0,-13 0 0,-1 0 0,12 0 0,2 0 0,-15 0 0,-1 0 0,7 0 0,-5 0 0,2 0 0,12 0 0,1 0 0,-7 0 0,6 0 0,0 0-481,-17 0 0,1 0 481,1 0 0,-1 0 0,10 0 98,-9 0 0,-1 0-98,4 0 0,-5 0 0,1 0 0,-1 0 0,-1 0 0,12 0 0,7 0 0,-1-24 0,-6 18 0,6-17 0,0 23 0,-6 0 0,6 0 0,1 0 0,-18 0 0,0 0 0,2 0 0,-1 0 0,0 0 0,-1 0 0,0 0 0,-1 0 0,12 0 0,7 0 0,-1 0 202,-22 0-202,18 0 0,-19 0 0,23 0 0,-6 0 0,7 0 0,-1 0 0,-6 0 0,-11 0 0,-1 0 983,-4 0-983,19 0 503,-21 0-503,24 0 0,-5 0 0,5 0 0,-24 0 0,20 0 0,-17 0 0,21 0 0,0 0 0,-6 0 0,7 0 0,-1 0 0,-22 0 0,18 0 0,-11 0 0,9 0 0,6 0 0,-23 0 0,19 0 0,-17 0 0,5 0 0,4 0 0,-3 0 0,9 0 0,-9 0 0,3 0 0,-27 0 0,35 0 0,-33 0 0,33 0 0,-35 0 0,27 0 0,-27 0 0,35 0 0,-33 0 0,34 0 0,-37 0 0,37 0 0,-34 0 0,33 0 0,-35 0 0,27 0 0,-27 0 0,12 0 0,7 0 0,-17 0 0,18 0 0,-24 0 0,15 0 0,-11 0 0,12 0 0,-16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1:37.8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4568 917 24575,'0'0'0</inkml:trace>
  <inkml:trace contextRef="#ctx0" brushRef="#br0" timeOffset="1794">4568 917 24575,'30'0'0,"9"0"0,-35 0 0,35 0 0,-17 0 0,5 0 0,5 0 0,-29 0 0,37 0 0,-34 0 0,33 0 0,-35 0 0,27 0 0,-27 0 0,12 0 0,-16 0 0,23 0 0,-17 0 0,18 0 0,-24 0 0,-24 0 0,18-15 0,-17 11 0,7-36 0,12 35 0,-12-19 0,16 8 0,0 12 0,0-27 0,-15 27 0,11-35 0,-12 33 0,16-33 0,0 35 0,-23-12 0,17 16 0,-18-23 0,24 17 0,-16-18 0,13 24 0,-13 0 0,16 0 0,0-15 0,16 50 0,-13-41 0,16 31 0,2 5 0,-15-26 0,17 12 0,-7 7 0,-12-17 0,27 17 0,-27-7 0,12-12 0,7 27 0,-17-27 0,18 12 0,-24-16 0,0 24 0,0-19 0,0 19 0,0-24 0,0 16 0,0-12 0,0 11 0,0-15 0,0 16 0,0 11 0,0 11 0,0 5 0,-24 0 0,18-6-290,-14-11 0,1-1 290,15 12 0,-12 6 0,16 0 0,-15-5 0,11 5 0,-12-24 0,16 21 0,-23-34 0,17 17 0,-18-7 0,24-12 580,0 11-580,0-15 0,0 0 0,0 16 0,-16-12 0,13 12 0,-13-16 0,16 0 0,0 23 0,0-17 0,0 18 0,0-24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AD41-47BE-7D43-B17E-D3F4AD1CB35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B0AA-7A01-1D49-945E-FCEA43EA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izmann_Institute_of_Science" TargetMode="External"/><Relationship Id="rId3" Type="http://schemas.openxmlformats.org/officeDocument/2006/relationships/hyperlink" Target="https://en.wikipedia.org/wiki/Bachelor's_degree" TargetMode="External"/><Relationship Id="rId7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ctor_of_Philosophy" TargetMode="External"/><Relationship Id="rId5" Type="http://schemas.openxmlformats.org/officeDocument/2006/relationships/hyperlink" Target="https://en.wikipedia.org/wiki/Haifa" TargetMode="External"/><Relationship Id="rId4" Type="http://schemas.openxmlformats.org/officeDocument/2006/relationships/hyperlink" Target="https://en.wikipedia.org/wiki/Techn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chelor's degree"/>
              </a:rPr>
              <a:t>Bachelor's degree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mathematics 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echnion"/>
              </a:rPr>
              <a:t>Technion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aifa"/>
              </a:rPr>
              <a:t>Haifa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ctor of Philosophy"/>
              </a:rPr>
              <a:t>Ph.D.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applied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athematics"/>
              </a:rPr>
              <a:t>mathematics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Weizmann Institute of Science"/>
              </a:rPr>
              <a:t>Weizmann Institute of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His thesis was on the topic of "Calculation of Tides in the Ocean".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CF6-6FAC-DE47-9097-9F00EB1F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3087-39F2-6045-B50E-3310B618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54E8-4965-6C43-8A6A-6480080A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E917-7B92-2B42-9117-CE2159C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F226-C61D-264D-83B3-9F15726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0F8-6515-5C44-8FF3-CDC4147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480F-165D-1848-BD86-C61D899C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74A2-12E7-3C46-90B0-FFC0795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3574-800B-CF44-BBA3-07DAF2C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3768-D225-1845-9B5D-9BC16767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11B5A-0CCE-9E4F-A0B8-C0D19348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5B7A-C7DC-EC49-A4F1-905251A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BD82-DD60-1442-AE87-8AD1A7E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72C1-8233-1240-844C-4F925A97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8A08-1CC6-984D-A188-FE8042C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F3E-63E1-4D47-8AC5-8BD7E5DC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4225-4241-A546-8F7D-3BE07B8C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3F3F-F3FA-CA44-AF5E-6E45617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A910-EFF9-4147-9CE7-2CFDE4B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5F74-B11F-484D-AFB9-A48C992E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22E4-F5ED-D54D-A34A-5FF57BCD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7C91-5ED9-9B4C-917F-EDF3583B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63A0-107A-3B4C-9213-7B9E6CDA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9FDE-7A00-9A4A-AEDF-B7D26478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AD83-5EE3-624F-8050-D4292D5C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70B-B0D1-6F45-BC72-17F95C0F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851D-A39C-6D49-B06C-A1D59365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7449-192E-134A-81EE-2B99C9D3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68E0-733F-FC45-880E-0557A77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0EF5-5786-D64E-8C9D-7E05E9B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4DAE-EBE2-3D49-808E-A331FCF6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E30-F39A-E942-BC28-C0C9E04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1E16-C1E4-064F-9DDF-1C76EEB1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26A4-5AA2-344F-A5F9-737CB506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7CD0C-EE65-7243-9520-964DB54E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3C5A-B14B-FC46-9FD5-9E61945C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D01D6-CA68-8845-93B5-56E3D44B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F1AF0-71E1-F442-83D7-6CF46FF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910C7-262C-A344-AAF0-606E09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116-F45D-3947-82D1-1C5660C1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195F-2DB0-8540-B9C6-BEF15EF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65BCE-9BD5-EC4F-9AB6-1616C34E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EF47-838B-0242-90A1-0BBABF4A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1137-E75B-8041-AFBA-96B7905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D70AB-9CCE-E64E-B6DA-FDC43D03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66BA-CC64-5045-A644-3D3D0F7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C199-B9F1-484E-8882-8E785E73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5C5E-7BED-BB4C-A637-F01231C5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7C975-E8CD-DF4B-8E45-5156F653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471D-6C64-774F-AD3E-B1C8325D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24E6-2767-A642-9873-30446DE1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C0AD-12A8-FA47-BB91-8FB217D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C37-B0CF-FB4A-8241-22D70990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B1D0-DB46-0F46-8B80-622D50B2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2110-BA46-FA45-9C3F-32EC8F85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7203-55A4-1848-B159-0ECADB3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DAC2-8358-0945-AB01-5AB51A7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2157-0BF9-F44D-AB6A-116B5B1A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77882-D534-B34A-A49C-F590FA4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3624-EB8F-F64A-B550-1B1F664B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83C8-F264-7048-998E-E3241D595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AC6-EA6F-9642-8CFC-6D075DEE1CB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4D2B-88FD-4D42-9FB2-EE598B31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C01F-905B-CE4C-92ED-248BB17A6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4.png"/><Relationship Id="rId5" Type="http://schemas.openxmlformats.org/officeDocument/2006/relationships/image" Target="../media/image42.png"/><Relationship Id="rId10" Type="http://schemas.openxmlformats.org/officeDocument/2006/relationships/image" Target="../media/image13.png"/><Relationship Id="rId4" Type="http://schemas.openxmlformats.org/officeDocument/2006/relationships/image" Target="../media/image41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customXml" Target="../ink/ink6.xml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CTL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en-US" dirty="0"/>
              <a:t>Computational tree logic (CTL)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31" y="1600201"/>
            <a:ext cx="620782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Unfolding</a:t>
            </a:r>
            <a:r>
              <a:rPr lang="en-US" dirty="0"/>
              <a:t> the automaton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get a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CTL formula </a:t>
            </a:r>
            <a:r>
              <a:rPr lang="en-US" dirty="0"/>
              <a:t>allows us to specify subsets of paths in this tree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96038" y="700060"/>
            <a:ext cx="2703994" cy="1745975"/>
            <a:chOff x="5068406" y="3781432"/>
            <a:chExt cx="3631289" cy="234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7" idx="0"/>
              <a:endCxn id="6" idx="2"/>
            </p:cNvCxnSpPr>
            <p:nvPr/>
          </p:nvCxnSpPr>
          <p:spPr>
            <a:xfrm flipV="1">
              <a:off x="5577067" y="4294717"/>
              <a:ext cx="797624" cy="8048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7" idx="7"/>
            </p:cNvCxnSpPr>
            <p:nvPr/>
          </p:nvCxnSpPr>
          <p:spPr>
            <a:xfrm flipH="1">
              <a:off x="5936744" y="4657664"/>
              <a:ext cx="586930" cy="5922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 flipV="1">
              <a:off x="6085727" y="5612877"/>
              <a:ext cx="159664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7243029" y="4657664"/>
              <a:ext cx="588328" cy="5922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0"/>
              <a:endCxn id="8" idx="6"/>
            </p:cNvCxnSpPr>
            <p:nvPr/>
          </p:nvCxnSpPr>
          <p:spPr>
            <a:xfrm rot="16200000" flipH="1">
              <a:off x="8188722" y="5101904"/>
              <a:ext cx="513285" cy="508660"/>
            </a:xfrm>
            <a:prstGeom prst="curvedConnector4">
              <a:avLst>
                <a:gd name="adj1" fmla="val -85648"/>
                <a:gd name="adj2" fmla="val 17813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451118" y="2716299"/>
            <a:ext cx="2057918" cy="1328802"/>
            <a:chOff x="5068406" y="3781432"/>
            <a:chExt cx="3631289" cy="234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184" r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26" idx="7"/>
            </p:cNvCxnSpPr>
            <p:nvPr/>
          </p:nvCxnSpPr>
          <p:spPr>
            <a:xfrm flipH="1">
              <a:off x="5936744" y="4657664"/>
              <a:ext cx="586930" cy="5922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43029" y="4657664"/>
              <a:ext cx="588328" cy="5922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7874584" y="4305488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𝑎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𝑏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584" y="4305488"/>
                <a:ext cx="576534" cy="581776"/>
              </a:xfrm>
              <a:prstGeom prst="ellipse">
                <a:avLst/>
              </a:prstGeom>
              <a:blipFill>
                <a:blip r:embed="rId8"/>
                <a:stretch>
                  <a:fillRect l="-10638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9268023" y="4262481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23" y="4262481"/>
                <a:ext cx="576534" cy="5817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/>
              <p:nvPr/>
            </p:nvSpPr>
            <p:spPr>
              <a:xfrm>
                <a:off x="10867365" y="4305488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365" y="4305488"/>
                <a:ext cx="576534" cy="58177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4" idx="5"/>
            <a:endCxn id="32" idx="1"/>
          </p:cNvCxnSpPr>
          <p:nvPr/>
        </p:nvCxnSpPr>
        <p:spPr>
          <a:xfrm>
            <a:off x="10424606" y="3959901"/>
            <a:ext cx="527191" cy="430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5"/>
            <a:endCxn id="31" idx="1"/>
          </p:cNvCxnSpPr>
          <p:nvPr/>
        </p:nvCxnSpPr>
        <p:spPr>
          <a:xfrm>
            <a:off x="8943222" y="3959902"/>
            <a:ext cx="409233" cy="3877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  <a:endCxn id="30" idx="0"/>
          </p:cNvCxnSpPr>
          <p:nvPr/>
        </p:nvCxnSpPr>
        <p:spPr>
          <a:xfrm flipH="1">
            <a:off x="8162851" y="3959902"/>
            <a:ext cx="372698" cy="3455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/>
              <p:nvPr/>
            </p:nvSpPr>
            <p:spPr>
              <a:xfrm>
                <a:off x="7145750" y="5082327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𝑏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50" y="5082327"/>
                <a:ext cx="576534" cy="581776"/>
              </a:xfrm>
              <a:prstGeom prst="ellipse">
                <a:avLst/>
              </a:prstGeom>
              <a:blipFill>
                <a:blip r:embed="rId11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/>
              <p:cNvSpPr/>
              <p:nvPr/>
            </p:nvSpPr>
            <p:spPr>
              <a:xfrm>
                <a:off x="8627134" y="5082326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34" y="5082326"/>
                <a:ext cx="576534" cy="58177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7637853" y="4831879"/>
            <a:ext cx="332624" cy="3356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378149" y="4831878"/>
            <a:ext cx="333416" cy="3356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10142045" y="5167526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045" y="5167526"/>
                <a:ext cx="576534" cy="58177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31" idx="5"/>
          </p:cNvCxnSpPr>
          <p:nvPr/>
        </p:nvCxnSpPr>
        <p:spPr>
          <a:xfrm>
            <a:off x="9760126" y="4759058"/>
            <a:ext cx="536804" cy="4506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/>
              <p:cNvSpPr/>
              <p:nvPr/>
            </p:nvSpPr>
            <p:spPr>
              <a:xfrm>
                <a:off x="11368689" y="5209718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689" y="5209718"/>
                <a:ext cx="576534" cy="58177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cxnSpLocks/>
            <a:stCxn id="32" idx="5"/>
          </p:cNvCxnSpPr>
          <p:nvPr/>
        </p:nvCxnSpPr>
        <p:spPr>
          <a:xfrm>
            <a:off x="11359468" y="4802066"/>
            <a:ext cx="226340" cy="386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9" grpId="0" animBg="1"/>
      <p:bldP spid="50" grpId="0" animBg="1"/>
      <p:bldP spid="53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quantifiers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B0F0"/>
                </a:solidFill>
              </a:rPr>
              <a:t>Path quantifiers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E: Exists some 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A: All paths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B0F0"/>
                </a:solidFill>
              </a:rPr>
              <a:t>Temporal operators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X: Next 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U: Until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F: Eventually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G: Globally (Always)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1292" y="1600200"/>
                <a:ext cx="9706708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CTL syntax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𝑆𝑡𝑎𝑡𝑒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𝐹𝑜𝑟𝑚𝑢𝑙𝑎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𝑆𝐹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∷=</m:t>
                    </m:r>
                    <m:r>
                      <a:rPr lang="en-US" sz="2400" i="1">
                        <a:latin typeface="Cambria Math" charset="0"/>
                      </a:rPr>
                      <m:t>𝑡𝑟𝑢𝑒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𝐸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 | 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𝑃𝑎𝑡h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𝐹𝑜𝑟𝑚𝑢𝑙𝑎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𝑃𝐹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∷=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𝑈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| </m:t>
                    </m:r>
                    <m:r>
                      <a:rPr lang="en-US" sz="2400" i="1">
                        <a:latin typeface="Cambria Math" charset="0"/>
                      </a:rPr>
                      <m:t>𝐹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	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𝐴𝑃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𝑆𝐹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𝑃𝐹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Depth of formula: number of production rules used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Examples (depth)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;</m:t>
                    </m:r>
                  </m:oMath>
                </a14:m>
                <a:r>
                  <a:rPr lang="en-US" sz="2400" dirty="0"/>
                  <a:t> AX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; AX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𝑋𝑎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U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b</m:t>
                    </m:r>
                    <m:r>
                      <a:rPr lang="en-US" sz="2400">
                        <a:latin typeface="Cambria Math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AG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AF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green</m:t>
                    </m:r>
                    <m:r>
                      <a:rPr lang="en-US" sz="2400">
                        <a:latin typeface="Cambria Math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AF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AG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single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token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Depth 3, 5, </a:t>
                </a:r>
                <a:r>
                  <a:rPr lang="mr-IN" sz="2400" dirty="0"/>
                  <a:t>…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Non-examples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AX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; path and state operators must alternate in CTL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292" y="1600200"/>
                <a:ext cx="9706708" cy="5105400"/>
              </a:xfrm>
              <a:blipFill>
                <a:blip r:embed="rId2"/>
                <a:stretch>
                  <a:fillRect l="-1046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BC600-123B-E34E-8C26-63E9335FEDA3}"/>
                  </a:ext>
                </a:extLst>
              </p:cNvPr>
              <p:cNvSpPr txBox="1"/>
              <p:nvPr/>
            </p:nvSpPr>
            <p:spPr>
              <a:xfrm>
                <a:off x="8660921" y="3278038"/>
                <a:ext cx="32952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: “no collision”</a:t>
                </a:r>
              </a:p>
              <a:p>
                <a:r>
                  <a:rPr lang="en-US" sz="2400" dirty="0"/>
                  <a:t>Invariance: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: “one token”</a:t>
                </a:r>
              </a:p>
              <a:p>
                <a:r>
                  <a:rPr lang="en-US" sz="2400" dirty="0"/>
                  <a:t>Stabilization: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BC600-123B-E34E-8C26-63E9335F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921" y="3278038"/>
                <a:ext cx="3295290" cy="1569660"/>
              </a:xfrm>
              <a:prstGeom prst="rect">
                <a:avLst/>
              </a:prstGeom>
              <a:blipFill>
                <a:blip r:embed="rId3"/>
                <a:stretch>
                  <a:fillRect l="-3077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069" y="1421209"/>
                <a:ext cx="1145587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Automaton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a CTL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 denotes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satisfies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𝛼</m:t>
                    </m:r>
                    <m:r>
                      <a:rPr lang="en-US" sz="2400" i="1" dirty="0">
                        <a:latin typeface="Cambria Math" charset="0"/>
                      </a:rPr>
                      <m:t>⊨</m:t>
                    </m:r>
                    <m:r>
                      <a:rPr lang="en-US" sz="2400" i="1" dirty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 denotes that path (execution)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sz="2400" dirty="0"/>
                  <a:t> satisfies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i="1">
                        <a:latin typeface="Cambria Math" charset="0"/>
                      </a:rPr>
                      <m:t>⊨</m:t>
                    </m:r>
                  </m:oMath>
                </a14:m>
                <a:r>
                  <a:rPr lang="en-US" sz="2400" dirty="0"/>
                  <a:t> is defined inductively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069" y="1421209"/>
                <a:ext cx="11455878" cy="4525963"/>
              </a:xfrm>
              <a:blipFill>
                <a:blip r:embed="rId2"/>
                <a:stretch>
                  <a:fillRect l="-886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5260"/>
                  </p:ext>
                </p:extLst>
              </p:nvPr>
            </p:nvGraphicFramePr>
            <p:xfrm>
              <a:off x="838200" y="2241812"/>
              <a:ext cx="10238117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1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666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⊨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⇔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⊨¬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⇔∃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𝑓𝑠𝑡𝑎𝑡𝑒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⇔∀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𝑓𝑠𝑡𝑎𝑡𝑒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𝑋𝑓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⇔∃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≥0,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𝑎𝑛𝑑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∀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⇔∃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≥0,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⇔∀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≥0,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5260"/>
                  </p:ext>
                </p:extLst>
              </p:nvPr>
            </p:nvGraphicFramePr>
            <p:xfrm>
              <a:off x="838200" y="2241812"/>
              <a:ext cx="10238117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1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666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8333" r="-23347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8333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108333" r="-233471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108333" b="-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208333" r="-233471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208333" b="-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308333" r="-233471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308333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397297" r="-233471" b="-4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397297" b="-4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511111" r="-233471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51111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611111" r="-23347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61111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711111" r="-233471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711111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3" t="-811111" r="-23347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009" t="-811111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6096000" y="3048001"/>
            <a:ext cx="76200" cy="205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845365" y="5584420"/>
                <a:ext cx="42100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 Automaton satisfies property: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65" y="5584420"/>
                <a:ext cx="4210050" cy="830997"/>
              </a:xfrm>
              <a:prstGeom prst="rect">
                <a:avLst/>
              </a:prstGeom>
              <a:blipFill>
                <a:blip r:embed="rId4"/>
                <a:stretch>
                  <a:fillRect l="-601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360367-E54E-4B4E-BB53-B774BC643D67}"/>
                  </a:ext>
                </a:extLst>
              </p14:cNvPr>
              <p14:cNvContentPartPr/>
              <p14:nvPr/>
            </p14:nvContentPartPr>
            <p14:xfrm>
              <a:off x="6083280" y="3105000"/>
              <a:ext cx="57600" cy="16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360367-E54E-4B4E-BB53-B774BC643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3920" y="3095640"/>
                <a:ext cx="7632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9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CTL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677" y="1600201"/>
                <a:ext cx="9308123" cy="322516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used to derive other operators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𝐺𝑓</m:t>
                      </m:r>
                      <m:r>
                        <a:rPr lang="en-US" b="0" i="1" smtClean="0">
                          <a:latin typeface="Cambria Math" charset="0"/>
                        </a:rPr>
                        <m:t>≡¬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(¬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All ten combinations can be expressed using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𝑬𝑿</m:t>
                    </m:r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𝑬𝑼</m:t>
                    </m:r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𝑬𝑮</m:t>
                    </m:r>
                  </m:oMath>
                </a14:m>
                <a:endParaRPr lang="en-US" b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677" y="1600201"/>
                <a:ext cx="9308123" cy="3225165"/>
              </a:xfrm>
              <a:blipFill>
                <a:blip r:embed="rId2"/>
                <a:stretch>
                  <a:fillRect l="-1362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95698"/>
                  </p:ext>
                </p:extLst>
              </p:nvPr>
            </p:nvGraphicFramePr>
            <p:xfrm>
              <a:off x="1805354" y="4520565"/>
              <a:ext cx="8229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𝐴𝑋𝑓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𝐴𝐺𝑓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𝐴𝐹𝑓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𝐴𝑈𝑓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𝐴𝑅𝑓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𝐸𝑋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𝐸𝐹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𝐸𝐺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𝐸𝑈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𝐸𝑋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𝐸𝐺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𝐸𝑈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95698"/>
                  </p:ext>
                </p:extLst>
              </p:nvPr>
            </p:nvGraphicFramePr>
            <p:xfrm>
              <a:off x="1805354" y="4520565"/>
              <a:ext cx="8229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9846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29846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r="-20077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r="-99231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31" r="769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7297" r="-398462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7297" r="-298462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97297" r="-200775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778" r="-39846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2778" r="-29846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202778" r="-20077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t="-202778" r="-99231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31" t="-202778" r="769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778" r="-39846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2778" r="-29846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302778" r="-2007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t="-302778" r="-9923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581400" y="2083279"/>
                <a:ext cx="280598" cy="28314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83279"/>
                <a:ext cx="280598" cy="283149"/>
              </a:xfrm>
              <a:prstGeom prst="ellipse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21100" y="2446855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942086" y="2446855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60606" y="2324962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20907" y="2324962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61549" y="2899483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4182446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8" name="Straight Arrow Connector 17"/>
          <p:cNvCxnSpPr>
            <a:stCxn id="7" idx="3"/>
            <a:endCxn id="16" idx="0"/>
          </p:cNvCxnSpPr>
          <p:nvPr/>
        </p:nvCxnSpPr>
        <p:spPr>
          <a:xfrm flipH="1">
            <a:off x="3901849" y="2688538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17" idx="0"/>
          </p:cNvCxnSpPr>
          <p:nvPr/>
        </p:nvCxnSpPr>
        <p:spPr>
          <a:xfrm>
            <a:off x="4181591" y="2688538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13130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434027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53430" y="2688538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33172" y="2688538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8153400" y="2084140"/>
                <a:ext cx="280598" cy="28314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84140"/>
                <a:ext cx="280598" cy="283149"/>
              </a:xfrm>
              <a:prstGeom prst="ellipse">
                <a:avLst/>
              </a:prstGeom>
              <a:blipFill>
                <a:blip r:embed="rId3"/>
                <a:stretch>
                  <a:fillRect l="-4167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7793100" y="2447716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8514086" y="2447716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032606" y="2325823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92907" y="2325823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333549" y="2900344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8754446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H="1">
            <a:off x="8473849" y="2689399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5"/>
          </p:cNvCxnSpPr>
          <p:nvPr/>
        </p:nvCxnSpPr>
        <p:spPr>
          <a:xfrm>
            <a:off x="8753591" y="2689399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585130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8006027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725430" y="2689399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05172" y="2689399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3581400" y="4368915"/>
                <a:ext cx="280598" cy="28314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68915"/>
                <a:ext cx="280598" cy="283149"/>
              </a:xfrm>
              <a:prstGeom prst="ellipse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221100" y="4732491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3942086" y="4732491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60606" y="4610598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20907" y="4610598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61549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182446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H="1">
            <a:off x="3901849" y="4974174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</p:cNvCxnSpPr>
          <p:nvPr/>
        </p:nvCxnSpPr>
        <p:spPr>
          <a:xfrm>
            <a:off x="4181591" y="4974174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13130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/>
          <p:cNvSpPr/>
          <p:nvPr/>
        </p:nvSpPr>
        <p:spPr>
          <a:xfrm>
            <a:off x="3434027" y="5185119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153430" y="4974174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3172" y="4974174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8152545" y="4210164"/>
                <a:ext cx="280598" cy="28314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45" y="4210164"/>
                <a:ext cx="280598" cy="283149"/>
              </a:xfrm>
              <a:prstGeom prst="ellipse">
                <a:avLst/>
              </a:prstGeom>
              <a:blipFill>
                <a:blip r:embed="rId5"/>
                <a:stretch>
                  <a:fillRect l="-4167" b="-41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/>
          <p:cNvSpPr/>
          <p:nvPr/>
        </p:nvSpPr>
        <p:spPr>
          <a:xfrm>
            <a:off x="7792245" y="4573740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Oval 87"/>
          <p:cNvSpPr/>
          <p:nvPr/>
        </p:nvSpPr>
        <p:spPr>
          <a:xfrm>
            <a:off x="8513231" y="4573740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8031751" y="4451847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392052" y="4451847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8332694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Oval 91"/>
          <p:cNvSpPr/>
          <p:nvPr/>
        </p:nvSpPr>
        <p:spPr>
          <a:xfrm>
            <a:off x="8753591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8472994" y="4815423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752736" y="4815423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584275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Oval 95"/>
          <p:cNvSpPr/>
          <p:nvPr/>
        </p:nvSpPr>
        <p:spPr>
          <a:xfrm>
            <a:off x="8005172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7724575" y="4815423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004317" y="4815423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305445" y="5559423"/>
                <a:ext cx="17763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𝐴𝐺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45" y="5559423"/>
                <a:ext cx="1776384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04652" y="3324421"/>
                <a:ext cx="1773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𝐸𝐺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52" y="3324421"/>
                <a:ext cx="1773178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2873358" y="5637747"/>
                <a:ext cx="1768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𝐴𝐹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58" y="5637747"/>
                <a:ext cx="1768497" cy="461665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2826433" y="3403986"/>
                <a:ext cx="1765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𝐸𝐹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33" y="3403986"/>
                <a:ext cx="1765290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Algorithm for deciding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Algorithm works by structural induction on the depth of the formula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Explicit state model checking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Compute the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𝑤𝑒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h𝑎𝑣𝑒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then we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depth of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/>
                  <a:t>Algorithm computes a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𝑙𝑎𝑏𝑒𝑙</m:t>
                    </m:r>
                    <m:r>
                      <a:rPr lang="en-US" sz="3200" i="1">
                        <a:latin typeface="Cambria Math" charset="0"/>
                      </a:rPr>
                      <m:t>:</m:t>
                    </m:r>
                    <m:r>
                      <a:rPr lang="en-US" sz="3200" i="1">
                        <a:latin typeface="Cambria Math" charset="0"/>
                      </a:rPr>
                      <m:t>𝑄</m:t>
                    </m:r>
                    <m:r>
                      <a:rPr lang="en-US" sz="3200" i="1">
                        <a:latin typeface="Cambria Math" charset="0"/>
                      </a:rPr>
                      <m:t>→</m:t>
                    </m:r>
                    <m:r>
                      <a:rPr lang="en-US" sz="3200" i="1">
                        <a:latin typeface="Cambria Math" charset="0"/>
                      </a:rPr>
                      <m:t>𝐶𝑇𝐿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𝐴𝑃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that labels each state with a CTL formula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  <a:p>
                <a:pPr>
                  <a:spcBef>
                    <a:spcPts val="0"/>
                  </a:spcBef>
                </a:pPr>
                <a:r>
                  <a:rPr lang="en-US" sz="3200" dirty="0"/>
                  <a:t>Initially,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=</m:t>
                    </m:r>
                    <m:r>
                      <a:rPr lang="en-US" sz="3200" i="1">
                        <a:latin typeface="Cambria Math" charset="0"/>
                      </a:rPr>
                      <m:t>𝐿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𝑞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for each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𝑞</m:t>
                    </m:r>
                    <m:r>
                      <a:rPr lang="en-US" sz="3200" i="1"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i="1">
                        <a:latin typeface="Cambria Math" charset="0"/>
                      </a:rPr>
                      <m:t>Q</m:t>
                    </m:r>
                    <m:r>
                      <a:rPr lang="en-US" sz="3200" i="1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>
                  <a:spcBef>
                    <a:spcPts val="0"/>
                  </a:spcBef>
                </a:pPr>
                <a:endParaRPr lang="en-US" sz="3200" dirty="0"/>
              </a:p>
              <a:p>
                <a:pPr>
                  <a:spcBef>
                    <a:spcPts val="0"/>
                  </a:spcBef>
                </a:pPr>
                <a:r>
                  <a:rPr lang="en-US" sz="3200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/>
                  <a:t> iteration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𝑙𝑎𝑏𝑒𝑙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𝑞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contains all sub-formulas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3200" dirty="0"/>
                  <a:t> of depth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𝑖</m:t>
                    </m:r>
                    <m:r>
                      <a:rPr lang="en-US" sz="3200" i="1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sz="3200" dirty="0"/>
                  <a:t>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3200" dirty="0"/>
                  <a:t> satisfies</a:t>
                </a:r>
              </a:p>
              <a:p>
                <a:pPr>
                  <a:spcBef>
                    <a:spcPts val="0"/>
                  </a:spcBef>
                </a:pPr>
                <a:endParaRPr lang="en-US" sz="3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/>
                  <a:t>At termination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𝑓</m:t>
                    </m:r>
                    <m:r>
                      <a:rPr lang="en-US" sz="3200" i="1">
                        <a:latin typeface="Cambria Math" charset="0"/>
                      </a:rPr>
                      <m:t>∈</m:t>
                    </m:r>
                    <m:r>
                      <a:rPr lang="en-US" sz="32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⇔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i="1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3200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3200" i="1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9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 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54059" y="1417638"/>
                <a:ext cx="6655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Six cases to consider based on structure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𝑓</m:t>
                    </m:r>
                  </m:oMath>
                </a14:m>
                <a:endParaRPr lang="en-US" sz="2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59" y="1417638"/>
                <a:ext cx="6655283" cy="523220"/>
              </a:xfrm>
              <a:prstGeom prst="rect">
                <a:avLst/>
              </a:prstGeom>
              <a:blipFill>
                <a:blip r:embed="rId2"/>
                <a:stretch>
                  <a:fillRect l="-190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68DAB-0D30-104E-949F-D0B7210DA503}"/>
                  </a:ext>
                </a:extLst>
              </p:cNvPr>
              <p:cNvSpPr txBox="1"/>
              <p:nvPr/>
            </p:nvSpPr>
            <p:spPr>
              <a:xfrm>
                <a:off x="398586" y="2221855"/>
                <a:ext cx="1179341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i="1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:endParaRPr lang="en-US" sz="2000" i="1" dirty="0"/>
              </a:p>
              <a:p>
                <a:pPr fontAlgn="t"/>
                <a:endParaRPr lang="en-US" sz="2000" i="1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𝐶h𝑒𝑐𝑘𝐸𝑈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[next slide]</a:t>
                </a:r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𝐶h𝑒𝑐𝑘𝐸𝐺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[next slide]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68DAB-0D30-104E-949F-D0B7210D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2221855"/>
                <a:ext cx="11793414" cy="2862322"/>
              </a:xfrm>
              <a:prstGeom prst="rect">
                <a:avLst/>
              </a:prstGeom>
              <a:blipFill>
                <a:blip r:embed="rId3"/>
                <a:stretch>
                  <a:fillRect l="-215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184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𝐶h𝑒𝑐𝑘𝐸𝑈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18462"/>
              </a:xfrm>
              <a:blipFill>
                <a:blip r:embed="rId2"/>
                <a:stretch>
                  <a:fillRect l="-10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826" y="1362974"/>
                <a:ext cx="10887974" cy="48139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  <m:r>
                          <a:rPr lang="en-US" sz="2000" i="1">
                            <a:latin typeface="Cambria Math" charset="0"/>
                          </a:rPr>
                          <m:t>∈</m:t>
                        </m:r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r>
                      <a:rPr lang="en-US" sz="2000" i="1">
                        <a:latin typeface="Cambria Math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)}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≔</m:t>
                    </m:r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∪{</m:t>
                    </m:r>
                    <m:r>
                      <a:rPr lang="en-US" sz="2000" i="1">
                        <a:latin typeface="Cambria Math" charset="0"/>
                      </a:rPr>
                      <m:t>𝐸</m:t>
                    </m:r>
                    <m:r>
                      <a:rPr lang="en-US" sz="2000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]}</m:t>
                    </m:r>
                  </m:oMath>
                </a14:m>
                <a:endParaRPr lang="en-US" sz="2000" i="1" dirty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≠∅ 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′∈</m:t>
                    </m:r>
                    <m:r>
                      <a:rPr lang="en-US" sz="2000" i="1">
                        <a:latin typeface="Cambria Math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≔</m:t>
                    </m:r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 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r>
                      <a:rPr lang="en-US" sz="2000" i="1">
                        <a:latin typeface="Cambria Math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≔</m:t>
                    </m:r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∪{</m:t>
                    </m:r>
                    <m:r>
                      <a:rPr lang="en-US" sz="2000" i="1">
                        <a:latin typeface="Cambria Math" charset="0"/>
                      </a:rPr>
                      <m:t>𝐸</m:t>
                    </m:r>
                    <m:r>
                      <a:rPr lang="en-US" sz="2000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]}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≔</m:t>
                    </m:r>
                    <m:r>
                      <a:rPr lang="en-US" sz="2000" i="1">
                        <a:latin typeface="Cambria Math" charset="0"/>
                      </a:rPr>
                      <m:t>𝑆</m:t>
                    </m:r>
                    <m:r>
                      <a:rPr lang="en-US" sz="2000" i="1">
                        <a:latin typeface="Cambria Math" charset="0"/>
                      </a:rPr>
                      <m:t>∪{</m:t>
                    </m:r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000" dirty="0"/>
                  <a:t>For any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∋</m:t>
                    </m:r>
                    <m:r>
                      <a:rPr lang="en-US" sz="2000" i="1">
                        <a:latin typeface="Cambria Math" charset="0"/>
                      </a:rPr>
                      <m:t>𝐸</m:t>
                    </m:r>
                    <m:r>
                      <a:rPr lang="en-US" sz="2000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</a:rPr>
                      <m:t>⊨</m:t>
                    </m:r>
                    <m:r>
                      <a:rPr lang="en-US" sz="2000" i="1">
                        <a:latin typeface="Cambria Math" charset="0"/>
                      </a:rPr>
                      <m:t>𝐸</m:t>
                    </m:r>
                    <m:r>
                      <a:rPr lang="en-US" sz="2000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000" dirty="0"/>
                  <a:t>Finite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sz="2000" dirty="0"/>
                  <a:t> therefore terminates and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steps.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826" y="1362974"/>
                <a:ext cx="10887974" cy="4813989"/>
              </a:xfrm>
              <a:blipFill>
                <a:blip r:embed="rId3"/>
                <a:stretch>
                  <a:fillRect l="-582" t="-7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530" y="365125"/>
            <a:ext cx="8679270" cy="1325563"/>
          </a:xfrm>
        </p:spPr>
        <p:txBody>
          <a:bodyPr/>
          <a:lstStyle/>
          <a:p>
            <a:r>
              <a:rPr lang="en-US" dirty="0"/>
              <a:t>This lecture: Requirements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Proof Certificate</a:t>
              </a:r>
            </a:p>
          </p:txBody>
        </p:sp>
        <p:sp>
          <p:nvSpPr>
            <p:cNvPr id="12" name="Flowchart: Card 18">
              <a:extLst>
                <a:ext uri="{FF2B5EF4-FFF2-40B4-BE49-F238E27FC236}">
                  <a16:creationId xmlns:a16="http://schemas.microsoft.com/office/drawing/2014/main" id="{DA800C9B-BC5B-CE43-87FA-86DA3789E257}"/>
                </a:ext>
              </a:extLst>
            </p:cNvPr>
            <p:cNvSpPr/>
            <p:nvPr/>
          </p:nvSpPr>
          <p:spPr>
            <a:xfrm>
              <a:off x="758311" y="2424571"/>
              <a:ext cx="1533873" cy="178574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System Model/Code &amp; Property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program/system for </a:t>
            </a:r>
            <a:r>
              <a:rPr lang="en-US" sz="1600" i="1" dirty="0"/>
              <a:t>lane keeping control </a:t>
            </a:r>
            <a:r>
              <a:rPr lang="en-US" sz="1600" dirty="0"/>
              <a:t>for vehicles</a:t>
            </a:r>
            <a:endParaRPr lang="en-US" sz="16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The vehicle does not go outside the lane boundaries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Verification tool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153704"/>
            <a:ext cx="2294666" cy="1838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environment situation (lane geometry, sensor failure, computer configuration) that makes the vehicle go outside lanes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389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for all </a:t>
            </a:r>
            <a:r>
              <a:rPr lang="en-US" sz="1600" i="1" dirty="0"/>
              <a:t>allowed </a:t>
            </a:r>
            <a:r>
              <a:rPr lang="en-US" sz="1600" dirty="0"/>
              <a:t>inputs and environments the vehicle stays with the lane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1157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Model/assumptions: automaton, ODEs, hybrid automata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E18DE-9F43-174C-B3F6-8514081E373E}"/>
              </a:ext>
            </a:extLst>
          </p:cNvPr>
          <p:cNvSpPr txBox="1"/>
          <p:nvPr/>
        </p:nvSpPr>
        <p:spPr>
          <a:xfrm>
            <a:off x="1171415" y="6293270"/>
            <a:ext cx="104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can we build such a tool? How expensive is it? How well is it going to work? Under what assumptions?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F2F5C4-E261-FE4F-AF84-11BA362D5A1A}"/>
              </a:ext>
            </a:extLst>
          </p:cNvPr>
          <p:cNvGrpSpPr/>
          <p:nvPr/>
        </p:nvGrpSpPr>
        <p:grpSpPr>
          <a:xfrm>
            <a:off x="2940578" y="3563960"/>
            <a:ext cx="990600" cy="480170"/>
            <a:chOff x="6274594" y="3961473"/>
            <a:chExt cx="5678255" cy="157137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2F53B1-156C-494C-AEC2-12BEA35F3C55}"/>
                </a:ext>
              </a:extLst>
            </p:cNvPr>
            <p:cNvSpPr/>
            <p:nvPr/>
          </p:nvSpPr>
          <p:spPr>
            <a:xfrm>
              <a:off x="8189082" y="4953032"/>
              <a:ext cx="1594734" cy="57982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  <a:latin typeface="+mj-lt"/>
                </a:rPr>
                <a:t>Environment</a:t>
              </a:r>
            </a:p>
            <a:p>
              <a:pPr algn="ctr"/>
              <a:r>
                <a:rPr lang="en-US" sz="100" dirty="0">
                  <a:solidFill>
                    <a:schemeClr val="bg1"/>
                  </a:solidFill>
                  <a:latin typeface="+mj-lt"/>
                </a:rPr>
                <a:t>/ Track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ACD0CC1-7C60-EF4F-A259-178229A6B582}"/>
                </a:ext>
              </a:extLst>
            </p:cNvPr>
            <p:cNvCxnSpPr>
              <a:cxnSpLocks/>
              <a:stCxn id="31" idx="3"/>
              <a:endCxn id="27" idx="3"/>
            </p:cNvCxnSpPr>
            <p:nvPr/>
          </p:nvCxnSpPr>
          <p:spPr>
            <a:xfrm flipH="1">
              <a:off x="9783816" y="4300817"/>
              <a:ext cx="2169033" cy="942125"/>
            </a:xfrm>
            <a:prstGeom prst="bentConnector3">
              <a:avLst>
                <a:gd name="adj1" fmla="val -103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6FF4E3-4E9F-F14F-9338-B2177EC26C05}"/>
                    </a:ext>
                  </a:extLst>
                </p:cNvPr>
                <p:cNvSpPr txBox="1"/>
                <p:nvPr/>
              </p:nvSpPr>
              <p:spPr>
                <a:xfrm>
                  <a:off x="9997692" y="4100026"/>
                  <a:ext cx="146542" cy="100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6FF4E3-4E9F-F14F-9338-B2177EC26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692" y="4100026"/>
                  <a:ext cx="146542" cy="10072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315831-7E16-4048-874D-78C486E96888}"/>
                    </a:ext>
                  </a:extLst>
                </p:cNvPr>
                <p:cNvSpPr txBox="1"/>
                <p:nvPr/>
              </p:nvSpPr>
              <p:spPr>
                <a:xfrm>
                  <a:off x="11155486" y="5290625"/>
                  <a:ext cx="183319" cy="100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315831-7E16-4048-874D-78C486E96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486" y="5290625"/>
                  <a:ext cx="183319" cy="100722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6645B6-1C49-A548-84D7-4CFD6BB69EAD}"/>
                    </a:ext>
                  </a:extLst>
                </p:cNvPr>
                <p:cNvSpPr/>
                <p:nvPr/>
              </p:nvSpPr>
              <p:spPr>
                <a:xfrm>
                  <a:off x="10358115" y="3961474"/>
                  <a:ext cx="1594734" cy="6786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lang="en-US" sz="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6645B6-1C49-A548-84D7-4CFD6BB69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8115" y="3961474"/>
                  <a:ext cx="1594734" cy="678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D6D00C-725B-6D4E-889F-9E04FA0EDDA8}"/>
                </a:ext>
              </a:extLst>
            </p:cNvPr>
            <p:cNvSpPr/>
            <p:nvPr/>
          </p:nvSpPr>
          <p:spPr>
            <a:xfrm>
              <a:off x="6274594" y="3961473"/>
              <a:ext cx="1594734" cy="678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>
                  <a:solidFill>
                    <a:schemeClr val="tx1"/>
                  </a:solidFill>
                  <a:latin typeface="+mj-lt"/>
                </a:rPr>
                <a:t>Perception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7E0A6172-08F2-9449-A74E-AE0A2ADB3F79}"/>
                </a:ext>
              </a:extLst>
            </p:cNvPr>
            <p:cNvCxnSpPr>
              <a:cxnSpLocks/>
              <a:stCxn id="27" idx="1"/>
              <a:endCxn id="32" idx="1"/>
            </p:cNvCxnSpPr>
            <p:nvPr/>
          </p:nvCxnSpPr>
          <p:spPr>
            <a:xfrm rot="10800000">
              <a:off x="6274594" y="4300817"/>
              <a:ext cx="1914488" cy="942126"/>
            </a:xfrm>
            <a:prstGeom prst="bentConnector3">
              <a:avLst>
                <a:gd name="adj1" fmla="val 111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142B7F-BD7B-D64F-AE16-EDF41837B1FA}"/>
                </a:ext>
              </a:extLst>
            </p:cNvPr>
            <p:cNvSpPr/>
            <p:nvPr/>
          </p:nvSpPr>
          <p:spPr>
            <a:xfrm>
              <a:off x="8189082" y="3961473"/>
              <a:ext cx="1594734" cy="678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>
                  <a:solidFill>
                    <a:schemeClr val="tx1"/>
                  </a:solidFill>
                  <a:latin typeface="+mj-lt"/>
                </a:rPr>
                <a:t>Controller program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BF41C1-740A-784D-8686-C80FDBD4F734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7869328" y="4300816"/>
              <a:ext cx="3197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65BDFF-60C2-AD49-97CD-5E22C45055EF}"/>
                </a:ext>
              </a:extLst>
            </p:cNvPr>
            <p:cNvCxnSpPr>
              <a:cxnSpLocks/>
              <a:stCxn id="34" idx="3"/>
              <a:endCxn id="31" idx="1"/>
            </p:cNvCxnSpPr>
            <p:nvPr/>
          </p:nvCxnSpPr>
          <p:spPr>
            <a:xfrm>
              <a:off x="9783816" y="4300816"/>
              <a:ext cx="57429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4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5279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𝐶h𝑒𝑐𝑘𝐸𝐺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52792"/>
              </a:xfrm>
              <a:blipFill>
                <a:blip r:embed="rId2"/>
                <a:stretch>
                  <a:fillRect l="-84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2833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we construct a new automaton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𝑙𝑎𝑏𝑒𝑙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i="1" dirty="0">
                  <a:latin typeface="Cambria Math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i="1" dirty="0">
                  <a:latin typeface="Cambria Math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𝐴𝑃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∀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Claim.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0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iff</a:t>
                </a:r>
                <a:endParaRPr lang="en-US" sz="24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∃</m:t>
                    </m:r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𝐸𝑥𝑒𝑐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r>
                      <a:rPr lang="en-US" sz="2400" b="0" i="1" smtClean="0">
                        <a:latin typeface="Cambria Math" charset="0"/>
                      </a:rPr>
                      <m:t>𝑓𝑠𝑡𝑎𝑡𝑒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r>
                      <a:rPr lang="en-US" sz="2400" b="0" i="1" smtClean="0">
                        <a:latin typeface="Cambria Math" charset="0"/>
                      </a:rPr>
                      <m:t>𝑙𝑠𝑡𝑎𝑡𝑒</m:t>
                    </m:r>
                  </m:oMath>
                </a14:m>
                <a:r>
                  <a:rPr lang="en-US" sz="2400" dirty="0"/>
                  <a:t> is in a nontrivial </a:t>
                </a:r>
                <a:r>
                  <a:rPr lang="en-US" sz="2400" b="1" i="1" dirty="0">
                    <a:solidFill>
                      <a:srgbClr val="00B0F0"/>
                    </a:solidFill>
                  </a:rPr>
                  <a:t>Strongly Connected Components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of the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⟨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⟩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2833"/>
                <a:ext cx="10515600" cy="4351338"/>
              </a:xfrm>
              <a:blipFill>
                <a:blip r:embed="rId3"/>
                <a:stretch>
                  <a:fillRect l="-965" b="-25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045" y="304801"/>
                <a:ext cx="11007969" cy="628578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Claim.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∃</m:t>
                    </m:r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𝐸𝑥𝑒𝑐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𝑓𝑠𝑡𝑎𝑡𝑒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𝑙𝑠𝑡𝑎𝑡𝑒</m:t>
                    </m:r>
                  </m:oMath>
                </a14:m>
                <a:r>
                  <a:rPr lang="en-US" dirty="0"/>
                  <a:t> is in a nontrivial SCC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of the graph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Proof.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any execution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𝑓𝑠𝑡𝑎𝑡𝑒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Obviously,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finite and every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repeats infinitely many times.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the states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any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en-US" dirty="0"/>
                  <a:t>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SCC.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1)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 (2)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We construct a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𝑓𝑠𝑡𝑎𝑡𝑒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visits some states infinitely often.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045" y="304801"/>
                <a:ext cx="11007969" cy="6285780"/>
              </a:xfrm>
              <a:blipFill>
                <a:blip r:embed="rId2"/>
                <a:stretch>
                  <a:fillRect l="-922" t="-1010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45856" y="166627"/>
                <a:ext cx="4607943" cy="670045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𝐶h𝑒𝑐𝑘𝐸𝐺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45856" y="166627"/>
                <a:ext cx="4607943" cy="670045"/>
              </a:xfrm>
              <a:blipFill>
                <a:blip r:embed="rId2"/>
                <a:stretch>
                  <a:fillRect l="-1928" r="-220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579196"/>
                <a:ext cx="9210136" cy="52578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𝑄</m:t>
                    </m:r>
                    <m:r>
                      <a:rPr lang="en-US" sz="2400" b="0" i="1" smtClean="0">
                        <a:latin typeface="Cambria Math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  <m:r>
                          <a:rPr lang="en-US" sz="2400" i="1">
                            <a:latin typeface="Cambria Math" charset="0"/>
                          </a:rPr>
                          <m:t>∈</m:t>
                        </m:r>
                        <m:r>
                          <a:rPr lang="en-US" sz="2400" i="1">
                            <a:latin typeface="Cambria Math" charset="0"/>
                          </a:rPr>
                          <m:t>𝑄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)}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ℂ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 the set of nontrivial SCCs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⟨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⟩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∪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∈ </m:t>
                          </m:r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ℂ</m:t>
                          </m:r>
                        </m:sub>
                      </m:sSub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≔</m:t>
                    </m:r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∪{</m:t>
                    </m:r>
                    <m:r>
                      <a:rPr lang="en-US" sz="2400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}</m:t>
                    </m:r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while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  <m:r>
                      <a:rPr lang="en-US" sz="2400" i="1">
                        <a:latin typeface="Cambria Math" charset="0"/>
                      </a:rPr>
                      <m:t>≠∅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′∈</m:t>
                    </m:r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  <m:r>
                      <a:rPr lang="en-US" sz="2400" i="1">
                        <a:latin typeface="Cambria Math" charset="0"/>
                      </a:rPr>
                      <m:t>≔</m:t>
                    </m:r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  <m:r>
                      <a:rPr lang="en-US" sz="2400" i="1">
                        <a:latin typeface="Cambria Math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  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′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𝑇</m:t>
                    </m:r>
                    <m:r>
                      <a:rPr lang="en-US" sz="24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E</m:t>
                    </m:r>
                    <m:r>
                      <a:rPr lang="en-US" sz="2400" b="0" i="1" smtClean="0">
                        <a:latin typeface="Cambria Math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∉</m:t>
                    </m:r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′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then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≔</m:t>
                    </m:r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∪{</m:t>
                    </m:r>
                    <m:r>
                      <a:rPr lang="en-US" sz="2400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  <m:r>
                      <a:rPr lang="en-US" sz="2400" i="1">
                        <a:latin typeface="Cambria Math" charset="0"/>
                      </a:rPr>
                      <m:t>≔</m:t>
                    </m:r>
                    <m:r>
                      <a:rPr lang="en-US" sz="2400" b="1" i="1" smtClean="0">
                        <a:latin typeface="Cambria Math" charset="0"/>
                      </a:rPr>
                      <m:t>𝑻</m:t>
                    </m:r>
                    <m:r>
                      <a:rPr lang="en-US" sz="2400" i="1">
                        <a:latin typeface="Cambria Math" charset="0"/>
                      </a:rPr>
                      <m:t>∪{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}</m:t>
                    </m:r>
                  </m:oMath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400" dirty="0"/>
                  <a:t>For any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∋</m:t>
                    </m:r>
                    <m:r>
                      <a:rPr lang="en-US" sz="2400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400" dirty="0"/>
                  <a:t>Finite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sz="2400" dirty="0"/>
                  <a:t> therefore terminates and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579196"/>
                <a:ext cx="9210136" cy="5257800"/>
              </a:xfrm>
              <a:blipFill>
                <a:blip r:embed="rId3"/>
                <a:stretch>
                  <a:fillRect l="-1102" t="-723" b="-13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57834"/>
                  </p:ext>
                </p:extLst>
              </p:nvPr>
            </p:nvGraphicFramePr>
            <p:xfrm>
              <a:off x="809585" y="2452350"/>
              <a:ext cx="10393392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80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b="0" dirty="0"/>
                            <a:t> </a:t>
                          </a:r>
                          <a:endParaRPr lang="en-US" sz="2400" i="1" dirty="0">
                            <a:latin typeface="Cambria Math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/>
                            <a:t>for some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𝐴𝑃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∪{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}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=¬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∉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𝐸𝑋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if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∃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en-US" sz="2400" dirty="0"/>
                            <a:t> such that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𝐶h𝑒𝑐𝑘𝐸𝑈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𝑄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𝐸𝐺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𝐶h𝑒𝑐𝑘𝐸𝐺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𝑄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57834"/>
                  </p:ext>
                </p:extLst>
              </p:nvPr>
            </p:nvGraphicFramePr>
            <p:xfrm>
              <a:off x="809585" y="2452350"/>
              <a:ext cx="10393392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80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23333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833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8333" r="-233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10833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8333" r="-233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20833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0769" r="-233333" b="-1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170769" b="-1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88889" r="-233333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488889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88889" r="-233333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857" t="-588889" b="-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24991" y="1252239"/>
                <a:ext cx="1116258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Explicit model checking algorithm input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latin typeface="Cambria Math" charset="0"/>
                      </a:rPr>
                      <m:t>𝑓</m:t>
                    </m:r>
                    <m:r>
                      <a:rPr lang="en-US" sz="2800" i="1">
                        <a:latin typeface="Cambria Math" charset="0"/>
                      </a:rPr>
                      <m:t>?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Structural induction over CTL formula</a:t>
                </a:r>
                <a:endParaRPr lang="en-US" sz="3200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1" y="1252239"/>
                <a:ext cx="11162580" cy="1077218"/>
              </a:xfrm>
              <a:prstGeom prst="rect">
                <a:avLst/>
              </a:prstGeom>
              <a:blipFill>
                <a:blip r:embed="rId3"/>
                <a:stretch>
                  <a:fillRect l="-1364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1220" y="5684203"/>
                <a:ext cx="117822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800" dirty="0"/>
                  <a:t>Overall complexity of CTL model checkign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𝑂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800" i="1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steps.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0" y="5684203"/>
                <a:ext cx="11782244" cy="523220"/>
              </a:xfrm>
              <a:prstGeom prst="rect">
                <a:avLst/>
              </a:prstGeom>
              <a:blipFill>
                <a:blip r:embed="rId4"/>
                <a:stretch>
                  <a:fillRect l="-1076" t="-11905" r="-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4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3453" y="46346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</a:t>
            </a:r>
            <a:r>
              <a:rPr lang="en-US" dirty="0"/>
              <a:t> (Start -&gt; </a:t>
            </a:r>
            <a:r>
              <a:rPr lang="en-US" b="1" dirty="0"/>
              <a:t>AF</a:t>
            </a:r>
            <a:r>
              <a:rPr lang="en-US" dirty="0"/>
              <a:t> Heat)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blipFill>
                <a:blip r:embed="rId2"/>
                <a:stretch>
                  <a:fillRect l="-161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[</a:t>
                </a:r>
                <a:r>
                  <a:rPr lang="en-US" dirty="0"/>
                  <a:t>True </a:t>
                </a:r>
                <a:r>
                  <a:rPr lang="en-US" b="1" dirty="0"/>
                  <a:t>EU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Heat)]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blipFill>
                <a:blip r:embed="rId3"/>
                <a:stretch>
                  <a:fillRect l="-168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48AAF2-1AD8-3941-B6A0-CDE4B8B9A54F}"/>
                  </a:ext>
                </a:extLst>
              </p14:cNvPr>
              <p14:cNvContentPartPr/>
              <p14:nvPr/>
            </p14:nvContentPartPr>
            <p14:xfrm>
              <a:off x="1962000" y="418320"/>
              <a:ext cx="3143880" cy="1068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48AAF2-1AD8-3941-B6A0-CDE4B8B9A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2640" y="408960"/>
                <a:ext cx="3162600" cy="10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06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blipFill>
                <a:blip r:embed="rId2"/>
                <a:stretch>
                  <a:fillRect l="-161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[</a:t>
                </a:r>
                <a:r>
                  <a:rPr lang="en-US" dirty="0"/>
                  <a:t>True </a:t>
                </a:r>
                <a:r>
                  <a:rPr lang="en-US" b="1" dirty="0"/>
                  <a:t>EU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Start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! Heat</a:t>
                </a:r>
                <a:r>
                  <a:rPr lang="en-US" dirty="0"/>
                  <a:t>)]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blipFill>
                <a:blip r:embed="rId3"/>
                <a:stretch>
                  <a:fillRect l="-168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047331-259E-4643-80AC-67E7DEEB2BDE}"/>
                  </a:ext>
                </a:extLst>
              </p14:cNvPr>
              <p14:cNvContentPartPr/>
              <p14:nvPr/>
            </p14:nvContentPartPr>
            <p14:xfrm>
              <a:off x="3867120" y="1320840"/>
              <a:ext cx="927360" cy="12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047331-259E-4643-80AC-67E7DEEB2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760" y="1311480"/>
                <a:ext cx="9460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57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12941" y="189889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Nontrivial SCC of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12941" y="189890"/>
            <a:ext cx="289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of states that can reach n</a:t>
            </a:r>
          </a:p>
          <a:p>
            <a:r>
              <a:rPr lang="en-US" dirty="0">
                <a:solidFill>
                  <a:srgbClr val="FF0000"/>
                </a:solidFill>
              </a:rPr>
              <a:t>nontrivial SCC of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6667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91AEC5-2ECC-174C-9062-068D45C250F2}"/>
                  </a:ext>
                </a:extLst>
              </p14:cNvPr>
              <p14:cNvContentPartPr/>
              <p14:nvPr/>
            </p14:nvContentPartPr>
            <p14:xfrm>
              <a:off x="1828800" y="1332720"/>
              <a:ext cx="1587960" cy="4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91AEC5-2ECC-174C-9062-068D45C25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9440" y="1323360"/>
                <a:ext cx="160668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8924-B323-C947-90D1-EE10BD24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safety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DE08-EF29-0D4B-B1CC-2CA7380C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Requirements analysis: </a:t>
            </a:r>
            <a:r>
              <a:rPr lang="en-US" dirty="0"/>
              <a:t>Set of tasks that ultimately lead to the determination and documentation of the design requirements that the product must meet: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E.g. “0 to 60 mph in 4 seconds on flat road”,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“Petrol car can emit no more than 60mg/km” EURO 6.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Safety standards: </a:t>
            </a:r>
            <a:r>
              <a:rPr lang="en-US" dirty="0"/>
              <a:t>Provide </a:t>
            </a:r>
            <a:r>
              <a:rPr lang="en-US" i="1" dirty="0"/>
              <a:t>guidelines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 for developing safety-critical systems.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E.g. DO-178C standard is enforced by the FAA for certifying aviation software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ISO2626 is used for functional safety of cars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Standards for Advanced Autonomous and AI-enabled systems are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175436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6667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2345A3-BFFD-7C4D-8C5B-9B49115F334A}"/>
                  </a:ext>
                </a:extLst>
              </p14:cNvPr>
              <p14:cNvContentPartPr/>
              <p14:nvPr/>
            </p14:nvContentPartPr>
            <p14:xfrm>
              <a:off x="1930320" y="463680"/>
              <a:ext cx="1994400" cy="44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2345A3-BFFD-7C4D-8C5B-9B49115F3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0960" y="454320"/>
                <a:ext cx="20131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17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4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  <a:blipFill>
                <a:blip r:embed="rId7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  <a:blipFill>
                <a:blip r:embed="rId9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  <a:blipFill>
                <a:blip r:embed="rId10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  <a:blipFill>
                <a:blip r:embed="rId11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  <a:blipFill>
                <a:blip r:embed="rId12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  <a:blipFill>
                <a:blip r:embed="rId13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2941" y="189890"/>
                <a:ext cx="2776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Set of states that can </a:t>
                </a:r>
                <a:r>
                  <a:rPr lang="en-US">
                    <a:solidFill>
                      <a:srgbClr val="FF0000"/>
                    </a:solidFill>
                  </a:rPr>
                  <a:t>reach </a:t>
                </a:r>
              </a:p>
              <a:p>
                <a:r>
                  <a:rPr lang="en-US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41" y="189890"/>
                <a:ext cx="2776594" cy="646331"/>
              </a:xfrm>
              <a:prstGeom prst="rect">
                <a:avLst/>
              </a:prstGeom>
              <a:blipFill>
                <a:blip r:embed="rId14"/>
                <a:stretch>
                  <a:fillRect l="-1364" t="-3846" r="-45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AE065B-DC0A-AC4F-97C9-2C0E50928BB5}"/>
                  </a:ext>
                </a:extLst>
              </p14:cNvPr>
              <p14:cNvContentPartPr/>
              <p14:nvPr/>
            </p14:nvContentPartPr>
            <p14:xfrm>
              <a:off x="1644480" y="216720"/>
              <a:ext cx="140400" cy="355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AE065B-DC0A-AC4F-97C9-2C0E50928B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5120" y="207360"/>
                <a:ext cx="15912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87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85610"/>
                <a:ext cx="229742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! EF</a:t>
                </a:r>
                <a:r>
                  <a:rPr lang="en-US" dirty="0">
                    <a:solidFill>
                      <a:srgbClr val="FF0000"/>
                    </a:solidFill>
                  </a:rPr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EG</a:t>
                </a:r>
                <a:r>
                  <a:rPr lang="en-US" dirty="0">
                    <a:solidFill>
                      <a:srgbClr val="FF0000"/>
                    </a:solidFill>
                  </a:rPr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85610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86" t="-6452" r="-546" b="-1935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  <a:blipFill>
                <a:blip r:embed="rId7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  <a:blipFill>
                <a:blip r:embed="rId9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  <a:blipFill>
                <a:blip r:embed="rId10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  <a:blipFill>
                <a:blip r:embed="rId11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  <a:blipFill>
                <a:blip r:embed="rId12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  <a:blipFill>
                <a:blip r:embed="rId13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2941" y="189889"/>
                <a:ext cx="3530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None of the states are labeled with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! EF</a:t>
                </a:r>
                <a:r>
                  <a:rPr lang="en-US" dirty="0">
                    <a:solidFill>
                      <a:srgbClr val="FF0000"/>
                    </a:solidFill>
                  </a:rPr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EG</a:t>
                </a:r>
                <a:r>
                  <a:rPr lang="en-US" dirty="0">
                    <a:solidFill>
                      <a:srgbClr val="FF0000"/>
                    </a:solidFill>
                  </a:rPr>
                  <a:t> ! Heat)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41" y="189889"/>
                <a:ext cx="3530262" cy="923330"/>
              </a:xfrm>
              <a:prstGeom prst="rect">
                <a:avLst/>
              </a:prstGeom>
              <a:blipFill>
                <a:blip r:embed="rId14"/>
                <a:stretch>
                  <a:fillRect l="-1075" t="-2703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thus far: Invariants and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Models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automaton, hybrid automaton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Requirements: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an </a:t>
                </a:r>
                <a:r>
                  <a:rPr lang="en-US" b="1" dirty="0">
                    <a:solidFill>
                      <a:srgbClr val="00B0F0"/>
                    </a:solidFill>
                  </a:rPr>
                  <a:t>unsafe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we can 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to infer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Asymptotic stability: </a:t>
                </a:r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2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5592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What about more general types of requirements, e.g.,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“Eventually the light turns red and prior to that the orange light blinks”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“After failures, eventually there is just one token in the system”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How to express and verify such properties?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dirty="0"/>
              <a:t>Temporal logics</a:t>
            </a:r>
          </a:p>
          <a:p>
            <a:pPr lvl="1"/>
            <a:r>
              <a:rPr lang="en-US" dirty="0"/>
              <a:t>Computational Tree Logic (CTL)</a:t>
            </a:r>
          </a:p>
          <a:p>
            <a:r>
              <a:rPr lang="en-US" dirty="0"/>
              <a:t>CTL model checking for automata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CTL syntax and semantics</a:t>
            </a:r>
          </a:p>
          <a:p>
            <a:pPr lvl="1"/>
            <a:r>
              <a:rPr lang="en-US" dirty="0"/>
              <a:t>Model checking algorithms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4BD3E-8503-0647-BD14-994ED4A4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98277"/>
            <a:ext cx="5181600" cy="2378686"/>
          </a:xfrm>
        </p:spPr>
        <p:txBody>
          <a:bodyPr>
            <a:normAutofit/>
          </a:bodyPr>
          <a:lstStyle/>
          <a:p>
            <a:r>
              <a:rPr lang="en-US" sz="2000" dirty="0"/>
              <a:t>References: Model Checking, Second Edition, by Edmund M. Clarke, Jr., Orna Grumberg, Daniel Kroening, Doron Peled and Helmut Veith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Principles of Model Checking, by Christel Baier and Joost-Pieter Katoen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temporal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00201"/>
            <a:ext cx="707585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Temporal logics: Formal language for representing, and reasoning about, propositions qualified in terms of a sequence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Amir </a:t>
            </a:r>
            <a:r>
              <a:rPr lang="en-US" dirty="0" err="1"/>
              <a:t>Pnueli</a:t>
            </a:r>
            <a:r>
              <a:rPr lang="en-US" dirty="0"/>
              <a:t> received the ACM Turing Award (1996) for seminal work introducing temporal logic into computer science and for outstanding contributions to program verification.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Large follow-up literature, e.g., different temporal logics MTL, MITL, PCTL, ACTL, STL, applications in synthesis and 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1600200"/>
            <a:ext cx="2182091" cy="2400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6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States are labeled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set of </a:t>
                </a:r>
                <a:r>
                  <a:rPr lang="en-US" dirty="0">
                    <a:solidFill>
                      <a:srgbClr val="00B0F0"/>
                    </a:solidFill>
                  </a:rPr>
                  <a:t>atomic propositions (AP)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are the properties that hold in each state, e.g., “light is green”, “has 2 tokens”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a </a:t>
                </a:r>
                <a:r>
                  <a:rPr lang="en-US" i="1" dirty="0">
                    <a:solidFill>
                      <a:srgbClr val="00B0F0"/>
                    </a:solidFill>
                  </a:rPr>
                  <a:t>labeling function </a:t>
                </a:r>
                <a:r>
                  <a:rPr lang="en-US" dirty="0"/>
                  <a:t>that assigns to each state, a set of propositions that hold at that state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𝐴𝑃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+mj-lt"/>
                    <a:ea typeface="Cambria Math" charset="0"/>
                    <a:cs typeface="Cambria Math" charset="0"/>
                  </a:rPr>
                  <a:t>Automata with state labels but no action labels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latin typeface="+mj-lt"/>
                  <a:ea typeface="Cambria Math" charset="0"/>
                  <a:cs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Executions (have no actions)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]=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𝐸𝑥𝑒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set of all executions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7898692" y="3781432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92" y="3781432"/>
                <a:ext cx="1017321" cy="10265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592407" y="5099593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07" y="5099593"/>
                <a:ext cx="1017321" cy="10265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206375" y="5099592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75" y="5099592"/>
                <a:ext cx="1017321" cy="10265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101067" y="4294717"/>
            <a:ext cx="797624" cy="8048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60744" y="4657665"/>
            <a:ext cx="586930" cy="5922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 flipV="1">
            <a:off x="7609728" y="5612878"/>
            <a:ext cx="15966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8767029" y="4657664"/>
            <a:ext cx="588328" cy="592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0"/>
            <a:endCxn id="6" idx="6"/>
          </p:cNvCxnSpPr>
          <p:nvPr/>
        </p:nvCxnSpPr>
        <p:spPr>
          <a:xfrm rot="16200000" flipH="1">
            <a:off x="9712723" y="5101904"/>
            <a:ext cx="513285" cy="508660"/>
          </a:xfrm>
          <a:prstGeom prst="curvedConnector4">
            <a:avLst>
              <a:gd name="adj1" fmla="val -85648"/>
              <a:gd name="adj2" fmla="val 17813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3685</Words>
  <Application>Microsoft Macintosh PowerPoint</Application>
  <PresentationFormat>Widescreen</PresentationFormat>
  <Paragraphs>907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CTL Model Checking</vt:lpstr>
      <vt:lpstr>This lecture: Requirements</vt:lpstr>
      <vt:lpstr>Requirements and safety in the real world</vt:lpstr>
      <vt:lpstr>Requirements thus far: Invariants and stability</vt:lpstr>
      <vt:lpstr>PowerPoint Presentation</vt:lpstr>
      <vt:lpstr>Outline</vt:lpstr>
      <vt:lpstr>Introduction to temporal logics</vt:lpstr>
      <vt:lpstr>Setup: States are labeled</vt:lpstr>
      <vt:lpstr>Notations</vt:lpstr>
      <vt:lpstr>Computational tree logic (CTL)</vt:lpstr>
      <vt:lpstr>CTL quantifiers</vt:lpstr>
      <vt:lpstr>CTL syntax</vt:lpstr>
      <vt:lpstr>CTL semantics</vt:lpstr>
      <vt:lpstr>Universal CTL operators</vt:lpstr>
      <vt:lpstr>Visualizing semantics</vt:lpstr>
      <vt:lpstr>Algorithm for deciding A⊨f</vt:lpstr>
      <vt:lpstr>Induction on depth of formula</vt:lpstr>
      <vt:lpstr>Structural induction on formula</vt:lpstr>
      <vt:lpstr>CheckEU(f_1,f_2,Q,T,L) </vt:lpstr>
      <vt:lpstr>CheckEG(f_1, Q,T,L) </vt:lpstr>
      <vt:lpstr>PowerPoint Presentation</vt:lpstr>
      <vt:lpstr>CheckEG(f_1, Q,T,L) </vt:lpstr>
      <vt:lpstr>Putting it all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Cyberphysical Systems: Invariants</dc:title>
  <dc:creator>Mitra, Sayan</dc:creator>
  <cp:lastModifiedBy>Mitra, Sayan</cp:lastModifiedBy>
  <cp:revision>36</cp:revision>
  <cp:lastPrinted>2019-09-26T19:24:09Z</cp:lastPrinted>
  <dcterms:created xsi:type="dcterms:W3CDTF">2019-09-24T14:36:19Z</dcterms:created>
  <dcterms:modified xsi:type="dcterms:W3CDTF">2021-10-14T17:03:24Z</dcterms:modified>
</cp:coreProperties>
</file>