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1633" r:id="rId15"/>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BE9ADB-D887-4137-A531-B7405A96F67F}" v="11" dt="2024-09-16T18:49:45.0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89" d="100"/>
          <a:sy n="89" d="100"/>
        </p:scale>
        <p:origin x="466" y="7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9/17/2024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17/09/2024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png"/><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3</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Avni Tonger</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14-Sept-2024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0418846" cy="4518305"/>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Learning Curve</a:t>
            </a:r>
          </a:p>
          <a:p>
            <a:pPr algn="just"/>
            <a:r>
              <a:rPr lang="en-US" sz="1800" dirty="0"/>
              <a:t>Complexity in Infrastructure</a:t>
            </a:r>
          </a:p>
          <a:p>
            <a:pPr algn="just"/>
            <a:r>
              <a:rPr lang="en-US" sz="1800" dirty="0"/>
              <a:t>Service Overlap</a:t>
            </a:r>
          </a:p>
          <a:p>
            <a:pPr algn="just"/>
            <a:r>
              <a:rPr lang="en-US" sz="1800" dirty="0"/>
              <a:t>Cost Management</a:t>
            </a:r>
          </a:p>
          <a:p>
            <a:pPr algn="just"/>
            <a:r>
              <a:rPr lang="en-US" sz="1800" dirty="0"/>
              <a:t>Security</a:t>
            </a:r>
          </a:p>
        </p:txBody>
      </p:sp>
      <p:pic>
        <p:nvPicPr>
          <p:cNvPr id="5" name="Picture 4">
            <a:extLst>
              <a:ext uri="{FF2B5EF4-FFF2-40B4-BE49-F238E27FC236}">
                <a16:creationId xmlns:a16="http://schemas.microsoft.com/office/drawing/2014/main" id="{6D326B1C-A908-E2DA-D5A2-B32865E480B7}"/>
              </a:ext>
            </a:extLst>
          </p:cNvPr>
          <p:cNvPicPr>
            <a:picLocks noChangeAspect="1"/>
          </p:cNvPicPr>
          <p:nvPr/>
        </p:nvPicPr>
        <p:blipFill>
          <a:blip r:embed="rId7"/>
          <a:stretch>
            <a:fillRect/>
          </a:stretch>
        </p:blipFill>
        <p:spPr>
          <a:xfrm>
            <a:off x="5097298" y="2187704"/>
            <a:ext cx="4067743" cy="3724795"/>
          </a:xfrm>
          <a:prstGeom prst="rect">
            <a:avLst/>
          </a:prstGeom>
        </p:spPr>
      </p:pic>
    </p:spTree>
    <p:extLst>
      <p:ext uri="{BB962C8B-B14F-4D97-AF65-F5344CB8AC3E}">
        <p14:creationId xmlns:p14="http://schemas.microsoft.com/office/powerpoint/2010/main" val="3264622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“The day you plant the seed, is not the day you eat the fruit”</a:t>
            </a: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t>Please share an image / visual that best represents you</a:t>
            </a:r>
            <a:endParaRPr lang="en-US" sz="2000" dirty="0"/>
          </a:p>
        </p:txBody>
      </p:sp>
      <p:pic>
        <p:nvPicPr>
          <p:cNvPr id="6" name="Picture 5">
            <a:extLst>
              <a:ext uri="{FF2B5EF4-FFF2-40B4-BE49-F238E27FC236}">
                <a16:creationId xmlns:a16="http://schemas.microsoft.com/office/drawing/2014/main" id="{31959DC7-80A6-FEEA-BEF4-7DB3EDF407B7}"/>
              </a:ext>
            </a:extLst>
          </p:cNvPr>
          <p:cNvPicPr>
            <a:picLocks noChangeAspect="1"/>
          </p:cNvPicPr>
          <p:nvPr/>
        </p:nvPicPr>
        <p:blipFill>
          <a:blip r:embed="rId5"/>
          <a:stretch>
            <a:fillRect/>
          </a:stretch>
        </p:blipFill>
        <p:spPr>
          <a:xfrm>
            <a:off x="6683342" y="1544127"/>
            <a:ext cx="4973432" cy="4480005"/>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1205458"/>
          </a:xfrm>
        </p:spPr>
        <p:txBody>
          <a:bodyPr/>
          <a:lstStyle/>
          <a:p>
            <a:r>
              <a:rPr lang="en-US" sz="3200" dirty="0"/>
              <a:t>My learnings from this week! – Advanced Technical skills</a:t>
            </a:r>
          </a:p>
          <a:p>
            <a:r>
              <a:rPr lang="en-US" sz="3200" dirty="0"/>
              <a:t>WEEK - 3</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Azure VM</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388189" y="1300986"/>
            <a:ext cx="11049832" cy="4907309"/>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1800" dirty="0"/>
              <a:t>Scalability and Performance:</a:t>
            </a:r>
          </a:p>
          <a:p>
            <a:pPr marL="0" indent="0" algn="just">
              <a:buFont typeface="Arial" panose="020B0604020202020204" pitchFamily="34" charset="0"/>
              <a:buNone/>
            </a:pPr>
            <a:r>
              <a:rPr lang="en-GB" sz="1800" dirty="0"/>
              <a:t>Choose the Right VM Size: Select VM sizes based on your workload requirements, considering factors like CPU, memory, and disk IOPS1.</a:t>
            </a:r>
          </a:p>
          <a:p>
            <a:pPr marL="0" indent="0" algn="just">
              <a:buFont typeface="Arial" panose="020B0604020202020204" pitchFamily="34" charset="0"/>
              <a:buNone/>
            </a:pPr>
            <a:r>
              <a:rPr lang="en-GB" sz="1800" dirty="0"/>
              <a:t>Use Scale Sets: Azure Virtual Machine Scale Sets allow you to manage and scale multiple VMs automatically, ensuring high availability and performance2.</a:t>
            </a:r>
          </a:p>
          <a:p>
            <a:pPr algn="just"/>
            <a:r>
              <a:rPr lang="en-GB" sz="1800" dirty="0"/>
              <a:t>Security and Compliance:</a:t>
            </a:r>
          </a:p>
          <a:p>
            <a:pPr marL="0" indent="0" algn="just">
              <a:buFont typeface="Arial" panose="020B0604020202020204" pitchFamily="34" charset="0"/>
              <a:buNone/>
            </a:pPr>
            <a:r>
              <a:rPr lang="en-GB" sz="1800" dirty="0"/>
              <a:t>Network Security: Implement Network Security Groups (NSGs) to control inbound and outbound traffic to your VMs. Use Azure Bastion for secure and seamless RDP/SSH connectivity1.</a:t>
            </a:r>
          </a:p>
          <a:p>
            <a:pPr marL="0" indent="0" algn="just">
              <a:buFont typeface="Arial" panose="020B0604020202020204" pitchFamily="34" charset="0"/>
              <a:buNone/>
            </a:pPr>
            <a:r>
              <a:rPr lang="en-GB" sz="1800" dirty="0"/>
              <a:t>Data Protection: Encrypt your VM disks using Azure Disk Encryption and store sensitive information in Azure Key Vault1.</a:t>
            </a:r>
          </a:p>
          <a:p>
            <a:pPr algn="just"/>
            <a:r>
              <a:rPr lang="en-GB" sz="1800" dirty="0"/>
              <a:t>Cost Management:</a:t>
            </a:r>
          </a:p>
          <a:p>
            <a:pPr marL="0" indent="0" algn="just">
              <a:buFont typeface="Arial" panose="020B0604020202020204" pitchFamily="34" charset="0"/>
              <a:buNone/>
            </a:pPr>
            <a:r>
              <a:rPr lang="en-GB" sz="1800" dirty="0"/>
              <a:t>Optimize Costs: Use Azure Cost Management and Billing tools to monitor and optimize your VM costs. Consider using reserved instances for long-term workloads to save on costs2.</a:t>
            </a:r>
          </a:p>
          <a:p>
            <a:pPr marL="0" indent="0" algn="just">
              <a:buFont typeface="Arial" panose="020B0604020202020204" pitchFamily="34" charset="0"/>
              <a:buNone/>
            </a:pPr>
            <a:r>
              <a:rPr lang="en-GB" sz="1800" dirty="0"/>
              <a:t>Auto-Shutdown: Enable auto-shutdown for non-critical VMs to reduce costs during off-hours3</a:t>
            </a:r>
          </a:p>
        </p:txBody>
      </p:sp>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a:xfrm>
            <a:off x="465861" y="504581"/>
            <a:ext cx="11260278" cy="713216"/>
          </a:xfrm>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Docker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3" y="1860993"/>
            <a:ext cx="11059995" cy="4397567"/>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2000" dirty="0"/>
              <a:t>Efficient Resource Utilization: Docker containers share the host OS kernel, making them lightweight and efficient compared to traditional virtual machines. This allows for better resource utilization and faster startup times1.</a:t>
            </a:r>
          </a:p>
          <a:p>
            <a:pPr algn="just"/>
            <a:r>
              <a:rPr lang="en-GB" sz="2000" dirty="0"/>
              <a:t>Portability and Consistency: Docker containers ensure that your application runs the same way regardless of the environment. This portability eliminates the “it works on my machine” problem, making it easier to move applications between development, testing, and production environments1.</a:t>
            </a:r>
          </a:p>
          <a:p>
            <a:pPr algn="just"/>
            <a:r>
              <a:rPr lang="en-GB" sz="2000" dirty="0"/>
              <a:t>Simplified Dependency Management: Docker allows you to package your application along with all its dependencies into a single container image. This simplifies dependency management and ensures that all required libraries and tools are included, reducing the chances of missing dependencies1.</a:t>
            </a:r>
          </a:p>
        </p:txBody>
      </p:sp>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AWS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0418846" cy="4518305"/>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1800" dirty="0"/>
              <a:t>Comprehensive Cloud Services:</a:t>
            </a:r>
          </a:p>
          <a:p>
            <a:pPr marL="0" indent="0" algn="just">
              <a:buFont typeface="Arial" panose="020B0604020202020204" pitchFamily="34" charset="0"/>
              <a:buNone/>
            </a:pPr>
            <a:r>
              <a:rPr lang="en-GB" sz="1800" dirty="0"/>
              <a:t>AWS offers a wide range of cloud services, including computing power, storage options, and networking capabilities. This allows you to build, deploy, and manage applications with ease, leveraging services like EC2 for virtual servers, S3 for storage, and RDS for managed databases1.</a:t>
            </a:r>
          </a:p>
          <a:p>
            <a:pPr algn="just"/>
            <a:r>
              <a:rPr lang="en-GB" sz="1800" dirty="0"/>
              <a:t>Scalability and Flexibility:</a:t>
            </a:r>
          </a:p>
          <a:p>
            <a:pPr marL="0" indent="0" algn="just">
              <a:buFont typeface="Arial" panose="020B0604020202020204" pitchFamily="34" charset="0"/>
              <a:buNone/>
            </a:pPr>
            <a:r>
              <a:rPr lang="en-GB" sz="1800" dirty="0"/>
              <a:t>One of the major advantages of AWS is its ability to scale resources up or down based on demand. This flexibility ensures that you only pay for what you use, making it cost-effective for businesses of all sizes2. Services like Auto Scaling and Elastic Load Balancing help maintain performance and availability.</a:t>
            </a:r>
          </a:p>
          <a:p>
            <a:pPr algn="just"/>
            <a:r>
              <a:rPr lang="en-GB" sz="1800" dirty="0"/>
              <a:t>Security and Compliance:</a:t>
            </a:r>
          </a:p>
          <a:p>
            <a:pPr marL="0" indent="0" algn="just">
              <a:buFont typeface="Arial" panose="020B0604020202020204" pitchFamily="34" charset="0"/>
              <a:buNone/>
            </a:pPr>
            <a:r>
              <a:rPr lang="en-GB" sz="1800" dirty="0"/>
              <a:t>AWS provides robust security features, including encryption, identity and access management, and compliance certifications. This ensures that your data and applications are secure and meet regulatory requirements3. AWS’s shared responsibility model clarifies the security responsibilities between AWS and the user.</a:t>
            </a:r>
            <a:endParaRPr lang="en-US" sz="1800" dirty="0"/>
          </a:p>
        </p:txBody>
      </p:sp>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07183423-6CE5-07C4-1843-C09132ABF3A8}"/>
              </a:ext>
            </a:extLst>
          </p:cNvPr>
          <p:cNvPicPr>
            <a:picLocks noChangeAspect="1"/>
          </p:cNvPicPr>
          <p:nvPr/>
        </p:nvPicPr>
        <p:blipFill>
          <a:blip r:embed="rId7"/>
          <a:stretch>
            <a:fillRect/>
          </a:stretch>
        </p:blipFill>
        <p:spPr>
          <a:xfrm>
            <a:off x="1379043" y="1300986"/>
            <a:ext cx="8712773" cy="4081277"/>
          </a:xfrm>
          <a:prstGeom prst="rect">
            <a:avLst/>
          </a:prstGeom>
        </p:spPr>
      </p:pic>
    </p:spTree>
    <p:extLst>
      <p:ext uri="{BB962C8B-B14F-4D97-AF65-F5344CB8AC3E}">
        <p14:creationId xmlns:p14="http://schemas.microsoft.com/office/powerpoint/2010/main" val="2867111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pic>
        <p:nvPicPr>
          <p:cNvPr id="3" name="Picture 2">
            <a:extLst>
              <a:ext uri="{FF2B5EF4-FFF2-40B4-BE49-F238E27FC236}">
                <a16:creationId xmlns:a16="http://schemas.microsoft.com/office/drawing/2014/main" id="{685D05B9-117E-BBA2-28A6-8E4A13777B87}"/>
              </a:ext>
            </a:extLst>
          </p:cNvPr>
          <p:cNvPicPr>
            <a:picLocks noChangeAspect="1"/>
          </p:cNvPicPr>
          <p:nvPr/>
        </p:nvPicPr>
        <p:blipFill>
          <a:blip r:embed="rId7"/>
          <a:stretch>
            <a:fillRect/>
          </a:stretch>
        </p:blipFill>
        <p:spPr>
          <a:xfrm>
            <a:off x="1294522" y="803011"/>
            <a:ext cx="9340757" cy="5251977"/>
          </a:xfrm>
          <a:prstGeom prst="rect">
            <a:avLst/>
          </a:prstGeom>
        </p:spPr>
      </p:pic>
    </p:spTree>
    <p:extLst>
      <p:ext uri="{BB962C8B-B14F-4D97-AF65-F5344CB8AC3E}">
        <p14:creationId xmlns:p14="http://schemas.microsoft.com/office/powerpoint/2010/main" val="2079811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pic>
        <p:nvPicPr>
          <p:cNvPr id="2" name="Picture 1" descr="A screenshot of a computer program&#10;&#10;Description automatically generated">
            <a:extLst>
              <a:ext uri="{FF2B5EF4-FFF2-40B4-BE49-F238E27FC236}">
                <a16:creationId xmlns:a16="http://schemas.microsoft.com/office/drawing/2014/main" id="{317FB76D-7C12-6AE6-84EA-9F5046D0335E}"/>
              </a:ext>
            </a:extLst>
          </p:cNvPr>
          <p:cNvPicPr>
            <a:picLocks noChangeAspect="1"/>
          </p:cNvPicPr>
          <p:nvPr/>
        </p:nvPicPr>
        <p:blipFill>
          <a:blip r:embed="rId7"/>
          <a:stretch>
            <a:fillRect/>
          </a:stretch>
        </p:blipFill>
        <p:spPr>
          <a:xfrm>
            <a:off x="668065" y="2337757"/>
            <a:ext cx="10463299" cy="2701029"/>
          </a:xfrm>
          <a:prstGeom prst="rect">
            <a:avLst/>
          </a:prstGeom>
        </p:spPr>
      </p:pic>
    </p:spTree>
    <p:extLst>
      <p:ext uri="{BB962C8B-B14F-4D97-AF65-F5344CB8AC3E}">
        <p14:creationId xmlns:p14="http://schemas.microsoft.com/office/powerpoint/2010/main" val="33151004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20161</TotalTime>
  <Words>538</Words>
  <Application>Microsoft Office PowerPoint</Application>
  <PresentationFormat>Widescreen</PresentationFormat>
  <Paragraphs>44</Paragraphs>
  <Slides>11</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5" baseType="lpstr">
      <vt:lpstr>Arial</vt:lpstr>
      <vt:lpstr>Calibri</vt:lpstr>
      <vt:lpstr>Office Theme</vt:lpstr>
      <vt:lpstr>think-cell Slide</vt:lpstr>
      <vt:lpstr>PowerPoint Presentation</vt:lpstr>
      <vt:lpstr>About Me</vt:lpstr>
      <vt:lpstr>PowerPoint Presentation</vt:lpstr>
      <vt:lpstr>Learning 1 | Azure VM</vt:lpstr>
      <vt:lpstr>Learning 2 | Docker takeaways</vt:lpstr>
      <vt:lpstr>Learning 3 | AWS takeaways</vt:lpstr>
      <vt:lpstr>PowerPoint Presentation</vt:lpstr>
      <vt:lpstr>PowerPoint Presentation</vt:lpstr>
      <vt:lpstr>PowerPoint Presentation</vt:lpstr>
      <vt:lpstr>Challenges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Tonger, Avni SBOBNG-PTIV/LE</cp:lastModifiedBy>
  <cp:revision>504</cp:revision>
  <dcterms:created xsi:type="dcterms:W3CDTF">2022-01-18T12:35:56Z</dcterms:created>
  <dcterms:modified xsi:type="dcterms:W3CDTF">2024-09-17T03:37:04Z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