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58" r:id="rId4"/>
    <p:sldId id="267" r:id="rId5"/>
    <p:sldId id="257" r:id="rId6"/>
    <p:sldId id="269" r:id="rId7"/>
    <p:sldId id="263" r:id="rId8"/>
    <p:sldId id="270" r:id="rId9"/>
    <p:sldId id="271" r:id="rId10"/>
    <p:sldId id="265" r:id="rId11"/>
    <p:sldId id="260" r:id="rId12"/>
    <p:sldId id="264" r:id="rId13"/>
    <p:sldId id="261" r:id="rId14"/>
    <p:sldId id="266"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rry" initials="ZC" lastIdx="0" clrIdx="0">
    <p:extLst>
      <p:ext uri="{19B8F6BF-5375-455C-9EA6-DF929625EA0E}">
        <p15:presenceInfo xmlns:p15="http://schemas.microsoft.com/office/powerpoint/2012/main" userId="dbdb705340754e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28" autoAdjust="0"/>
  </p:normalViewPr>
  <p:slideViewPr>
    <p:cSldViewPr snapToGrid="0">
      <p:cViewPr varScale="1">
        <p:scale>
          <a:sx n="72" d="100"/>
          <a:sy n="72" d="100"/>
        </p:scale>
        <p:origin x="8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01C6B1-9FDF-43E9-AAE6-291527DA2F7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FDA96A8-28BF-4040-88CF-17BEFB71E9C3}">
      <dgm:prSet/>
      <dgm:spPr/>
      <dgm:t>
        <a:bodyPr/>
        <a:lstStyle/>
        <a:p>
          <a:r>
            <a:rPr lang="en-US"/>
            <a:t>Average Quality of Schools</a:t>
          </a:r>
        </a:p>
      </dgm:t>
    </dgm:pt>
    <dgm:pt modelId="{C84B4841-9E6C-447E-A97D-CAC4CB005F83}" type="parTrans" cxnId="{97418CFE-A2D5-42FF-9310-DC4B33934E48}">
      <dgm:prSet/>
      <dgm:spPr/>
      <dgm:t>
        <a:bodyPr/>
        <a:lstStyle/>
        <a:p>
          <a:endParaRPr lang="en-US"/>
        </a:p>
      </dgm:t>
    </dgm:pt>
    <dgm:pt modelId="{145C0B19-D883-4C48-83D5-371CA463DC30}" type="sibTrans" cxnId="{97418CFE-A2D5-42FF-9310-DC4B33934E48}">
      <dgm:prSet/>
      <dgm:spPr/>
      <dgm:t>
        <a:bodyPr/>
        <a:lstStyle/>
        <a:p>
          <a:endParaRPr lang="en-US"/>
        </a:p>
      </dgm:t>
    </dgm:pt>
    <dgm:pt modelId="{A9AFF003-E519-4FA0-B648-05E17376F296}">
      <dgm:prSet/>
      <dgm:spPr/>
      <dgm:t>
        <a:bodyPr/>
        <a:lstStyle/>
        <a:p>
          <a:r>
            <a:rPr lang="en-US"/>
            <a:t>Average SSL Rating</a:t>
          </a:r>
        </a:p>
      </dgm:t>
    </dgm:pt>
    <dgm:pt modelId="{DA537EE8-704B-489E-940A-787AB7AE889E}" type="parTrans" cxnId="{74AD59F1-197E-422C-91A1-80801CA73BE9}">
      <dgm:prSet/>
      <dgm:spPr/>
      <dgm:t>
        <a:bodyPr/>
        <a:lstStyle/>
        <a:p>
          <a:endParaRPr lang="en-US"/>
        </a:p>
      </dgm:t>
    </dgm:pt>
    <dgm:pt modelId="{5AF149E9-0BBF-4FFF-8201-0981039D1A60}" type="sibTrans" cxnId="{74AD59F1-197E-422C-91A1-80801CA73BE9}">
      <dgm:prSet/>
      <dgm:spPr/>
      <dgm:t>
        <a:bodyPr/>
        <a:lstStyle/>
        <a:p>
          <a:endParaRPr lang="en-US"/>
        </a:p>
      </dgm:t>
    </dgm:pt>
    <dgm:pt modelId="{BC99D0BB-4DE3-402B-B50D-65C719A1F0F4}">
      <dgm:prSet/>
      <dgm:spPr/>
      <dgm:t>
        <a:bodyPr/>
        <a:lstStyle/>
        <a:p>
          <a:r>
            <a:rPr lang="en-US"/>
            <a:t>Total Park Area</a:t>
          </a:r>
        </a:p>
      </dgm:t>
    </dgm:pt>
    <dgm:pt modelId="{C00BD271-769D-4462-811B-3A61705E3059}" type="parTrans" cxnId="{72BC2E3D-FAD8-4F64-AD86-362B57BD13CA}">
      <dgm:prSet/>
      <dgm:spPr/>
      <dgm:t>
        <a:bodyPr/>
        <a:lstStyle/>
        <a:p>
          <a:endParaRPr lang="en-US"/>
        </a:p>
      </dgm:t>
    </dgm:pt>
    <dgm:pt modelId="{795D6B90-69E1-4ABC-9E3C-361DA24820F4}" type="sibTrans" cxnId="{72BC2E3D-FAD8-4F64-AD86-362B57BD13CA}">
      <dgm:prSet/>
      <dgm:spPr/>
      <dgm:t>
        <a:bodyPr/>
        <a:lstStyle/>
        <a:p>
          <a:endParaRPr lang="en-US"/>
        </a:p>
      </dgm:t>
    </dgm:pt>
    <dgm:pt modelId="{D36768CB-C1E6-40C0-8517-716F31D90B3D}">
      <dgm:prSet/>
      <dgm:spPr/>
      <dgm:t>
        <a:bodyPr/>
        <a:lstStyle/>
        <a:p>
          <a:r>
            <a:rPr lang="en-US"/>
            <a:t>Number of Hospitals</a:t>
          </a:r>
        </a:p>
      </dgm:t>
    </dgm:pt>
    <dgm:pt modelId="{D8341929-55D8-495D-B825-3D83A45960C7}" type="parTrans" cxnId="{FFF358C7-F9CF-47B0-B2C0-7DF7E96F4CA6}">
      <dgm:prSet/>
      <dgm:spPr/>
      <dgm:t>
        <a:bodyPr/>
        <a:lstStyle/>
        <a:p>
          <a:endParaRPr lang="en-US"/>
        </a:p>
      </dgm:t>
    </dgm:pt>
    <dgm:pt modelId="{78C8C22A-A1A9-475E-B1D8-F619EF3C8170}" type="sibTrans" cxnId="{FFF358C7-F9CF-47B0-B2C0-7DF7E96F4CA6}">
      <dgm:prSet/>
      <dgm:spPr/>
      <dgm:t>
        <a:bodyPr/>
        <a:lstStyle/>
        <a:p>
          <a:endParaRPr lang="en-US"/>
        </a:p>
      </dgm:t>
    </dgm:pt>
    <dgm:pt modelId="{42A75565-5D4C-4F2E-9063-5A35788E0C56}">
      <dgm:prSet/>
      <dgm:spPr/>
      <dgm:t>
        <a:bodyPr/>
        <a:lstStyle/>
        <a:p>
          <a:r>
            <a:rPr lang="en-US" dirty="0"/>
            <a:t>Teenage Pregnancy Birth Rate</a:t>
          </a:r>
        </a:p>
      </dgm:t>
    </dgm:pt>
    <dgm:pt modelId="{5403CFBC-5B53-49C4-8A39-51B086F899DA}" type="parTrans" cxnId="{E7F69E66-5CC5-43E5-84B7-742EEC449018}">
      <dgm:prSet/>
      <dgm:spPr/>
      <dgm:t>
        <a:bodyPr/>
        <a:lstStyle/>
        <a:p>
          <a:endParaRPr lang="en-US"/>
        </a:p>
      </dgm:t>
    </dgm:pt>
    <dgm:pt modelId="{4B34EBF6-293C-4F97-A02A-0EB57A18F8C5}" type="sibTrans" cxnId="{E7F69E66-5CC5-43E5-84B7-742EEC449018}">
      <dgm:prSet/>
      <dgm:spPr/>
      <dgm:t>
        <a:bodyPr/>
        <a:lstStyle/>
        <a:p>
          <a:endParaRPr lang="en-US"/>
        </a:p>
      </dgm:t>
    </dgm:pt>
    <dgm:pt modelId="{2F223C68-3074-40B6-979E-85B436188BE8}">
      <dgm:prSet/>
      <dgm:spPr/>
      <dgm:t>
        <a:bodyPr/>
        <a:lstStyle/>
        <a:p>
          <a:r>
            <a:rPr lang="en-US"/>
            <a:t>Infant Mortality Rate</a:t>
          </a:r>
        </a:p>
      </dgm:t>
    </dgm:pt>
    <dgm:pt modelId="{8055373A-9591-4454-B82D-DCDFBE54D534}" type="parTrans" cxnId="{4A6B3C1A-FA55-4836-AF0F-D300A0A92475}">
      <dgm:prSet/>
      <dgm:spPr/>
      <dgm:t>
        <a:bodyPr/>
        <a:lstStyle/>
        <a:p>
          <a:endParaRPr lang="en-US"/>
        </a:p>
      </dgm:t>
    </dgm:pt>
    <dgm:pt modelId="{6746F3AC-B1C2-4939-8D62-683E8C4F5E47}" type="sibTrans" cxnId="{4A6B3C1A-FA55-4836-AF0F-D300A0A92475}">
      <dgm:prSet/>
      <dgm:spPr/>
      <dgm:t>
        <a:bodyPr/>
        <a:lstStyle/>
        <a:p>
          <a:endParaRPr lang="en-US"/>
        </a:p>
      </dgm:t>
    </dgm:pt>
    <dgm:pt modelId="{D0116C56-9439-4F1F-A992-9E6F741122F8}">
      <dgm:prSet/>
      <dgm:spPr/>
      <dgm:t>
        <a:bodyPr/>
        <a:lstStyle/>
        <a:p>
          <a:r>
            <a:rPr lang="en-US"/>
            <a:t>Percent Children in Poverty</a:t>
          </a:r>
        </a:p>
      </dgm:t>
    </dgm:pt>
    <dgm:pt modelId="{1FF279C9-BB25-490B-A997-B8A7A383446E}" type="parTrans" cxnId="{D81522DF-4984-4AD0-B5FF-88B93EE947C6}">
      <dgm:prSet/>
      <dgm:spPr/>
      <dgm:t>
        <a:bodyPr/>
        <a:lstStyle/>
        <a:p>
          <a:endParaRPr lang="en-US"/>
        </a:p>
      </dgm:t>
    </dgm:pt>
    <dgm:pt modelId="{64AB7DBB-E350-4BE1-9098-B95AFDC9ABBF}" type="sibTrans" cxnId="{D81522DF-4984-4AD0-B5FF-88B93EE947C6}">
      <dgm:prSet/>
      <dgm:spPr/>
      <dgm:t>
        <a:bodyPr/>
        <a:lstStyle/>
        <a:p>
          <a:endParaRPr lang="en-US"/>
        </a:p>
      </dgm:t>
    </dgm:pt>
    <dgm:pt modelId="{F319EC07-31A3-429D-BD93-EB00F247BBEB}">
      <dgm:prSet/>
      <dgm:spPr/>
      <dgm:t>
        <a:bodyPr/>
        <a:lstStyle/>
        <a:p>
          <a:r>
            <a:rPr lang="en-US" dirty="0"/>
            <a:t>Proportion of each Race</a:t>
          </a:r>
        </a:p>
      </dgm:t>
    </dgm:pt>
    <dgm:pt modelId="{B9AE3DC4-F5F9-4326-8B22-604CE927DEF1}" type="parTrans" cxnId="{63DA739E-E405-4D78-B168-D4ADE3299D17}">
      <dgm:prSet/>
      <dgm:spPr/>
      <dgm:t>
        <a:bodyPr/>
        <a:lstStyle/>
        <a:p>
          <a:endParaRPr lang="en-US"/>
        </a:p>
      </dgm:t>
    </dgm:pt>
    <dgm:pt modelId="{DABE7BA0-CA1E-49E0-9424-3268EE140417}" type="sibTrans" cxnId="{63DA739E-E405-4D78-B168-D4ADE3299D17}">
      <dgm:prSet/>
      <dgm:spPr/>
      <dgm:t>
        <a:bodyPr/>
        <a:lstStyle/>
        <a:p>
          <a:endParaRPr lang="en-US"/>
        </a:p>
      </dgm:t>
    </dgm:pt>
    <dgm:pt modelId="{BD85F3CD-698A-4315-BA98-B68FAFB4C87B}" type="pres">
      <dgm:prSet presAssocID="{2D01C6B1-9FDF-43E9-AAE6-291527DA2F7B}" presName="vert0" presStyleCnt="0">
        <dgm:presLayoutVars>
          <dgm:dir/>
          <dgm:animOne val="branch"/>
          <dgm:animLvl val="lvl"/>
        </dgm:presLayoutVars>
      </dgm:prSet>
      <dgm:spPr/>
    </dgm:pt>
    <dgm:pt modelId="{9F495FC1-0DED-48B0-9367-668EABA08D03}" type="pres">
      <dgm:prSet presAssocID="{DFDA96A8-28BF-4040-88CF-17BEFB71E9C3}" presName="thickLine" presStyleLbl="alignNode1" presStyleIdx="0" presStyleCnt="8"/>
      <dgm:spPr/>
    </dgm:pt>
    <dgm:pt modelId="{1439BB37-85A1-4CF1-8B52-76F1EA8A6F6F}" type="pres">
      <dgm:prSet presAssocID="{DFDA96A8-28BF-4040-88CF-17BEFB71E9C3}" presName="horz1" presStyleCnt="0"/>
      <dgm:spPr/>
    </dgm:pt>
    <dgm:pt modelId="{D9E3F8A1-1818-4EAA-B8E7-C10E52E0F606}" type="pres">
      <dgm:prSet presAssocID="{DFDA96A8-28BF-4040-88CF-17BEFB71E9C3}" presName="tx1" presStyleLbl="revTx" presStyleIdx="0" presStyleCnt="8"/>
      <dgm:spPr/>
    </dgm:pt>
    <dgm:pt modelId="{D0DD1B40-8A5C-4DF3-A451-6C844AC6179F}" type="pres">
      <dgm:prSet presAssocID="{DFDA96A8-28BF-4040-88CF-17BEFB71E9C3}" presName="vert1" presStyleCnt="0"/>
      <dgm:spPr/>
    </dgm:pt>
    <dgm:pt modelId="{BD755C3F-5DAC-46CD-A43E-D657E072A638}" type="pres">
      <dgm:prSet presAssocID="{A9AFF003-E519-4FA0-B648-05E17376F296}" presName="thickLine" presStyleLbl="alignNode1" presStyleIdx="1" presStyleCnt="8"/>
      <dgm:spPr/>
    </dgm:pt>
    <dgm:pt modelId="{BEB533FF-7A3B-4018-9E60-8FDD8C6E373A}" type="pres">
      <dgm:prSet presAssocID="{A9AFF003-E519-4FA0-B648-05E17376F296}" presName="horz1" presStyleCnt="0"/>
      <dgm:spPr/>
    </dgm:pt>
    <dgm:pt modelId="{FF3193BA-CA01-4075-B3D3-C7335BE8596F}" type="pres">
      <dgm:prSet presAssocID="{A9AFF003-E519-4FA0-B648-05E17376F296}" presName="tx1" presStyleLbl="revTx" presStyleIdx="1" presStyleCnt="8"/>
      <dgm:spPr/>
    </dgm:pt>
    <dgm:pt modelId="{0245CB6C-456D-4545-8943-72B64B8832EB}" type="pres">
      <dgm:prSet presAssocID="{A9AFF003-E519-4FA0-B648-05E17376F296}" presName="vert1" presStyleCnt="0"/>
      <dgm:spPr/>
    </dgm:pt>
    <dgm:pt modelId="{7E77367B-1AD2-43E8-B44B-AE0A1F3A0ABB}" type="pres">
      <dgm:prSet presAssocID="{BC99D0BB-4DE3-402B-B50D-65C719A1F0F4}" presName="thickLine" presStyleLbl="alignNode1" presStyleIdx="2" presStyleCnt="8"/>
      <dgm:spPr/>
    </dgm:pt>
    <dgm:pt modelId="{635BE698-449B-491D-8E11-FCBAA4CCFD6D}" type="pres">
      <dgm:prSet presAssocID="{BC99D0BB-4DE3-402B-B50D-65C719A1F0F4}" presName="horz1" presStyleCnt="0"/>
      <dgm:spPr/>
    </dgm:pt>
    <dgm:pt modelId="{E5E77B45-2741-496B-9226-121FA4F3BB37}" type="pres">
      <dgm:prSet presAssocID="{BC99D0BB-4DE3-402B-B50D-65C719A1F0F4}" presName="tx1" presStyleLbl="revTx" presStyleIdx="2" presStyleCnt="8"/>
      <dgm:spPr/>
    </dgm:pt>
    <dgm:pt modelId="{E217FFF9-3F37-49E3-9F61-D6737CDAD369}" type="pres">
      <dgm:prSet presAssocID="{BC99D0BB-4DE3-402B-B50D-65C719A1F0F4}" presName="vert1" presStyleCnt="0"/>
      <dgm:spPr/>
    </dgm:pt>
    <dgm:pt modelId="{5B0FD94F-3774-4C09-9F32-090581164E09}" type="pres">
      <dgm:prSet presAssocID="{D36768CB-C1E6-40C0-8517-716F31D90B3D}" presName="thickLine" presStyleLbl="alignNode1" presStyleIdx="3" presStyleCnt="8"/>
      <dgm:spPr/>
    </dgm:pt>
    <dgm:pt modelId="{47318973-A3EC-4FEF-8A1C-F651640B846D}" type="pres">
      <dgm:prSet presAssocID="{D36768CB-C1E6-40C0-8517-716F31D90B3D}" presName="horz1" presStyleCnt="0"/>
      <dgm:spPr/>
    </dgm:pt>
    <dgm:pt modelId="{02003B63-1339-43A1-94B6-B7E24BD2E67C}" type="pres">
      <dgm:prSet presAssocID="{D36768CB-C1E6-40C0-8517-716F31D90B3D}" presName="tx1" presStyleLbl="revTx" presStyleIdx="3" presStyleCnt="8"/>
      <dgm:spPr/>
    </dgm:pt>
    <dgm:pt modelId="{459FBB1D-0CCF-4DFC-9650-74EF3551C194}" type="pres">
      <dgm:prSet presAssocID="{D36768CB-C1E6-40C0-8517-716F31D90B3D}" presName="vert1" presStyleCnt="0"/>
      <dgm:spPr/>
    </dgm:pt>
    <dgm:pt modelId="{A5BCE667-8369-472D-8A9A-7D2E41564923}" type="pres">
      <dgm:prSet presAssocID="{42A75565-5D4C-4F2E-9063-5A35788E0C56}" presName="thickLine" presStyleLbl="alignNode1" presStyleIdx="4" presStyleCnt="8"/>
      <dgm:spPr/>
    </dgm:pt>
    <dgm:pt modelId="{3E808C05-B530-4003-B405-91BACB3ACE57}" type="pres">
      <dgm:prSet presAssocID="{42A75565-5D4C-4F2E-9063-5A35788E0C56}" presName="horz1" presStyleCnt="0"/>
      <dgm:spPr/>
    </dgm:pt>
    <dgm:pt modelId="{8299E560-0D68-4A75-A279-5F357E27F094}" type="pres">
      <dgm:prSet presAssocID="{42A75565-5D4C-4F2E-9063-5A35788E0C56}" presName="tx1" presStyleLbl="revTx" presStyleIdx="4" presStyleCnt="8"/>
      <dgm:spPr/>
    </dgm:pt>
    <dgm:pt modelId="{AA268678-8AA9-4417-AC14-86F60472C0D2}" type="pres">
      <dgm:prSet presAssocID="{42A75565-5D4C-4F2E-9063-5A35788E0C56}" presName="vert1" presStyleCnt="0"/>
      <dgm:spPr/>
    </dgm:pt>
    <dgm:pt modelId="{FA5F29C2-A844-4F23-8934-807639511AE2}" type="pres">
      <dgm:prSet presAssocID="{2F223C68-3074-40B6-979E-85B436188BE8}" presName="thickLine" presStyleLbl="alignNode1" presStyleIdx="5" presStyleCnt="8"/>
      <dgm:spPr/>
    </dgm:pt>
    <dgm:pt modelId="{3390A4DC-830C-40E3-8573-D615F17B51A8}" type="pres">
      <dgm:prSet presAssocID="{2F223C68-3074-40B6-979E-85B436188BE8}" presName="horz1" presStyleCnt="0"/>
      <dgm:spPr/>
    </dgm:pt>
    <dgm:pt modelId="{9925699B-555B-4653-BB98-8A0DFB44DD5F}" type="pres">
      <dgm:prSet presAssocID="{2F223C68-3074-40B6-979E-85B436188BE8}" presName="tx1" presStyleLbl="revTx" presStyleIdx="5" presStyleCnt="8"/>
      <dgm:spPr/>
    </dgm:pt>
    <dgm:pt modelId="{1EB28C49-8552-465C-A9A1-B62BE29C47FE}" type="pres">
      <dgm:prSet presAssocID="{2F223C68-3074-40B6-979E-85B436188BE8}" presName="vert1" presStyleCnt="0"/>
      <dgm:spPr/>
    </dgm:pt>
    <dgm:pt modelId="{EFFA9EC8-C204-45C2-A0D1-071B5D43FF10}" type="pres">
      <dgm:prSet presAssocID="{D0116C56-9439-4F1F-A992-9E6F741122F8}" presName="thickLine" presStyleLbl="alignNode1" presStyleIdx="6" presStyleCnt="8"/>
      <dgm:spPr/>
    </dgm:pt>
    <dgm:pt modelId="{D27E76B8-3419-4F79-995E-B3C7A61CDFEA}" type="pres">
      <dgm:prSet presAssocID="{D0116C56-9439-4F1F-A992-9E6F741122F8}" presName="horz1" presStyleCnt="0"/>
      <dgm:spPr/>
    </dgm:pt>
    <dgm:pt modelId="{577C8846-CC4C-4412-8AEE-58D44469A8CC}" type="pres">
      <dgm:prSet presAssocID="{D0116C56-9439-4F1F-A992-9E6F741122F8}" presName="tx1" presStyleLbl="revTx" presStyleIdx="6" presStyleCnt="8"/>
      <dgm:spPr/>
    </dgm:pt>
    <dgm:pt modelId="{658AC5D1-2D6D-4101-943E-196256ED125F}" type="pres">
      <dgm:prSet presAssocID="{D0116C56-9439-4F1F-A992-9E6F741122F8}" presName="vert1" presStyleCnt="0"/>
      <dgm:spPr/>
    </dgm:pt>
    <dgm:pt modelId="{5EC6D488-0D5C-4BBD-86AD-C5D4E8A567FC}" type="pres">
      <dgm:prSet presAssocID="{F319EC07-31A3-429D-BD93-EB00F247BBEB}" presName="thickLine" presStyleLbl="alignNode1" presStyleIdx="7" presStyleCnt="8"/>
      <dgm:spPr/>
    </dgm:pt>
    <dgm:pt modelId="{10B5D326-8F0B-4239-B10C-7BF7241ECC8D}" type="pres">
      <dgm:prSet presAssocID="{F319EC07-31A3-429D-BD93-EB00F247BBEB}" presName="horz1" presStyleCnt="0"/>
      <dgm:spPr/>
    </dgm:pt>
    <dgm:pt modelId="{2B7C1B7C-B566-4B22-BA22-2F288C8E29A9}" type="pres">
      <dgm:prSet presAssocID="{F319EC07-31A3-429D-BD93-EB00F247BBEB}" presName="tx1" presStyleLbl="revTx" presStyleIdx="7" presStyleCnt="8"/>
      <dgm:spPr/>
    </dgm:pt>
    <dgm:pt modelId="{D392FBE7-6816-4ED7-92F6-DF69CAEB79C9}" type="pres">
      <dgm:prSet presAssocID="{F319EC07-31A3-429D-BD93-EB00F247BBEB}" presName="vert1" presStyleCnt="0"/>
      <dgm:spPr/>
    </dgm:pt>
  </dgm:ptLst>
  <dgm:cxnLst>
    <dgm:cxn modelId="{4A6B3C1A-FA55-4836-AF0F-D300A0A92475}" srcId="{2D01C6B1-9FDF-43E9-AAE6-291527DA2F7B}" destId="{2F223C68-3074-40B6-979E-85B436188BE8}" srcOrd="5" destOrd="0" parTransId="{8055373A-9591-4454-B82D-DCDFBE54D534}" sibTransId="{6746F3AC-B1C2-4939-8D62-683E8C4F5E47}"/>
    <dgm:cxn modelId="{C7C04128-013E-44CC-831E-EA530B52C5DA}" type="presOf" srcId="{A9AFF003-E519-4FA0-B648-05E17376F296}" destId="{FF3193BA-CA01-4075-B3D3-C7335BE8596F}" srcOrd="0" destOrd="0" presId="urn:microsoft.com/office/officeart/2008/layout/LinedList"/>
    <dgm:cxn modelId="{52824637-1321-49FF-B4E5-7500A64C6223}" type="presOf" srcId="{42A75565-5D4C-4F2E-9063-5A35788E0C56}" destId="{8299E560-0D68-4A75-A279-5F357E27F094}" srcOrd="0" destOrd="0" presId="urn:microsoft.com/office/officeart/2008/layout/LinedList"/>
    <dgm:cxn modelId="{8BBAB33C-F48D-4EF6-A531-33088282C293}" type="presOf" srcId="{DFDA96A8-28BF-4040-88CF-17BEFB71E9C3}" destId="{D9E3F8A1-1818-4EAA-B8E7-C10E52E0F606}" srcOrd="0" destOrd="0" presId="urn:microsoft.com/office/officeart/2008/layout/LinedList"/>
    <dgm:cxn modelId="{72BC2E3D-FAD8-4F64-AD86-362B57BD13CA}" srcId="{2D01C6B1-9FDF-43E9-AAE6-291527DA2F7B}" destId="{BC99D0BB-4DE3-402B-B50D-65C719A1F0F4}" srcOrd="2" destOrd="0" parTransId="{C00BD271-769D-4462-811B-3A61705E3059}" sibTransId="{795D6B90-69E1-4ABC-9E3C-361DA24820F4}"/>
    <dgm:cxn modelId="{E7F69E66-5CC5-43E5-84B7-742EEC449018}" srcId="{2D01C6B1-9FDF-43E9-AAE6-291527DA2F7B}" destId="{42A75565-5D4C-4F2E-9063-5A35788E0C56}" srcOrd="4" destOrd="0" parTransId="{5403CFBC-5B53-49C4-8A39-51B086F899DA}" sibTransId="{4B34EBF6-293C-4F97-A02A-0EB57A18F8C5}"/>
    <dgm:cxn modelId="{DD12FE4B-9230-4CD7-A7CD-9C3FA17EFC71}" type="presOf" srcId="{D36768CB-C1E6-40C0-8517-716F31D90B3D}" destId="{02003B63-1339-43A1-94B6-B7E24BD2E67C}" srcOrd="0" destOrd="0" presId="urn:microsoft.com/office/officeart/2008/layout/LinedList"/>
    <dgm:cxn modelId="{220B4072-1DB4-470E-8D94-E745B2E0E65F}" type="presOf" srcId="{F319EC07-31A3-429D-BD93-EB00F247BBEB}" destId="{2B7C1B7C-B566-4B22-BA22-2F288C8E29A9}" srcOrd="0" destOrd="0" presId="urn:microsoft.com/office/officeart/2008/layout/LinedList"/>
    <dgm:cxn modelId="{63DA739E-E405-4D78-B168-D4ADE3299D17}" srcId="{2D01C6B1-9FDF-43E9-AAE6-291527DA2F7B}" destId="{F319EC07-31A3-429D-BD93-EB00F247BBEB}" srcOrd="7" destOrd="0" parTransId="{B9AE3DC4-F5F9-4326-8B22-604CE927DEF1}" sibTransId="{DABE7BA0-CA1E-49E0-9424-3268EE140417}"/>
    <dgm:cxn modelId="{0A27CDB3-EA3C-4002-B900-ACD7220F5080}" type="presOf" srcId="{BC99D0BB-4DE3-402B-B50D-65C719A1F0F4}" destId="{E5E77B45-2741-496B-9226-121FA4F3BB37}" srcOrd="0" destOrd="0" presId="urn:microsoft.com/office/officeart/2008/layout/LinedList"/>
    <dgm:cxn modelId="{F2A117B8-23E6-4490-970F-D8220CC81688}" type="presOf" srcId="{2D01C6B1-9FDF-43E9-AAE6-291527DA2F7B}" destId="{BD85F3CD-698A-4315-BA98-B68FAFB4C87B}" srcOrd="0" destOrd="0" presId="urn:microsoft.com/office/officeart/2008/layout/LinedList"/>
    <dgm:cxn modelId="{FFF358C7-F9CF-47B0-B2C0-7DF7E96F4CA6}" srcId="{2D01C6B1-9FDF-43E9-AAE6-291527DA2F7B}" destId="{D36768CB-C1E6-40C0-8517-716F31D90B3D}" srcOrd="3" destOrd="0" parTransId="{D8341929-55D8-495D-B825-3D83A45960C7}" sibTransId="{78C8C22A-A1A9-475E-B1D8-F619EF3C8170}"/>
    <dgm:cxn modelId="{C4A4F1CD-2F76-489D-B1DA-208E7B2FFD79}" type="presOf" srcId="{2F223C68-3074-40B6-979E-85B436188BE8}" destId="{9925699B-555B-4653-BB98-8A0DFB44DD5F}" srcOrd="0" destOrd="0" presId="urn:microsoft.com/office/officeart/2008/layout/LinedList"/>
    <dgm:cxn modelId="{6FBBCECF-6862-4FD7-A00A-ADA1B8189615}" type="presOf" srcId="{D0116C56-9439-4F1F-A992-9E6F741122F8}" destId="{577C8846-CC4C-4412-8AEE-58D44469A8CC}" srcOrd="0" destOrd="0" presId="urn:microsoft.com/office/officeart/2008/layout/LinedList"/>
    <dgm:cxn modelId="{D81522DF-4984-4AD0-B5FF-88B93EE947C6}" srcId="{2D01C6B1-9FDF-43E9-AAE6-291527DA2F7B}" destId="{D0116C56-9439-4F1F-A992-9E6F741122F8}" srcOrd="6" destOrd="0" parTransId="{1FF279C9-BB25-490B-A997-B8A7A383446E}" sibTransId="{64AB7DBB-E350-4BE1-9098-B95AFDC9ABBF}"/>
    <dgm:cxn modelId="{74AD59F1-197E-422C-91A1-80801CA73BE9}" srcId="{2D01C6B1-9FDF-43E9-AAE6-291527DA2F7B}" destId="{A9AFF003-E519-4FA0-B648-05E17376F296}" srcOrd="1" destOrd="0" parTransId="{DA537EE8-704B-489E-940A-787AB7AE889E}" sibTransId="{5AF149E9-0BBF-4FFF-8201-0981039D1A60}"/>
    <dgm:cxn modelId="{97418CFE-A2D5-42FF-9310-DC4B33934E48}" srcId="{2D01C6B1-9FDF-43E9-AAE6-291527DA2F7B}" destId="{DFDA96A8-28BF-4040-88CF-17BEFB71E9C3}" srcOrd="0" destOrd="0" parTransId="{C84B4841-9E6C-447E-A97D-CAC4CB005F83}" sibTransId="{145C0B19-D883-4C48-83D5-371CA463DC30}"/>
    <dgm:cxn modelId="{3D2E5B3C-8865-414D-B88E-AE56C03657A9}" type="presParOf" srcId="{BD85F3CD-698A-4315-BA98-B68FAFB4C87B}" destId="{9F495FC1-0DED-48B0-9367-668EABA08D03}" srcOrd="0" destOrd="0" presId="urn:microsoft.com/office/officeart/2008/layout/LinedList"/>
    <dgm:cxn modelId="{9E6550D0-3379-4176-99A1-D99CC5B9EF5C}" type="presParOf" srcId="{BD85F3CD-698A-4315-BA98-B68FAFB4C87B}" destId="{1439BB37-85A1-4CF1-8B52-76F1EA8A6F6F}" srcOrd="1" destOrd="0" presId="urn:microsoft.com/office/officeart/2008/layout/LinedList"/>
    <dgm:cxn modelId="{025E789F-03D3-40E8-B4D5-D698773BCF7B}" type="presParOf" srcId="{1439BB37-85A1-4CF1-8B52-76F1EA8A6F6F}" destId="{D9E3F8A1-1818-4EAA-B8E7-C10E52E0F606}" srcOrd="0" destOrd="0" presId="urn:microsoft.com/office/officeart/2008/layout/LinedList"/>
    <dgm:cxn modelId="{565D5BC7-6391-494D-83CE-C65BB77B8BF0}" type="presParOf" srcId="{1439BB37-85A1-4CF1-8B52-76F1EA8A6F6F}" destId="{D0DD1B40-8A5C-4DF3-A451-6C844AC6179F}" srcOrd="1" destOrd="0" presId="urn:microsoft.com/office/officeart/2008/layout/LinedList"/>
    <dgm:cxn modelId="{B5F5AE98-BC23-49AA-A36C-E5EFE7CD7F46}" type="presParOf" srcId="{BD85F3CD-698A-4315-BA98-B68FAFB4C87B}" destId="{BD755C3F-5DAC-46CD-A43E-D657E072A638}" srcOrd="2" destOrd="0" presId="urn:microsoft.com/office/officeart/2008/layout/LinedList"/>
    <dgm:cxn modelId="{9AA257EA-9F05-4163-800E-B1BFAC6B28B6}" type="presParOf" srcId="{BD85F3CD-698A-4315-BA98-B68FAFB4C87B}" destId="{BEB533FF-7A3B-4018-9E60-8FDD8C6E373A}" srcOrd="3" destOrd="0" presId="urn:microsoft.com/office/officeart/2008/layout/LinedList"/>
    <dgm:cxn modelId="{67A4CAF3-53A4-4ECA-A777-8B277958CEA0}" type="presParOf" srcId="{BEB533FF-7A3B-4018-9E60-8FDD8C6E373A}" destId="{FF3193BA-CA01-4075-B3D3-C7335BE8596F}" srcOrd="0" destOrd="0" presId="urn:microsoft.com/office/officeart/2008/layout/LinedList"/>
    <dgm:cxn modelId="{6479CF7A-BB17-4D1A-86D9-7867FB5109CE}" type="presParOf" srcId="{BEB533FF-7A3B-4018-9E60-8FDD8C6E373A}" destId="{0245CB6C-456D-4545-8943-72B64B8832EB}" srcOrd="1" destOrd="0" presId="urn:microsoft.com/office/officeart/2008/layout/LinedList"/>
    <dgm:cxn modelId="{E6EDCD32-7F0E-4129-A8AC-FF7001BA8DA0}" type="presParOf" srcId="{BD85F3CD-698A-4315-BA98-B68FAFB4C87B}" destId="{7E77367B-1AD2-43E8-B44B-AE0A1F3A0ABB}" srcOrd="4" destOrd="0" presId="urn:microsoft.com/office/officeart/2008/layout/LinedList"/>
    <dgm:cxn modelId="{F3960B6D-0782-43BE-AADE-038014E882E7}" type="presParOf" srcId="{BD85F3CD-698A-4315-BA98-B68FAFB4C87B}" destId="{635BE698-449B-491D-8E11-FCBAA4CCFD6D}" srcOrd="5" destOrd="0" presId="urn:microsoft.com/office/officeart/2008/layout/LinedList"/>
    <dgm:cxn modelId="{CA554FB1-F446-488C-94CA-091FABAE2533}" type="presParOf" srcId="{635BE698-449B-491D-8E11-FCBAA4CCFD6D}" destId="{E5E77B45-2741-496B-9226-121FA4F3BB37}" srcOrd="0" destOrd="0" presId="urn:microsoft.com/office/officeart/2008/layout/LinedList"/>
    <dgm:cxn modelId="{D8A26AD1-3FBF-4F3B-87B9-EF4A5BEDF528}" type="presParOf" srcId="{635BE698-449B-491D-8E11-FCBAA4CCFD6D}" destId="{E217FFF9-3F37-49E3-9F61-D6737CDAD369}" srcOrd="1" destOrd="0" presId="urn:microsoft.com/office/officeart/2008/layout/LinedList"/>
    <dgm:cxn modelId="{F2034AE9-2943-471B-B767-5D37D7E7B817}" type="presParOf" srcId="{BD85F3CD-698A-4315-BA98-B68FAFB4C87B}" destId="{5B0FD94F-3774-4C09-9F32-090581164E09}" srcOrd="6" destOrd="0" presId="urn:microsoft.com/office/officeart/2008/layout/LinedList"/>
    <dgm:cxn modelId="{C98F74EF-E449-4904-8570-D294B8C8F132}" type="presParOf" srcId="{BD85F3CD-698A-4315-BA98-B68FAFB4C87B}" destId="{47318973-A3EC-4FEF-8A1C-F651640B846D}" srcOrd="7" destOrd="0" presId="urn:microsoft.com/office/officeart/2008/layout/LinedList"/>
    <dgm:cxn modelId="{775899AB-B702-469B-BD0B-28B78D53C194}" type="presParOf" srcId="{47318973-A3EC-4FEF-8A1C-F651640B846D}" destId="{02003B63-1339-43A1-94B6-B7E24BD2E67C}" srcOrd="0" destOrd="0" presId="urn:microsoft.com/office/officeart/2008/layout/LinedList"/>
    <dgm:cxn modelId="{4601AC53-A3EE-4E83-9D20-1318BF07A254}" type="presParOf" srcId="{47318973-A3EC-4FEF-8A1C-F651640B846D}" destId="{459FBB1D-0CCF-4DFC-9650-74EF3551C194}" srcOrd="1" destOrd="0" presId="urn:microsoft.com/office/officeart/2008/layout/LinedList"/>
    <dgm:cxn modelId="{9AAE4808-C59A-41EA-B658-49C09A8EA807}" type="presParOf" srcId="{BD85F3CD-698A-4315-BA98-B68FAFB4C87B}" destId="{A5BCE667-8369-472D-8A9A-7D2E41564923}" srcOrd="8" destOrd="0" presId="urn:microsoft.com/office/officeart/2008/layout/LinedList"/>
    <dgm:cxn modelId="{7D2BD76B-267C-42AE-8DDE-EA9DE0A1DCDD}" type="presParOf" srcId="{BD85F3CD-698A-4315-BA98-B68FAFB4C87B}" destId="{3E808C05-B530-4003-B405-91BACB3ACE57}" srcOrd="9" destOrd="0" presId="urn:microsoft.com/office/officeart/2008/layout/LinedList"/>
    <dgm:cxn modelId="{875E385B-3149-4CD9-B6F1-BC118F130C74}" type="presParOf" srcId="{3E808C05-B530-4003-B405-91BACB3ACE57}" destId="{8299E560-0D68-4A75-A279-5F357E27F094}" srcOrd="0" destOrd="0" presId="urn:microsoft.com/office/officeart/2008/layout/LinedList"/>
    <dgm:cxn modelId="{2D052AD3-E476-4844-93BD-34097E82E348}" type="presParOf" srcId="{3E808C05-B530-4003-B405-91BACB3ACE57}" destId="{AA268678-8AA9-4417-AC14-86F60472C0D2}" srcOrd="1" destOrd="0" presId="urn:microsoft.com/office/officeart/2008/layout/LinedList"/>
    <dgm:cxn modelId="{0EC7D459-9B5B-432F-B744-14E5C2FBE6E3}" type="presParOf" srcId="{BD85F3CD-698A-4315-BA98-B68FAFB4C87B}" destId="{FA5F29C2-A844-4F23-8934-807639511AE2}" srcOrd="10" destOrd="0" presId="urn:microsoft.com/office/officeart/2008/layout/LinedList"/>
    <dgm:cxn modelId="{A365EF93-4EA1-47CC-B85E-6E9C18A9D2B5}" type="presParOf" srcId="{BD85F3CD-698A-4315-BA98-B68FAFB4C87B}" destId="{3390A4DC-830C-40E3-8573-D615F17B51A8}" srcOrd="11" destOrd="0" presId="urn:microsoft.com/office/officeart/2008/layout/LinedList"/>
    <dgm:cxn modelId="{0A988254-B7A4-4B42-8C0B-7E247F3D5CA9}" type="presParOf" srcId="{3390A4DC-830C-40E3-8573-D615F17B51A8}" destId="{9925699B-555B-4653-BB98-8A0DFB44DD5F}" srcOrd="0" destOrd="0" presId="urn:microsoft.com/office/officeart/2008/layout/LinedList"/>
    <dgm:cxn modelId="{1C6326F9-53B7-4748-A802-E7AA516CD557}" type="presParOf" srcId="{3390A4DC-830C-40E3-8573-D615F17B51A8}" destId="{1EB28C49-8552-465C-A9A1-B62BE29C47FE}" srcOrd="1" destOrd="0" presId="urn:microsoft.com/office/officeart/2008/layout/LinedList"/>
    <dgm:cxn modelId="{B67CCA77-54EE-4272-9AC1-E8621917B95C}" type="presParOf" srcId="{BD85F3CD-698A-4315-BA98-B68FAFB4C87B}" destId="{EFFA9EC8-C204-45C2-A0D1-071B5D43FF10}" srcOrd="12" destOrd="0" presId="urn:microsoft.com/office/officeart/2008/layout/LinedList"/>
    <dgm:cxn modelId="{285FB4BA-99E8-4271-B187-69CAEDCC53C0}" type="presParOf" srcId="{BD85F3CD-698A-4315-BA98-B68FAFB4C87B}" destId="{D27E76B8-3419-4F79-995E-B3C7A61CDFEA}" srcOrd="13" destOrd="0" presId="urn:microsoft.com/office/officeart/2008/layout/LinedList"/>
    <dgm:cxn modelId="{F2692B45-2029-404D-B10F-91ACB487B575}" type="presParOf" srcId="{D27E76B8-3419-4F79-995E-B3C7A61CDFEA}" destId="{577C8846-CC4C-4412-8AEE-58D44469A8CC}" srcOrd="0" destOrd="0" presId="urn:microsoft.com/office/officeart/2008/layout/LinedList"/>
    <dgm:cxn modelId="{4BD1B1A2-C5C9-48C2-BBCD-D5524953C866}" type="presParOf" srcId="{D27E76B8-3419-4F79-995E-B3C7A61CDFEA}" destId="{658AC5D1-2D6D-4101-943E-196256ED125F}" srcOrd="1" destOrd="0" presId="urn:microsoft.com/office/officeart/2008/layout/LinedList"/>
    <dgm:cxn modelId="{7D1D8954-9DBE-43B4-B353-61DFB6A1D4F9}" type="presParOf" srcId="{BD85F3CD-698A-4315-BA98-B68FAFB4C87B}" destId="{5EC6D488-0D5C-4BBD-86AD-C5D4E8A567FC}" srcOrd="14" destOrd="0" presId="urn:microsoft.com/office/officeart/2008/layout/LinedList"/>
    <dgm:cxn modelId="{15750483-060F-499A-A1F6-05C525237359}" type="presParOf" srcId="{BD85F3CD-698A-4315-BA98-B68FAFB4C87B}" destId="{10B5D326-8F0B-4239-B10C-7BF7241ECC8D}" srcOrd="15" destOrd="0" presId="urn:microsoft.com/office/officeart/2008/layout/LinedList"/>
    <dgm:cxn modelId="{FE482D75-232B-4E5C-825C-9A42B10AC557}" type="presParOf" srcId="{10B5D326-8F0B-4239-B10C-7BF7241ECC8D}" destId="{2B7C1B7C-B566-4B22-BA22-2F288C8E29A9}" srcOrd="0" destOrd="0" presId="urn:microsoft.com/office/officeart/2008/layout/LinedList"/>
    <dgm:cxn modelId="{74178350-1F59-4DD8-8DE3-0BE00064E027}" type="presParOf" srcId="{10B5D326-8F0B-4239-B10C-7BF7241ECC8D}" destId="{D392FBE7-6816-4ED7-92F6-DF69CAEB79C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95FC1-0DED-48B0-9367-668EABA08D03}">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E3F8A1-1818-4EAA-B8E7-C10E52E0F606}">
      <dsp:nvSpPr>
        <dsp:cNvPr id="0" name=""/>
        <dsp:cNvSpPr/>
      </dsp:nvSpPr>
      <dsp:spPr>
        <a:xfrm>
          <a:off x="0" y="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Average Quality of Schools</a:t>
          </a:r>
        </a:p>
      </dsp:txBody>
      <dsp:txXfrm>
        <a:off x="0" y="0"/>
        <a:ext cx="6492875" cy="638175"/>
      </dsp:txXfrm>
    </dsp:sp>
    <dsp:sp modelId="{BD755C3F-5DAC-46CD-A43E-D657E072A638}">
      <dsp:nvSpPr>
        <dsp:cNvPr id="0" name=""/>
        <dsp:cNvSpPr/>
      </dsp:nvSpPr>
      <dsp:spPr>
        <a:xfrm>
          <a:off x="0" y="638175"/>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3193BA-CA01-4075-B3D3-C7335BE8596F}">
      <dsp:nvSpPr>
        <dsp:cNvPr id="0" name=""/>
        <dsp:cNvSpPr/>
      </dsp:nvSpPr>
      <dsp:spPr>
        <a:xfrm>
          <a:off x="0" y="6381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Average SSL Rating</a:t>
          </a:r>
        </a:p>
      </dsp:txBody>
      <dsp:txXfrm>
        <a:off x="0" y="638175"/>
        <a:ext cx="6492875" cy="638175"/>
      </dsp:txXfrm>
    </dsp:sp>
    <dsp:sp modelId="{7E77367B-1AD2-43E8-B44B-AE0A1F3A0ABB}">
      <dsp:nvSpPr>
        <dsp:cNvPr id="0" name=""/>
        <dsp:cNvSpPr/>
      </dsp:nvSpPr>
      <dsp:spPr>
        <a:xfrm>
          <a:off x="0" y="127635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E77B45-2741-496B-9226-121FA4F3BB37}">
      <dsp:nvSpPr>
        <dsp:cNvPr id="0" name=""/>
        <dsp:cNvSpPr/>
      </dsp:nvSpPr>
      <dsp:spPr>
        <a:xfrm>
          <a:off x="0" y="12763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Total Park Area</a:t>
          </a:r>
        </a:p>
      </dsp:txBody>
      <dsp:txXfrm>
        <a:off x="0" y="1276350"/>
        <a:ext cx="6492875" cy="638175"/>
      </dsp:txXfrm>
    </dsp:sp>
    <dsp:sp modelId="{5B0FD94F-3774-4C09-9F32-090581164E09}">
      <dsp:nvSpPr>
        <dsp:cNvPr id="0" name=""/>
        <dsp:cNvSpPr/>
      </dsp:nvSpPr>
      <dsp:spPr>
        <a:xfrm>
          <a:off x="0" y="1914524"/>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003B63-1339-43A1-94B6-B7E24BD2E67C}">
      <dsp:nvSpPr>
        <dsp:cNvPr id="0" name=""/>
        <dsp:cNvSpPr/>
      </dsp:nvSpPr>
      <dsp:spPr>
        <a:xfrm>
          <a:off x="0" y="19145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Number of Hospitals</a:t>
          </a:r>
        </a:p>
      </dsp:txBody>
      <dsp:txXfrm>
        <a:off x="0" y="1914525"/>
        <a:ext cx="6492875" cy="638175"/>
      </dsp:txXfrm>
    </dsp:sp>
    <dsp:sp modelId="{A5BCE667-8369-472D-8A9A-7D2E41564923}">
      <dsp:nvSpPr>
        <dsp:cNvPr id="0" name=""/>
        <dsp:cNvSpPr/>
      </dsp:nvSpPr>
      <dsp:spPr>
        <a:xfrm>
          <a:off x="0" y="2552700"/>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99E560-0D68-4A75-A279-5F357E27F094}">
      <dsp:nvSpPr>
        <dsp:cNvPr id="0" name=""/>
        <dsp:cNvSpPr/>
      </dsp:nvSpPr>
      <dsp:spPr>
        <a:xfrm>
          <a:off x="0" y="255270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Teenage Pregnancy Birth Rate</a:t>
          </a:r>
        </a:p>
      </dsp:txBody>
      <dsp:txXfrm>
        <a:off x="0" y="2552700"/>
        <a:ext cx="6492875" cy="638175"/>
      </dsp:txXfrm>
    </dsp:sp>
    <dsp:sp modelId="{FA5F29C2-A844-4F23-8934-807639511AE2}">
      <dsp:nvSpPr>
        <dsp:cNvPr id="0" name=""/>
        <dsp:cNvSpPr/>
      </dsp:nvSpPr>
      <dsp:spPr>
        <a:xfrm>
          <a:off x="0" y="3190874"/>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25699B-555B-4653-BB98-8A0DFB44DD5F}">
      <dsp:nvSpPr>
        <dsp:cNvPr id="0" name=""/>
        <dsp:cNvSpPr/>
      </dsp:nvSpPr>
      <dsp:spPr>
        <a:xfrm>
          <a:off x="0" y="31908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Infant Mortality Rate</a:t>
          </a:r>
        </a:p>
      </dsp:txBody>
      <dsp:txXfrm>
        <a:off x="0" y="3190875"/>
        <a:ext cx="6492875" cy="638175"/>
      </dsp:txXfrm>
    </dsp:sp>
    <dsp:sp modelId="{EFFA9EC8-C204-45C2-A0D1-071B5D43FF10}">
      <dsp:nvSpPr>
        <dsp:cNvPr id="0" name=""/>
        <dsp:cNvSpPr/>
      </dsp:nvSpPr>
      <dsp:spPr>
        <a:xfrm>
          <a:off x="0" y="382905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7C8846-CC4C-4412-8AEE-58D44469A8CC}">
      <dsp:nvSpPr>
        <dsp:cNvPr id="0" name=""/>
        <dsp:cNvSpPr/>
      </dsp:nvSpPr>
      <dsp:spPr>
        <a:xfrm>
          <a:off x="0" y="38290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Percent Children in Poverty</a:t>
          </a:r>
        </a:p>
      </dsp:txBody>
      <dsp:txXfrm>
        <a:off x="0" y="3829050"/>
        <a:ext cx="6492875" cy="638175"/>
      </dsp:txXfrm>
    </dsp:sp>
    <dsp:sp modelId="{5EC6D488-0D5C-4BBD-86AD-C5D4E8A567FC}">
      <dsp:nvSpPr>
        <dsp:cNvPr id="0" name=""/>
        <dsp:cNvSpPr/>
      </dsp:nvSpPr>
      <dsp:spPr>
        <a:xfrm>
          <a:off x="0" y="4467225"/>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7C1B7C-B566-4B22-BA22-2F288C8E29A9}">
      <dsp:nvSpPr>
        <dsp:cNvPr id="0" name=""/>
        <dsp:cNvSpPr/>
      </dsp:nvSpPr>
      <dsp:spPr>
        <a:xfrm>
          <a:off x="0" y="44672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Proportion of each Race</a:t>
          </a:r>
        </a:p>
      </dsp:txBody>
      <dsp:txXfrm>
        <a:off x="0" y="4467225"/>
        <a:ext cx="6492875" cy="6381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44A22-9C90-4BEF-B4AF-88AC8F257D09}" type="datetimeFigureOut">
              <a:rPr lang="en-US" smtClean="0"/>
              <a:t>11/23/2018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65CCC-22B7-4BA3-9105-7042E1A6B194}" type="slidenum">
              <a:rPr lang="en-US" smtClean="0"/>
              <a:t>‹#›</a:t>
            </a:fld>
            <a:endParaRPr lang="en-US"/>
          </a:p>
        </p:txBody>
      </p:sp>
    </p:spTree>
    <p:extLst>
      <p:ext uri="{BB962C8B-B14F-4D97-AF65-F5344CB8AC3E}">
        <p14:creationId xmlns:p14="http://schemas.microsoft.com/office/powerpoint/2010/main" val="1896882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we will be presenting our data-driven analysis on exploring and predicting violent crime in Chicago. First off we will be discussing the motivations behind this project. After that, our exploratory data analysis, regression, and clustering results will be explained.</a:t>
            </a:r>
          </a:p>
        </p:txBody>
      </p:sp>
      <p:sp>
        <p:nvSpPr>
          <p:cNvPr id="4" name="Slide Number Placeholder 3"/>
          <p:cNvSpPr>
            <a:spLocks noGrp="1"/>
          </p:cNvSpPr>
          <p:nvPr>
            <p:ph type="sldNum" sz="quarter" idx="10"/>
          </p:nvPr>
        </p:nvSpPr>
        <p:spPr/>
        <p:txBody>
          <a:bodyPr/>
          <a:lstStyle/>
          <a:p>
            <a:fld id="{E0865CCC-22B7-4BA3-9105-7042E1A6B194}" type="slidenum">
              <a:rPr lang="en-US" smtClean="0"/>
              <a:t>1</a:t>
            </a:fld>
            <a:endParaRPr lang="en-US"/>
          </a:p>
        </p:txBody>
      </p:sp>
    </p:spTree>
    <p:extLst>
      <p:ext uri="{BB962C8B-B14F-4D97-AF65-F5344CB8AC3E}">
        <p14:creationId xmlns:p14="http://schemas.microsoft.com/office/powerpoint/2010/main" val="3585561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Crime in Chicago has been recorded since the last century by the city, and throughout this period, statistics show that the city has had a consistently higher rate of violent crimes compared to the U.S. average. As a result, the city has been under intense scrutiny for its high violent crime rates. In 2016, almost half of the increase in crime in America was solely due to violence in Chicago. It’s also sad to see news that such as “Chicago goes 22 hours without anyone being shot” as actual news. Such high rates of violent crime naturally lead to a need for better police resource allocation to areas in the city where violent crimes are most likely to occur. This is where we believe data science help.</a:t>
            </a:r>
          </a:p>
          <a:p>
            <a:endParaRPr lang="en-CA" dirty="0"/>
          </a:p>
        </p:txBody>
      </p:sp>
      <p:sp>
        <p:nvSpPr>
          <p:cNvPr id="4" name="Slide Number Placeholder 3"/>
          <p:cNvSpPr>
            <a:spLocks noGrp="1"/>
          </p:cNvSpPr>
          <p:nvPr>
            <p:ph type="sldNum" sz="quarter" idx="10"/>
          </p:nvPr>
        </p:nvSpPr>
        <p:spPr/>
        <p:txBody>
          <a:bodyPr/>
          <a:lstStyle/>
          <a:p>
            <a:fld id="{E0865CCC-22B7-4BA3-9105-7042E1A6B194}" type="slidenum">
              <a:rPr lang="en-US" smtClean="0"/>
              <a:t>2</a:t>
            </a:fld>
            <a:endParaRPr lang="en-US"/>
          </a:p>
        </p:txBody>
      </p:sp>
    </p:spTree>
    <p:extLst>
      <p:ext uri="{BB962C8B-B14F-4D97-AF65-F5344CB8AC3E}">
        <p14:creationId xmlns:p14="http://schemas.microsoft.com/office/powerpoint/2010/main" val="374170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hypothesize that there may be multiple city-related predictors such as demographic, educational, health, and urban planning data that may be correlated with the rate of violent crime in Chicago. </a:t>
            </a:r>
          </a:p>
        </p:txBody>
      </p:sp>
      <p:sp>
        <p:nvSpPr>
          <p:cNvPr id="4" name="Slide Number Placeholder 3"/>
          <p:cNvSpPr>
            <a:spLocks noGrp="1"/>
          </p:cNvSpPr>
          <p:nvPr>
            <p:ph type="sldNum" sz="quarter" idx="10"/>
          </p:nvPr>
        </p:nvSpPr>
        <p:spPr/>
        <p:txBody>
          <a:bodyPr/>
          <a:lstStyle/>
          <a:p>
            <a:fld id="{E0865CCC-22B7-4BA3-9105-7042E1A6B194}" type="slidenum">
              <a:rPr lang="en-US" smtClean="0"/>
              <a:t>3</a:t>
            </a:fld>
            <a:endParaRPr lang="en-US"/>
          </a:p>
        </p:txBody>
      </p:sp>
    </p:spTree>
    <p:extLst>
      <p:ext uri="{BB962C8B-B14F-4D97-AF65-F5344CB8AC3E}">
        <p14:creationId xmlns:p14="http://schemas.microsoft.com/office/powerpoint/2010/main" val="210735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Each of these predictors will be grouped by ‘community area’. Chicago has 77 official community areas, and these areas have been historically used in sociological research of Chicago, and is thus deemed an appropriate geographic unit of choice for this project.</a:t>
            </a:r>
            <a:endParaRPr lang="en-CA" dirty="0"/>
          </a:p>
          <a:p>
            <a:endParaRPr lang="en-CA" dirty="0"/>
          </a:p>
          <a:p>
            <a:r>
              <a:rPr lang="en-CA" dirty="0"/>
              <a:t>These include: *go to the next slide*</a:t>
            </a:r>
            <a:endParaRPr lang="en-US" dirty="0"/>
          </a:p>
          <a:p>
            <a:endParaRPr lang="en-US" dirty="0"/>
          </a:p>
        </p:txBody>
      </p:sp>
      <p:sp>
        <p:nvSpPr>
          <p:cNvPr id="4" name="Slide Number Placeholder 3"/>
          <p:cNvSpPr>
            <a:spLocks noGrp="1"/>
          </p:cNvSpPr>
          <p:nvPr>
            <p:ph type="sldNum" sz="quarter" idx="10"/>
          </p:nvPr>
        </p:nvSpPr>
        <p:spPr/>
        <p:txBody>
          <a:bodyPr/>
          <a:lstStyle/>
          <a:p>
            <a:fld id="{E0865CCC-22B7-4BA3-9105-7042E1A6B194}" type="slidenum">
              <a:rPr lang="en-US" smtClean="0"/>
              <a:t>4</a:t>
            </a:fld>
            <a:endParaRPr lang="en-US"/>
          </a:p>
        </p:txBody>
      </p:sp>
    </p:spTree>
    <p:extLst>
      <p:ext uri="{BB962C8B-B14F-4D97-AF65-F5344CB8AC3E}">
        <p14:creationId xmlns:p14="http://schemas.microsoft.com/office/powerpoint/2010/main" val="38701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865CCC-22B7-4BA3-9105-7042E1A6B194}" type="slidenum">
              <a:rPr lang="en-US" smtClean="0"/>
              <a:t>5</a:t>
            </a:fld>
            <a:endParaRPr lang="en-US"/>
          </a:p>
        </p:txBody>
      </p:sp>
    </p:spTree>
    <p:extLst>
      <p:ext uri="{BB962C8B-B14F-4D97-AF65-F5344CB8AC3E}">
        <p14:creationId xmlns:p14="http://schemas.microsoft.com/office/powerpoint/2010/main" val="2471952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class variable is the rate of violent crime in an area. In order to scale the results so that communities with higher populations are not overrepresented, the class variable is calculated as the percent of violent crime per 1000 people in the specified community area.</a:t>
            </a:r>
          </a:p>
          <a:p>
            <a:endParaRPr lang="en-CA" dirty="0"/>
          </a:p>
          <a:p>
            <a:r>
              <a:rPr lang="en-CA" sz="1200" kern="1200" dirty="0">
                <a:solidFill>
                  <a:schemeClr val="tx1"/>
                </a:solidFill>
                <a:effectLst/>
                <a:latin typeface="+mn-lt"/>
                <a:ea typeface="+mn-ea"/>
                <a:cs typeface="+mn-cs"/>
              </a:rPr>
              <a:t>Note that the multiplier of 1000 is not important in prediction, as all of the constants of a regression model will simply be scaled up. It is also not important in clustering or association rule mining, as the former normalizes all of its explanatory variables, and the latter bins them. This multiplier is simply included as it is a standard way to assess rate by population in social sciences </a:t>
            </a:r>
            <a:endParaRPr lang="en-US" dirty="0"/>
          </a:p>
        </p:txBody>
      </p:sp>
      <p:sp>
        <p:nvSpPr>
          <p:cNvPr id="4" name="Slide Number Placeholder 3"/>
          <p:cNvSpPr>
            <a:spLocks noGrp="1"/>
          </p:cNvSpPr>
          <p:nvPr>
            <p:ph type="sldNum" sz="quarter" idx="10"/>
          </p:nvPr>
        </p:nvSpPr>
        <p:spPr/>
        <p:txBody>
          <a:bodyPr/>
          <a:lstStyle/>
          <a:p>
            <a:fld id="{E0865CCC-22B7-4BA3-9105-7042E1A6B194}" type="slidenum">
              <a:rPr lang="en-US" smtClean="0"/>
              <a:t>6</a:t>
            </a:fld>
            <a:endParaRPr lang="en-US"/>
          </a:p>
        </p:txBody>
      </p:sp>
    </p:spTree>
    <p:extLst>
      <p:ext uri="{BB962C8B-B14F-4D97-AF65-F5344CB8AC3E}">
        <p14:creationId xmlns:p14="http://schemas.microsoft.com/office/powerpoint/2010/main" val="3300050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Average quality of schools in a community area (</a:t>
            </a:r>
            <a:r>
              <a:rPr lang="en-CA" sz="1200" kern="1200" dirty="0">
                <a:solidFill>
                  <a:schemeClr val="tx1"/>
                </a:solidFill>
                <a:effectLst/>
                <a:latin typeface="+mn-lt"/>
                <a:ea typeface="+mn-ea"/>
                <a:cs typeface="+mn-cs"/>
              </a:rPr>
              <a:t>based on the Chicago Public School Board’s official “School Quality Rating” measurements for each school in the city</a:t>
            </a:r>
            <a:r>
              <a:rPr lang="en-CA" dirty="0"/>
              <a:t>)</a:t>
            </a:r>
          </a:p>
          <a:p>
            <a:pPr marL="171450" indent="-171450">
              <a:buFont typeface="Arial" panose="020B0604020202020204" pitchFamily="34" charset="0"/>
              <a:buChar char="•"/>
            </a:pPr>
            <a:r>
              <a:rPr lang="en-CA" dirty="0"/>
              <a:t>Average SSL rating of “strategic subjects” in a community area (‘strategic subject rating’ being defined by the CPD as how likely target people on ‘their list’ will be involved in a shooting in the near future)</a:t>
            </a:r>
          </a:p>
          <a:p>
            <a:pPr marL="171450" indent="-171450">
              <a:buFont typeface="Arial" panose="020B0604020202020204" pitchFamily="34" charset="0"/>
              <a:buChar char="•"/>
            </a:pPr>
            <a:r>
              <a:rPr lang="en-CA" dirty="0"/>
              <a:t>Normalized total park area, </a:t>
            </a:r>
          </a:p>
          <a:p>
            <a:pPr marL="171450" indent="-171450">
              <a:buFont typeface="Arial" panose="020B0604020202020204" pitchFamily="34" charset="0"/>
              <a:buChar char="•"/>
            </a:pPr>
            <a:r>
              <a:rPr lang="en-CA" dirty="0"/>
              <a:t>health statistics such as number of hospitals, </a:t>
            </a:r>
          </a:p>
          <a:p>
            <a:pPr marL="171450" indent="-171450">
              <a:buFont typeface="Arial" panose="020B0604020202020204" pitchFamily="34" charset="0"/>
              <a:buChar char="•"/>
            </a:pPr>
            <a:r>
              <a:rPr lang="en-CA" dirty="0"/>
              <a:t>teenage pregnancy rate,</a:t>
            </a:r>
          </a:p>
          <a:p>
            <a:pPr marL="171450" indent="-171450">
              <a:buFont typeface="Arial" panose="020B0604020202020204" pitchFamily="34" charset="0"/>
              <a:buChar char="•"/>
            </a:pPr>
            <a:r>
              <a:rPr lang="en-CA" dirty="0"/>
              <a:t>Infant mortality rate,</a:t>
            </a:r>
          </a:p>
          <a:p>
            <a:pPr marL="171450" indent="-171450">
              <a:buFont typeface="Arial" panose="020B0604020202020204" pitchFamily="34" charset="0"/>
              <a:buChar char="•"/>
            </a:pPr>
            <a:r>
              <a:rPr lang="en-CA" dirty="0"/>
              <a:t>and demographics of the neighborhood that the crime took place in such as poverty rate,</a:t>
            </a:r>
          </a:p>
          <a:p>
            <a:pPr marL="171450" indent="-171450">
              <a:buFont typeface="Arial" panose="020B0604020202020204" pitchFamily="34" charset="0"/>
              <a:buChar char="•"/>
            </a:pPr>
            <a:r>
              <a:rPr lang="en-CA" dirty="0"/>
              <a:t>And the proportion of each race for each community area</a:t>
            </a:r>
          </a:p>
        </p:txBody>
      </p:sp>
      <p:sp>
        <p:nvSpPr>
          <p:cNvPr id="4" name="Slide Number Placeholder 3"/>
          <p:cNvSpPr>
            <a:spLocks noGrp="1"/>
          </p:cNvSpPr>
          <p:nvPr>
            <p:ph type="sldNum" sz="quarter" idx="10"/>
          </p:nvPr>
        </p:nvSpPr>
        <p:spPr/>
        <p:txBody>
          <a:bodyPr/>
          <a:lstStyle/>
          <a:p>
            <a:fld id="{E0865CCC-22B7-4BA3-9105-7042E1A6B194}" type="slidenum">
              <a:rPr lang="en-US" smtClean="0"/>
              <a:t>7</a:t>
            </a:fld>
            <a:endParaRPr lang="en-US"/>
          </a:p>
        </p:txBody>
      </p:sp>
    </p:spTree>
    <p:extLst>
      <p:ext uri="{BB962C8B-B14F-4D97-AF65-F5344CB8AC3E}">
        <p14:creationId xmlns:p14="http://schemas.microsoft.com/office/powerpoint/2010/main" val="386884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89AD-CE15-4559-8B9E-0137A96B4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9018A2-9F00-4C80-8216-0E7A5B6DB7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82F376-5E19-4D52-80CD-1BA35539B1F5}"/>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9C7F68AF-DCD2-454E-87BA-825B809C6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E0A5E-F6B4-4044-8D6E-EBB9D311DC3F}"/>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4041522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7477-913B-48A6-8D7C-B28F373143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3C6EA9-3998-4009-BA17-9EAFA1673D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96E7C-4F53-42A7-B01F-92A040CDE789}"/>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F40D0F59-9DF2-41A1-888E-B200969BA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C79E2-DD46-4D3D-997E-97D5F53787E9}"/>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28844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039A62-F9C6-4DA0-ABA2-59D5DD297D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FB0224-8C0D-47ED-BA5E-EFB79E0F1A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C395A-79CA-4A56-B40B-F81E8D47C8B3}"/>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7D6CB2EF-4E6D-40CD-AF3B-A5506C302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4F21D-6EAA-424D-9DF7-B560214D2B12}"/>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63262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578C-72C4-42A5-9AC9-0662E5279F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2262E-873C-418B-94E3-85B8F0FD72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08E42-B011-41EF-BE47-E5D1CE45A882}"/>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2251964C-D917-494B-83CE-8BCE23963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26BCC-9FF3-4111-9079-DC1286F71434}"/>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188090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3932-4C3C-4D67-B6A1-90837B7B71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490DD6-B10F-490D-807B-4D5C667B79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D43389-03DF-4A53-8458-0D034BA80B89}"/>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0F1C0C14-D8EF-41D9-8922-1909EFCEF4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5CD5E-03A4-483D-B08A-68EE74143A04}"/>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146455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CAE4-C3A1-40D4-AC09-7FD6D1B68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F463DC-95B1-4B6B-929D-3C147A548B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31A255-1BE1-4C75-BAC5-0293E00951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5FBFC4-6808-47FE-A89A-B66832D91B10}"/>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6" name="Footer Placeholder 5">
            <a:extLst>
              <a:ext uri="{FF2B5EF4-FFF2-40B4-BE49-F238E27FC236}">
                <a16:creationId xmlns:a16="http://schemas.microsoft.com/office/drawing/2014/main" id="{9422B79D-E39F-4DAF-BE25-2C4B94A8D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28B8AD-7E00-4F53-959E-42E2A304586D}"/>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418124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EAD9-527F-4552-8215-081C927AC7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AA4EA5-CB6C-4CD9-B695-DA71546EB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A3ACF9-8B05-40D9-9AC9-E0BA2C584A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0B4FF9-69DA-4B48-A0EB-53EE451A87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84EFFD-9CCE-4C31-BD1D-E905AC08CE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15C60-3361-4736-BC19-8C0D4535D1F6}"/>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8" name="Footer Placeholder 7">
            <a:extLst>
              <a:ext uri="{FF2B5EF4-FFF2-40B4-BE49-F238E27FC236}">
                <a16:creationId xmlns:a16="http://schemas.microsoft.com/office/drawing/2014/main" id="{92F55EF0-8B97-4176-9941-1B3FA84BC5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1FCD4B-2C76-497B-A98B-19CD38226AE6}"/>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218795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FAFA-F30D-465B-9348-E392FDF5C9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2E5968-DB37-4709-BEC2-A4A1A212A1DD}"/>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4" name="Footer Placeholder 3">
            <a:extLst>
              <a:ext uri="{FF2B5EF4-FFF2-40B4-BE49-F238E27FC236}">
                <a16:creationId xmlns:a16="http://schemas.microsoft.com/office/drawing/2014/main" id="{A25F49B7-3A97-428E-961D-CD6F9C35AC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6B1132-5340-44B8-98CC-EEB6E1F533DA}"/>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79789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195384-746E-46B7-97B0-113DF82C99BB}"/>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3" name="Footer Placeholder 2">
            <a:extLst>
              <a:ext uri="{FF2B5EF4-FFF2-40B4-BE49-F238E27FC236}">
                <a16:creationId xmlns:a16="http://schemas.microsoft.com/office/drawing/2014/main" id="{010FEA56-F555-4D87-BD79-AD066E79D0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75DF39-D738-4CAD-A9EF-EDE78572E5C1}"/>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200497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FF36-29B7-4579-9DFB-1A71FD4BFB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4C4900-AFCC-4EF7-91EE-BDE728DCA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7A62E5-EF47-45EB-B772-E25AE885E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E75DB3-FEC3-4A74-A4A6-C1C77777DB79}"/>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6" name="Footer Placeholder 5">
            <a:extLst>
              <a:ext uri="{FF2B5EF4-FFF2-40B4-BE49-F238E27FC236}">
                <a16:creationId xmlns:a16="http://schemas.microsoft.com/office/drawing/2014/main" id="{DA8F46A7-3A76-49B1-B7FD-D55B4242C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B649A-0D18-4E22-B91D-CD4BA8895850}"/>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337012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4B5C-10DC-4E85-A053-B1606159B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F54D7A-9EA1-4285-87C7-5EBE26EF6C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BCB5C1-9831-4CF8-9D5E-E1C774E02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FD7811-CEAD-4FFD-965F-A0F8D4FFFB4F}"/>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6" name="Footer Placeholder 5">
            <a:extLst>
              <a:ext uri="{FF2B5EF4-FFF2-40B4-BE49-F238E27FC236}">
                <a16:creationId xmlns:a16="http://schemas.microsoft.com/office/drawing/2014/main" id="{71A14ED9-5691-41DF-A364-40E1CC5A5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38D860-9373-4CE9-9D17-20C23EC930E4}"/>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337931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BC77E-1064-49B4-A69B-B8981659E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8CD91-0EF9-4829-B044-56AD04EB4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FFD44-5557-4C80-8E3D-371C02975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F8E939B0-2F45-420E-BAD9-A76BEFBE13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70B7B-257A-4D9E-B84D-F65ADF04D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9CE4C-F478-415C-A876-435AF27416D0}" type="slidenum">
              <a:rPr lang="en-US" smtClean="0"/>
              <a:t>‹#›</a:t>
            </a:fld>
            <a:endParaRPr lang="en-US"/>
          </a:p>
        </p:txBody>
      </p:sp>
    </p:spTree>
    <p:extLst>
      <p:ext uri="{BB962C8B-B14F-4D97-AF65-F5344CB8AC3E}">
        <p14:creationId xmlns:p14="http://schemas.microsoft.com/office/powerpoint/2010/main" val="138873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02781-ABA4-4C3B-BD2D-BA90C7C8D5B4}"/>
              </a:ext>
            </a:extLst>
          </p:cNvPr>
          <p:cNvSpPr>
            <a:spLocks noGrp="1"/>
          </p:cNvSpPr>
          <p:nvPr>
            <p:ph type="ctrTitle"/>
          </p:nvPr>
        </p:nvSpPr>
        <p:spPr>
          <a:xfrm>
            <a:off x="6746628" y="1783959"/>
            <a:ext cx="4645250" cy="2889114"/>
          </a:xfrm>
        </p:spPr>
        <p:txBody>
          <a:bodyPr anchor="b">
            <a:normAutofit/>
          </a:bodyPr>
          <a:lstStyle/>
          <a:p>
            <a:pPr algn="l"/>
            <a:r>
              <a:rPr lang="en-US" sz="4700">
                <a:solidFill>
                  <a:schemeClr val="bg1"/>
                </a:solidFill>
              </a:rPr>
              <a:t>Exploring and Predicting Violent Crime in Chicago</a:t>
            </a:r>
          </a:p>
        </p:txBody>
      </p:sp>
      <p:sp>
        <p:nvSpPr>
          <p:cNvPr id="3" name="Subtitle 2">
            <a:extLst>
              <a:ext uri="{FF2B5EF4-FFF2-40B4-BE49-F238E27FC236}">
                <a16:creationId xmlns:a16="http://schemas.microsoft.com/office/drawing/2014/main" id="{63876AC2-0041-46FA-BD5D-CA0348C83AAD}"/>
              </a:ext>
            </a:extLst>
          </p:cNvPr>
          <p:cNvSpPr>
            <a:spLocks noGrp="1"/>
          </p:cNvSpPr>
          <p:nvPr>
            <p:ph type="subTitle" idx="1"/>
          </p:nvPr>
        </p:nvSpPr>
        <p:spPr>
          <a:xfrm>
            <a:off x="6746627" y="4750893"/>
            <a:ext cx="4645250" cy="1147863"/>
          </a:xfrm>
        </p:spPr>
        <p:txBody>
          <a:bodyPr anchor="t">
            <a:normAutofit/>
          </a:bodyPr>
          <a:lstStyle/>
          <a:p>
            <a:pPr algn="l"/>
            <a:r>
              <a:rPr lang="en-US" sz="2000">
                <a:solidFill>
                  <a:schemeClr val="bg1"/>
                </a:solidFill>
              </a:rPr>
              <a:t>By: Vivian and Cherry</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cuffs">
            <a:extLst>
              <a:ext uri="{FF2B5EF4-FFF2-40B4-BE49-F238E27FC236}">
                <a16:creationId xmlns:a16="http://schemas.microsoft.com/office/drawing/2014/main" id="{65B6C1BD-7370-4F73-A56C-C46F64A068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862988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8076D0-969F-4A0C-B6A6-6831501F016F}"/>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Results</a:t>
            </a:r>
          </a:p>
        </p:txBody>
      </p:sp>
    </p:spTree>
    <p:extLst>
      <p:ext uri="{BB962C8B-B14F-4D97-AF65-F5344CB8AC3E}">
        <p14:creationId xmlns:p14="http://schemas.microsoft.com/office/powerpoint/2010/main" val="85729405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5BB60CD5-2DAC-4E12-AE42-24992565B5DF}"/>
              </a:ext>
            </a:extLst>
          </p:cNvPr>
          <p:cNvSpPr txBox="1">
            <a:spLocks/>
          </p:cNvSpPr>
          <p:nvPr/>
        </p:nvSpPr>
        <p:spPr>
          <a:xfrm>
            <a:off x="546351" y="433545"/>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a:solidFill>
                  <a:srgbClr val="FFFFFF"/>
                </a:solidFill>
              </a:rPr>
              <a:t>Exploratory Data Analysis</a:t>
            </a:r>
          </a:p>
        </p:txBody>
      </p:sp>
      <p:cxnSp>
        <p:nvCxnSpPr>
          <p:cNvPr id="74" name="Straight Connector 7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descr="DNkGeVDJRnqNuLejd5y6luVWZZdFoVRbVLRRMja2gLvaP3L7vN7D7ENJiPMTyHR7QuNbzxie_PBEK-289NeUchU32p9Up6x_U7G5MVu-Jutp54f4J8-udJCXvQV2BXf6sSNYHXhX">
            <a:extLst>
              <a:ext uri="{FF2B5EF4-FFF2-40B4-BE49-F238E27FC236}">
                <a16:creationId xmlns:a16="http://schemas.microsoft.com/office/drawing/2014/main" id="{243C780A-294E-4CE7-B2B0-8D7F3C252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67" y="2809321"/>
            <a:ext cx="5455917" cy="32326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6" name="Straight Connector 7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51" name="Picture 3" descr="lBTcDXhb66at3TripLUUAYlj_9CbXLpWjodqkJlC9YBpjoxBAtIVK9-q18u2_ztjMpSV4f5bPhsWCTL_4o-uMKwhBF66c56exggF5zG-UzLgkWDC9R1YFF8-TyDGidDrC86SAHJa">
            <a:extLst>
              <a:ext uri="{FF2B5EF4-FFF2-40B4-BE49-F238E27FC236}">
                <a16:creationId xmlns:a16="http://schemas.microsoft.com/office/drawing/2014/main" id="{70114AA9-231C-453F-864F-FE64648D7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073" y="2495606"/>
            <a:ext cx="5455917" cy="38600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94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C697768-F356-4452-A055-1C08ED8329CD}"/>
              </a:ext>
            </a:extLst>
          </p:cNvPr>
          <p:cNvSpPr txBox="1">
            <a:spLocks noGrp="1"/>
          </p:cNvSpPr>
          <p:nvPr>
            <p:ph type="title"/>
          </p:nvPr>
        </p:nvSpPr>
        <p:spPr>
          <a:xfrm>
            <a:off x="546351" y="433545"/>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a:solidFill>
                  <a:srgbClr val="FFFFFF"/>
                </a:solidFill>
              </a:rPr>
              <a:t>Exploratory Data Analysis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5" descr="F3rRoqd4VVNSEatM2ROprdLXORhjyrzNrXNAhou5gPjhBGyEyop2f-aAyLMBAz17jEfdzd78TiIDNWcrDlFDTKkm_FQbTRbPVvG7r-Cw8HSsOK8IiJVr7iI_-zSOr2l4r6Piwhlw">
            <a:extLst>
              <a:ext uri="{FF2B5EF4-FFF2-40B4-BE49-F238E27FC236}">
                <a16:creationId xmlns:a16="http://schemas.microsoft.com/office/drawing/2014/main" id="{499A29E7-A4E4-4379-AEBB-1C0955DB2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75" y="2426818"/>
            <a:ext cx="5060300" cy="3997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4" descr="Jo5uub5U2NFZCptjmzOLQvGypHlhauKDthKS64rF0PzPtuzbdOW68FGj9mEtIy-cgjPkXuBC-6l8U8Eiw83OvWmVAhxQ8b9qZe_885Ce29Dz2Yekn7hSI5WBgID6nWL5TajLhneZ">
            <a:extLst>
              <a:ext uri="{FF2B5EF4-FFF2-40B4-BE49-F238E27FC236}">
                <a16:creationId xmlns:a16="http://schemas.microsoft.com/office/drawing/2014/main" id="{702932AE-D44C-4102-87BF-A870EBEBA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073" y="2495606"/>
            <a:ext cx="5455917" cy="38600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567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Pentagon 9">
            <a:extLst>
              <a:ext uri="{FF2B5EF4-FFF2-40B4-BE49-F238E27FC236}">
                <a16:creationId xmlns:a16="http://schemas.microsoft.com/office/drawing/2014/main" id="{4152CCA5-9C4B-4114-9EBD-677C71326314}"/>
              </a:ext>
            </a:extLst>
          </p:cNvPr>
          <p:cNvSpPr/>
          <p:nvPr/>
        </p:nvSpPr>
        <p:spPr>
          <a:xfrm>
            <a:off x="838200" y="426203"/>
            <a:ext cx="3241190" cy="997403"/>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A4787-8D34-4F32-BF2D-0C8BF7D28694}"/>
              </a:ext>
            </a:extLst>
          </p:cNvPr>
          <p:cNvSpPr>
            <a:spLocks noGrp="1"/>
          </p:cNvSpPr>
          <p:nvPr>
            <p:ph type="title"/>
          </p:nvPr>
        </p:nvSpPr>
        <p:spPr>
          <a:xfrm>
            <a:off x="864247" y="262122"/>
            <a:ext cx="2687664" cy="1325563"/>
          </a:xfrm>
        </p:spPr>
        <p:txBody>
          <a:bodyPr/>
          <a:lstStyle/>
          <a:p>
            <a:r>
              <a:rPr lang="en-US" dirty="0">
                <a:solidFill>
                  <a:schemeClr val="bg1"/>
                </a:solidFill>
              </a:rPr>
              <a:t>Regression</a:t>
            </a:r>
          </a:p>
        </p:txBody>
      </p:sp>
      <p:graphicFrame>
        <p:nvGraphicFramePr>
          <p:cNvPr id="6" name="Content Placeholder 5">
            <a:extLst>
              <a:ext uri="{FF2B5EF4-FFF2-40B4-BE49-F238E27FC236}">
                <a16:creationId xmlns:a16="http://schemas.microsoft.com/office/drawing/2014/main" id="{F4DB5480-249E-4C52-A2DE-EB21F5503F17}"/>
              </a:ext>
            </a:extLst>
          </p:cNvPr>
          <p:cNvGraphicFramePr>
            <a:graphicFrameLocks noGrp="1"/>
          </p:cNvGraphicFramePr>
          <p:nvPr>
            <p:ph idx="1"/>
            <p:extLst>
              <p:ext uri="{D42A27DB-BD31-4B8C-83A1-F6EECF244321}">
                <p14:modId xmlns:p14="http://schemas.microsoft.com/office/powerpoint/2010/main" val="1624688275"/>
              </p:ext>
            </p:extLst>
          </p:nvPr>
        </p:nvGraphicFramePr>
        <p:xfrm>
          <a:off x="838200" y="1547801"/>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506676923"/>
                    </a:ext>
                  </a:extLst>
                </a:gridCol>
                <a:gridCol w="3505200">
                  <a:extLst>
                    <a:ext uri="{9D8B030D-6E8A-4147-A177-3AD203B41FA5}">
                      <a16:colId xmlns:a16="http://schemas.microsoft.com/office/drawing/2014/main" val="2067933038"/>
                    </a:ext>
                  </a:extLst>
                </a:gridCol>
                <a:gridCol w="3505200">
                  <a:extLst>
                    <a:ext uri="{9D8B030D-6E8A-4147-A177-3AD203B41FA5}">
                      <a16:colId xmlns:a16="http://schemas.microsoft.com/office/drawing/2014/main" val="3355065598"/>
                    </a:ext>
                  </a:extLst>
                </a:gridCol>
              </a:tblGrid>
              <a:tr h="370840">
                <a:tc>
                  <a:txBody>
                    <a:bodyPr/>
                    <a:lstStyle/>
                    <a:p>
                      <a:pPr algn="ctr"/>
                      <a:r>
                        <a:rPr lang="en-US" dirty="0"/>
                        <a:t>RMSE</a:t>
                      </a:r>
                    </a:p>
                  </a:txBody>
                  <a:tcPr>
                    <a:solidFill>
                      <a:schemeClr val="bg2">
                        <a:lumMod val="50000"/>
                      </a:schemeClr>
                    </a:solidFill>
                  </a:tcPr>
                </a:tc>
                <a:tc>
                  <a:txBody>
                    <a:bodyPr/>
                    <a:lstStyle/>
                    <a:p>
                      <a:pPr algn="ctr"/>
                      <a:r>
                        <a:rPr lang="en-CA" sz="1800" b="1" kern="1200" dirty="0">
                          <a:solidFill>
                            <a:schemeClr val="lt1"/>
                          </a:solidFill>
                          <a:effectLst/>
                          <a:latin typeface="+mn-lt"/>
                          <a:ea typeface="+mn-ea"/>
                          <a:cs typeface="+mn-cs"/>
                        </a:rPr>
                        <a:t>R</a:t>
                      </a:r>
                      <a:r>
                        <a:rPr lang="en-CA" sz="1800" b="1" kern="1200" baseline="30000" dirty="0">
                          <a:solidFill>
                            <a:schemeClr val="lt1"/>
                          </a:solidFill>
                          <a:effectLst/>
                          <a:latin typeface="+mn-lt"/>
                          <a:ea typeface="+mn-ea"/>
                          <a:cs typeface="+mn-cs"/>
                        </a:rPr>
                        <a:t>2</a:t>
                      </a:r>
                      <a:endParaRPr lang="en-US" dirty="0"/>
                    </a:p>
                  </a:txBody>
                  <a:tcPr>
                    <a:solidFill>
                      <a:schemeClr val="bg2">
                        <a:lumMod val="50000"/>
                      </a:schemeClr>
                    </a:solidFill>
                  </a:tcPr>
                </a:tc>
                <a:tc>
                  <a:txBody>
                    <a:bodyPr/>
                    <a:lstStyle/>
                    <a:p>
                      <a:pPr algn="ctr"/>
                      <a:r>
                        <a:rPr lang="en-US" dirty="0"/>
                        <a:t>MAE</a:t>
                      </a:r>
                    </a:p>
                  </a:txBody>
                  <a:tcPr>
                    <a:solidFill>
                      <a:schemeClr val="bg2">
                        <a:lumMod val="50000"/>
                      </a:schemeClr>
                    </a:solidFill>
                  </a:tcPr>
                </a:tc>
                <a:extLst>
                  <a:ext uri="{0D108BD9-81ED-4DB2-BD59-A6C34878D82A}">
                    <a16:rowId xmlns:a16="http://schemas.microsoft.com/office/drawing/2014/main" val="569118160"/>
                  </a:ext>
                </a:extLst>
              </a:tr>
              <a:tr h="370840">
                <a:tc>
                  <a:txBody>
                    <a:bodyPr/>
                    <a:lstStyle/>
                    <a:p>
                      <a:pPr algn="ctr"/>
                      <a:r>
                        <a:rPr lang="en-CA" sz="1800" kern="1200" dirty="0">
                          <a:solidFill>
                            <a:schemeClr val="dk1"/>
                          </a:solidFill>
                          <a:effectLst/>
                          <a:latin typeface="+mn-lt"/>
                          <a:ea typeface="+mn-ea"/>
                          <a:cs typeface="+mn-cs"/>
                        </a:rPr>
                        <a:t>285.24</a:t>
                      </a:r>
                      <a:endParaRPr lang="en-US" dirty="0"/>
                    </a:p>
                  </a:txBody>
                  <a:tcPr>
                    <a:solidFill>
                      <a:schemeClr val="bg1">
                        <a:lumMod val="95000"/>
                      </a:schemeClr>
                    </a:solidFill>
                  </a:tcPr>
                </a:tc>
                <a:tc>
                  <a:txBody>
                    <a:bodyPr/>
                    <a:lstStyle/>
                    <a:p>
                      <a:pPr algn="ctr"/>
                      <a:r>
                        <a:rPr lang="en-CA" sz="1800" kern="1200" dirty="0">
                          <a:solidFill>
                            <a:schemeClr val="dk1"/>
                          </a:solidFill>
                          <a:effectLst/>
                          <a:latin typeface="+mn-lt"/>
                          <a:ea typeface="+mn-ea"/>
                          <a:cs typeface="+mn-cs"/>
                        </a:rPr>
                        <a:t>0.822</a:t>
                      </a:r>
                      <a:endParaRPr lang="en-US" dirty="0"/>
                    </a:p>
                  </a:txBody>
                  <a:tcPr>
                    <a:solidFill>
                      <a:schemeClr val="bg1">
                        <a:lumMod val="95000"/>
                      </a:schemeClr>
                    </a:solidFill>
                  </a:tcPr>
                </a:tc>
                <a:tc>
                  <a:txBody>
                    <a:bodyPr/>
                    <a:lstStyle/>
                    <a:p>
                      <a:pPr algn="ctr"/>
                      <a:r>
                        <a:rPr lang="en-CA" sz="1800" kern="1200" dirty="0">
                          <a:solidFill>
                            <a:schemeClr val="dk1"/>
                          </a:solidFill>
                          <a:effectLst/>
                          <a:latin typeface="+mn-lt"/>
                          <a:ea typeface="+mn-ea"/>
                          <a:cs typeface="+mn-cs"/>
                        </a:rPr>
                        <a:t>206.54</a:t>
                      </a:r>
                      <a:endParaRPr lang="en-US" dirty="0"/>
                    </a:p>
                  </a:txBody>
                  <a:tcPr>
                    <a:solidFill>
                      <a:schemeClr val="bg1">
                        <a:lumMod val="95000"/>
                      </a:schemeClr>
                    </a:solidFill>
                  </a:tcPr>
                </a:tc>
                <a:extLst>
                  <a:ext uri="{0D108BD9-81ED-4DB2-BD59-A6C34878D82A}">
                    <a16:rowId xmlns:a16="http://schemas.microsoft.com/office/drawing/2014/main" val="2385636558"/>
                  </a:ext>
                </a:extLst>
              </a:tr>
            </a:tbl>
          </a:graphicData>
        </a:graphic>
      </p:graphicFrame>
      <p:pic>
        <p:nvPicPr>
          <p:cNvPr id="7" name="Picture 6">
            <a:extLst>
              <a:ext uri="{FF2B5EF4-FFF2-40B4-BE49-F238E27FC236}">
                <a16:creationId xmlns:a16="http://schemas.microsoft.com/office/drawing/2014/main" id="{419B0B31-A19A-4F96-8A9B-982F509F9B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41422" y="2728766"/>
            <a:ext cx="3750578" cy="3338541"/>
          </a:xfrm>
          <a:prstGeom prst="rect">
            <a:avLst/>
          </a:prstGeom>
          <a:noFill/>
          <a:ln>
            <a:noFill/>
          </a:ln>
        </p:spPr>
      </p:pic>
      <p:pic>
        <p:nvPicPr>
          <p:cNvPr id="8" name="Picture 7">
            <a:extLst>
              <a:ext uri="{FF2B5EF4-FFF2-40B4-BE49-F238E27FC236}">
                <a16:creationId xmlns:a16="http://schemas.microsoft.com/office/drawing/2014/main" id="{376E9695-49CD-4B05-AE53-695B1E66C4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2771" y="2507695"/>
            <a:ext cx="4145796" cy="3780687"/>
          </a:xfrm>
          <a:prstGeom prst="rect">
            <a:avLst/>
          </a:prstGeom>
          <a:noFill/>
          <a:ln>
            <a:noFill/>
          </a:ln>
        </p:spPr>
      </p:pic>
      <p:pic>
        <p:nvPicPr>
          <p:cNvPr id="9" name="Picture 8">
            <a:extLst>
              <a:ext uri="{FF2B5EF4-FFF2-40B4-BE49-F238E27FC236}">
                <a16:creationId xmlns:a16="http://schemas.microsoft.com/office/drawing/2014/main" id="{C22438D3-32F5-4FC8-BE3D-9AAA852DBE5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97178" y="2507694"/>
            <a:ext cx="4244244" cy="3780687"/>
          </a:xfrm>
          <a:prstGeom prst="rect">
            <a:avLst/>
          </a:prstGeom>
          <a:noFill/>
          <a:ln>
            <a:noFill/>
          </a:ln>
        </p:spPr>
      </p:pic>
    </p:spTree>
    <p:extLst>
      <p:ext uri="{BB962C8B-B14F-4D97-AF65-F5344CB8AC3E}">
        <p14:creationId xmlns:p14="http://schemas.microsoft.com/office/powerpoint/2010/main" val="202189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Pentagon 9">
            <a:extLst>
              <a:ext uri="{FF2B5EF4-FFF2-40B4-BE49-F238E27FC236}">
                <a16:creationId xmlns:a16="http://schemas.microsoft.com/office/drawing/2014/main" id="{4152CCA5-9C4B-4114-9EBD-677C71326314}"/>
              </a:ext>
            </a:extLst>
          </p:cNvPr>
          <p:cNvSpPr/>
          <p:nvPr/>
        </p:nvSpPr>
        <p:spPr>
          <a:xfrm>
            <a:off x="838200" y="426203"/>
            <a:ext cx="3241190" cy="997403"/>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A4787-8D34-4F32-BF2D-0C8BF7D28694}"/>
              </a:ext>
            </a:extLst>
          </p:cNvPr>
          <p:cNvSpPr>
            <a:spLocks noGrp="1"/>
          </p:cNvSpPr>
          <p:nvPr>
            <p:ph type="title"/>
          </p:nvPr>
        </p:nvSpPr>
        <p:spPr>
          <a:xfrm>
            <a:off x="864247" y="262122"/>
            <a:ext cx="2687664" cy="1325563"/>
          </a:xfrm>
        </p:spPr>
        <p:txBody>
          <a:bodyPr/>
          <a:lstStyle/>
          <a:p>
            <a:r>
              <a:rPr lang="en-US" dirty="0">
                <a:solidFill>
                  <a:schemeClr val="bg1"/>
                </a:solidFill>
              </a:rPr>
              <a:t>Clustering</a:t>
            </a:r>
          </a:p>
        </p:txBody>
      </p:sp>
      <p:graphicFrame>
        <p:nvGraphicFramePr>
          <p:cNvPr id="6" name="Content Placeholder 5">
            <a:extLst>
              <a:ext uri="{FF2B5EF4-FFF2-40B4-BE49-F238E27FC236}">
                <a16:creationId xmlns:a16="http://schemas.microsoft.com/office/drawing/2014/main" id="{F4DB5480-249E-4C52-A2DE-EB21F5503F17}"/>
              </a:ext>
            </a:extLst>
          </p:cNvPr>
          <p:cNvGraphicFramePr>
            <a:graphicFrameLocks noGrp="1"/>
          </p:cNvGraphicFramePr>
          <p:nvPr>
            <p:ph idx="1"/>
            <p:extLst/>
          </p:nvPr>
        </p:nvGraphicFramePr>
        <p:xfrm>
          <a:off x="838200" y="1547801"/>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506676923"/>
                    </a:ext>
                  </a:extLst>
                </a:gridCol>
                <a:gridCol w="3505200">
                  <a:extLst>
                    <a:ext uri="{9D8B030D-6E8A-4147-A177-3AD203B41FA5}">
                      <a16:colId xmlns:a16="http://schemas.microsoft.com/office/drawing/2014/main" val="2067933038"/>
                    </a:ext>
                  </a:extLst>
                </a:gridCol>
                <a:gridCol w="3505200">
                  <a:extLst>
                    <a:ext uri="{9D8B030D-6E8A-4147-A177-3AD203B41FA5}">
                      <a16:colId xmlns:a16="http://schemas.microsoft.com/office/drawing/2014/main" val="3355065598"/>
                    </a:ext>
                  </a:extLst>
                </a:gridCol>
              </a:tblGrid>
              <a:tr h="370840">
                <a:tc>
                  <a:txBody>
                    <a:bodyPr/>
                    <a:lstStyle/>
                    <a:p>
                      <a:pPr algn="ctr"/>
                      <a:r>
                        <a:rPr lang="en-US" dirty="0"/>
                        <a:t>RMSE</a:t>
                      </a:r>
                    </a:p>
                  </a:txBody>
                  <a:tcPr>
                    <a:solidFill>
                      <a:schemeClr val="bg2">
                        <a:lumMod val="50000"/>
                      </a:schemeClr>
                    </a:solidFill>
                  </a:tcPr>
                </a:tc>
                <a:tc>
                  <a:txBody>
                    <a:bodyPr/>
                    <a:lstStyle/>
                    <a:p>
                      <a:pPr algn="ctr"/>
                      <a:r>
                        <a:rPr lang="en-CA" sz="1800" b="1" kern="1200" dirty="0">
                          <a:solidFill>
                            <a:schemeClr val="lt1"/>
                          </a:solidFill>
                          <a:effectLst/>
                          <a:latin typeface="+mn-lt"/>
                          <a:ea typeface="+mn-ea"/>
                          <a:cs typeface="+mn-cs"/>
                        </a:rPr>
                        <a:t>R</a:t>
                      </a:r>
                      <a:r>
                        <a:rPr lang="en-CA" sz="1800" b="1" kern="1200" baseline="30000" dirty="0">
                          <a:solidFill>
                            <a:schemeClr val="lt1"/>
                          </a:solidFill>
                          <a:effectLst/>
                          <a:latin typeface="+mn-lt"/>
                          <a:ea typeface="+mn-ea"/>
                          <a:cs typeface="+mn-cs"/>
                        </a:rPr>
                        <a:t>2</a:t>
                      </a:r>
                      <a:endParaRPr lang="en-US" dirty="0"/>
                    </a:p>
                  </a:txBody>
                  <a:tcPr>
                    <a:solidFill>
                      <a:schemeClr val="bg2">
                        <a:lumMod val="50000"/>
                      </a:schemeClr>
                    </a:solidFill>
                  </a:tcPr>
                </a:tc>
                <a:tc>
                  <a:txBody>
                    <a:bodyPr/>
                    <a:lstStyle/>
                    <a:p>
                      <a:pPr algn="ctr"/>
                      <a:r>
                        <a:rPr lang="en-US" dirty="0"/>
                        <a:t>MAE</a:t>
                      </a:r>
                    </a:p>
                  </a:txBody>
                  <a:tcPr>
                    <a:solidFill>
                      <a:schemeClr val="bg2">
                        <a:lumMod val="50000"/>
                      </a:schemeClr>
                    </a:solidFill>
                  </a:tcPr>
                </a:tc>
                <a:extLst>
                  <a:ext uri="{0D108BD9-81ED-4DB2-BD59-A6C34878D82A}">
                    <a16:rowId xmlns:a16="http://schemas.microsoft.com/office/drawing/2014/main" val="569118160"/>
                  </a:ext>
                </a:extLst>
              </a:tr>
              <a:tr h="370840">
                <a:tc>
                  <a:txBody>
                    <a:bodyPr/>
                    <a:lstStyle/>
                    <a:p>
                      <a:pPr algn="ctr"/>
                      <a:r>
                        <a:rPr lang="en-CA" sz="1800" kern="1200" dirty="0">
                          <a:solidFill>
                            <a:schemeClr val="dk1"/>
                          </a:solidFill>
                          <a:effectLst/>
                          <a:latin typeface="+mn-lt"/>
                          <a:ea typeface="+mn-ea"/>
                          <a:cs typeface="+mn-cs"/>
                        </a:rPr>
                        <a:t>285.24</a:t>
                      </a:r>
                      <a:endParaRPr lang="en-US" dirty="0"/>
                    </a:p>
                  </a:txBody>
                  <a:tcPr>
                    <a:solidFill>
                      <a:schemeClr val="bg1">
                        <a:lumMod val="95000"/>
                      </a:schemeClr>
                    </a:solidFill>
                  </a:tcPr>
                </a:tc>
                <a:tc>
                  <a:txBody>
                    <a:bodyPr/>
                    <a:lstStyle/>
                    <a:p>
                      <a:pPr algn="ctr"/>
                      <a:r>
                        <a:rPr lang="en-CA" sz="1800" kern="1200" dirty="0">
                          <a:solidFill>
                            <a:schemeClr val="dk1"/>
                          </a:solidFill>
                          <a:effectLst/>
                          <a:latin typeface="+mn-lt"/>
                          <a:ea typeface="+mn-ea"/>
                          <a:cs typeface="+mn-cs"/>
                        </a:rPr>
                        <a:t>0.822</a:t>
                      </a:r>
                      <a:endParaRPr lang="en-US" dirty="0"/>
                    </a:p>
                  </a:txBody>
                  <a:tcPr>
                    <a:solidFill>
                      <a:schemeClr val="bg1">
                        <a:lumMod val="95000"/>
                      </a:schemeClr>
                    </a:solidFill>
                  </a:tcPr>
                </a:tc>
                <a:tc>
                  <a:txBody>
                    <a:bodyPr/>
                    <a:lstStyle/>
                    <a:p>
                      <a:pPr algn="ctr"/>
                      <a:r>
                        <a:rPr lang="en-CA" sz="1800" kern="1200" dirty="0">
                          <a:solidFill>
                            <a:schemeClr val="dk1"/>
                          </a:solidFill>
                          <a:effectLst/>
                          <a:latin typeface="+mn-lt"/>
                          <a:ea typeface="+mn-ea"/>
                          <a:cs typeface="+mn-cs"/>
                        </a:rPr>
                        <a:t>206.54</a:t>
                      </a:r>
                      <a:endParaRPr lang="en-US" dirty="0"/>
                    </a:p>
                  </a:txBody>
                  <a:tcPr>
                    <a:solidFill>
                      <a:schemeClr val="bg1">
                        <a:lumMod val="95000"/>
                      </a:schemeClr>
                    </a:solidFill>
                  </a:tcPr>
                </a:tc>
                <a:extLst>
                  <a:ext uri="{0D108BD9-81ED-4DB2-BD59-A6C34878D82A}">
                    <a16:rowId xmlns:a16="http://schemas.microsoft.com/office/drawing/2014/main" val="2385636558"/>
                  </a:ext>
                </a:extLst>
              </a:tr>
            </a:tbl>
          </a:graphicData>
        </a:graphic>
      </p:graphicFrame>
      <p:pic>
        <p:nvPicPr>
          <p:cNvPr id="7" name="Picture 6">
            <a:extLst>
              <a:ext uri="{FF2B5EF4-FFF2-40B4-BE49-F238E27FC236}">
                <a16:creationId xmlns:a16="http://schemas.microsoft.com/office/drawing/2014/main" id="{419B0B31-A19A-4F96-8A9B-982F509F9B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41422" y="2728766"/>
            <a:ext cx="3750578" cy="3338541"/>
          </a:xfrm>
          <a:prstGeom prst="rect">
            <a:avLst/>
          </a:prstGeom>
          <a:noFill/>
          <a:ln>
            <a:noFill/>
          </a:ln>
        </p:spPr>
      </p:pic>
      <p:pic>
        <p:nvPicPr>
          <p:cNvPr id="8" name="Picture 7">
            <a:extLst>
              <a:ext uri="{FF2B5EF4-FFF2-40B4-BE49-F238E27FC236}">
                <a16:creationId xmlns:a16="http://schemas.microsoft.com/office/drawing/2014/main" id="{376E9695-49CD-4B05-AE53-695B1E66C4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2771" y="2507695"/>
            <a:ext cx="4145796" cy="3780687"/>
          </a:xfrm>
          <a:prstGeom prst="rect">
            <a:avLst/>
          </a:prstGeom>
          <a:noFill/>
          <a:ln>
            <a:noFill/>
          </a:ln>
        </p:spPr>
      </p:pic>
      <p:pic>
        <p:nvPicPr>
          <p:cNvPr id="9" name="Picture 8">
            <a:extLst>
              <a:ext uri="{FF2B5EF4-FFF2-40B4-BE49-F238E27FC236}">
                <a16:creationId xmlns:a16="http://schemas.microsoft.com/office/drawing/2014/main" id="{C22438D3-32F5-4FC8-BE3D-9AAA852DBE5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97178" y="2507694"/>
            <a:ext cx="4244244" cy="3780687"/>
          </a:xfrm>
          <a:prstGeom prst="rect">
            <a:avLst/>
          </a:prstGeom>
          <a:noFill/>
          <a:ln>
            <a:noFill/>
          </a:ln>
        </p:spPr>
      </p:pic>
    </p:spTree>
    <p:extLst>
      <p:ext uri="{BB962C8B-B14F-4D97-AF65-F5344CB8AC3E}">
        <p14:creationId xmlns:p14="http://schemas.microsoft.com/office/powerpoint/2010/main" val="300991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C9A2-7919-4FE6-8331-D255B2D46EFC}"/>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A0CD0044-F99A-4F6F-8899-765E24C0CF8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4154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CD13F4-3C55-4045-A2C2-744B60A98948}"/>
              </a:ext>
            </a:extLst>
          </p:cNvPr>
          <p:cNvPicPr>
            <a:picLocks noChangeAspect="1"/>
          </p:cNvPicPr>
          <p:nvPr/>
        </p:nvPicPr>
        <p:blipFill>
          <a:blip r:embed="rId3"/>
          <a:stretch>
            <a:fillRect/>
          </a:stretch>
        </p:blipFill>
        <p:spPr>
          <a:xfrm>
            <a:off x="5775266" y="1436912"/>
            <a:ext cx="5859385" cy="5336033"/>
          </a:xfrm>
          <a:prstGeom prst="rect">
            <a:avLst/>
          </a:prstGeom>
          <a:effectLst>
            <a:outerShdw blurRad="50800" dist="38100" dir="16200000" rotWithShape="0">
              <a:prstClr val="black">
                <a:alpha val="40000"/>
              </a:prstClr>
            </a:outerShdw>
          </a:effectLst>
        </p:spPr>
      </p:pic>
      <p:pic>
        <p:nvPicPr>
          <p:cNvPr id="8" name="Picture 7">
            <a:extLst>
              <a:ext uri="{FF2B5EF4-FFF2-40B4-BE49-F238E27FC236}">
                <a16:creationId xmlns:a16="http://schemas.microsoft.com/office/drawing/2014/main" id="{F1F27421-82CE-448B-AAFF-F70763286CA3}"/>
              </a:ext>
            </a:extLst>
          </p:cNvPr>
          <p:cNvPicPr>
            <a:picLocks noChangeAspect="1"/>
          </p:cNvPicPr>
          <p:nvPr/>
        </p:nvPicPr>
        <p:blipFill>
          <a:blip r:embed="rId4"/>
          <a:stretch>
            <a:fillRect/>
          </a:stretch>
        </p:blipFill>
        <p:spPr>
          <a:xfrm>
            <a:off x="620486" y="1435128"/>
            <a:ext cx="4752917" cy="5337817"/>
          </a:xfrm>
          <a:prstGeom prst="rect">
            <a:avLst/>
          </a:prstGeom>
          <a:effectLst>
            <a:outerShdw blurRad="50800" dist="38100" dir="16200000" rotWithShape="0">
              <a:prstClr val="black">
                <a:alpha val="40000"/>
              </a:prstClr>
            </a:outerShdw>
          </a:effectLst>
        </p:spPr>
      </p:pic>
      <p:sp>
        <p:nvSpPr>
          <p:cNvPr id="7" name="Arrow: Pentagon 6">
            <a:extLst>
              <a:ext uri="{FF2B5EF4-FFF2-40B4-BE49-F238E27FC236}">
                <a16:creationId xmlns:a16="http://schemas.microsoft.com/office/drawing/2014/main" id="{C286BF65-B591-41F1-BA2F-BD2136A0F0BD}"/>
              </a:ext>
            </a:extLst>
          </p:cNvPr>
          <p:cNvSpPr/>
          <p:nvPr/>
        </p:nvSpPr>
        <p:spPr>
          <a:xfrm>
            <a:off x="620486" y="230027"/>
            <a:ext cx="4196801" cy="1084637"/>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8D62A9D-E109-4726-82B5-DC6CA0B30993}"/>
              </a:ext>
            </a:extLst>
          </p:cNvPr>
          <p:cNvSpPr txBox="1">
            <a:spLocks/>
          </p:cNvSpPr>
          <p:nvPr/>
        </p:nvSpPr>
        <p:spPr>
          <a:xfrm>
            <a:off x="738596" y="109565"/>
            <a:ext cx="30610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Background</a:t>
            </a:r>
          </a:p>
        </p:txBody>
      </p:sp>
    </p:spTree>
    <p:extLst>
      <p:ext uri="{BB962C8B-B14F-4D97-AF65-F5344CB8AC3E}">
        <p14:creationId xmlns:p14="http://schemas.microsoft.com/office/powerpoint/2010/main" val="146518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C4FC2833-402A-434C-9652-33ABAA0AE324}"/>
              </a:ext>
            </a:extLst>
          </p:cNvPr>
          <p:cNvSpPr/>
          <p:nvPr/>
        </p:nvSpPr>
        <p:spPr>
          <a:xfrm>
            <a:off x="8520083" y="-802232"/>
            <a:ext cx="3913376" cy="38590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B88B4029-51F6-4D3E-A57D-4FDF0173794F}"/>
              </a:ext>
            </a:extLst>
          </p:cNvPr>
          <p:cNvSpPr/>
          <p:nvPr/>
        </p:nvSpPr>
        <p:spPr>
          <a:xfrm>
            <a:off x="8811303" y="3936570"/>
            <a:ext cx="3913376" cy="38590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B8E19187-6B69-4D8E-9A73-A51919D49794}"/>
              </a:ext>
            </a:extLst>
          </p:cNvPr>
          <p:cNvSpPr/>
          <p:nvPr/>
        </p:nvSpPr>
        <p:spPr>
          <a:xfrm>
            <a:off x="5776218" y="2678788"/>
            <a:ext cx="2879585" cy="28299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B036D2E1-43BB-4C93-ACFC-8616001F48AF}"/>
              </a:ext>
            </a:extLst>
          </p:cNvPr>
          <p:cNvSpPr/>
          <p:nvPr/>
        </p:nvSpPr>
        <p:spPr>
          <a:xfrm>
            <a:off x="5399461" y="107164"/>
            <a:ext cx="2241203" cy="21528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815C2915-B630-483D-A699-D1CF79CC1F8A}"/>
              </a:ext>
            </a:extLst>
          </p:cNvPr>
          <p:cNvSpPr>
            <a:spLocks noGrp="1"/>
          </p:cNvSpPr>
          <p:nvPr>
            <p:ph type="title"/>
          </p:nvPr>
        </p:nvSpPr>
        <p:spPr>
          <a:xfrm>
            <a:off x="801098" y="1396289"/>
            <a:ext cx="4624342" cy="1325563"/>
          </a:xfrm>
        </p:spPr>
        <p:txBody>
          <a:bodyPr>
            <a:normAutofit/>
          </a:bodyPr>
          <a:lstStyle/>
          <a:p>
            <a:r>
              <a:rPr lang="en-US"/>
              <a:t>Hypothesis</a:t>
            </a:r>
            <a:endParaRPr lang="en-US" dirty="0"/>
          </a:p>
        </p:txBody>
      </p:sp>
      <p:sp>
        <p:nvSpPr>
          <p:cNvPr id="3" name="Content Placeholder 2">
            <a:extLst>
              <a:ext uri="{FF2B5EF4-FFF2-40B4-BE49-F238E27FC236}">
                <a16:creationId xmlns:a16="http://schemas.microsoft.com/office/drawing/2014/main" id="{A1F05557-F34B-406F-A5D6-D1E14255D8F4}"/>
              </a:ext>
            </a:extLst>
          </p:cNvPr>
          <p:cNvSpPr>
            <a:spLocks noGrp="1"/>
          </p:cNvSpPr>
          <p:nvPr>
            <p:ph idx="1"/>
          </p:nvPr>
        </p:nvSpPr>
        <p:spPr>
          <a:xfrm>
            <a:off x="805543" y="2871982"/>
            <a:ext cx="4558309" cy="3181684"/>
          </a:xfrm>
        </p:spPr>
        <p:txBody>
          <a:bodyPr anchor="t">
            <a:normAutofit/>
          </a:bodyPr>
          <a:lstStyle/>
          <a:p>
            <a:pPr marL="0" indent="0">
              <a:buNone/>
            </a:pPr>
            <a:r>
              <a:rPr lang="en-US" dirty="0"/>
              <a:t>The </a:t>
            </a:r>
            <a:r>
              <a:rPr lang="en-US" b="1" dirty="0"/>
              <a:t>rate of violent crime </a:t>
            </a:r>
            <a:r>
              <a:rPr lang="en-US" dirty="0"/>
              <a:t>of a community area in Chicago is correlated with the community area’s </a:t>
            </a:r>
            <a:r>
              <a:rPr lang="en-US" b="1" dirty="0"/>
              <a:t>demographics</a:t>
            </a:r>
            <a:r>
              <a:rPr lang="en-US" dirty="0"/>
              <a:t>, </a:t>
            </a:r>
            <a:r>
              <a:rPr lang="en-US" b="1" dirty="0"/>
              <a:t>education</a:t>
            </a:r>
            <a:r>
              <a:rPr lang="en-US" dirty="0"/>
              <a:t>, </a:t>
            </a:r>
            <a:r>
              <a:rPr lang="en-US" b="1" dirty="0"/>
              <a:t>parks</a:t>
            </a:r>
            <a:r>
              <a:rPr lang="en-US" dirty="0"/>
              <a:t>, and </a:t>
            </a:r>
            <a:r>
              <a:rPr lang="en-US" b="1" dirty="0"/>
              <a:t>health</a:t>
            </a:r>
            <a:r>
              <a:rPr lang="en-US" dirty="0"/>
              <a:t>.</a:t>
            </a:r>
          </a:p>
        </p:txBody>
      </p:sp>
      <p:pic>
        <p:nvPicPr>
          <p:cNvPr id="1040" name="Picture 16" descr="Image result for parks png">
            <a:extLst>
              <a:ext uri="{FF2B5EF4-FFF2-40B4-BE49-F238E27FC236}">
                <a16:creationId xmlns:a16="http://schemas.microsoft.com/office/drawing/2014/main" id="{9790E2E3-2A85-4875-82DF-50C87BB66C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856540" y="2722161"/>
            <a:ext cx="2743200" cy="274320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noFill/>
          <a:extLst>
            <a:ext uri="{909E8E84-426E-40DD-AFC4-6F175D3DCCD1}">
              <a14:hiddenFill xmlns:a14="http://schemas.microsoft.com/office/drawing/2010/main">
                <a:solidFill>
                  <a:srgbClr val="FFFFFF"/>
                </a:solidFill>
              </a14:hiddenFill>
            </a:ext>
          </a:extLst>
        </p:spPr>
      </p:pic>
      <p:pic>
        <p:nvPicPr>
          <p:cNvPr id="1038" name="Picture 14" descr="Image result for health png">
            <a:extLst>
              <a:ext uri="{FF2B5EF4-FFF2-40B4-BE49-F238E27FC236}">
                <a16:creationId xmlns:a16="http://schemas.microsoft.com/office/drawing/2014/main" id="{59C7ABB6-CC1F-4EA7-95B3-FD09151DAE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146" r="-4" b="-4"/>
          <a:stretch/>
        </p:blipFill>
        <p:spPr bwMode="auto">
          <a:xfrm>
            <a:off x="8512334" y="0"/>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22" descr="Image result for education png">
            <a:extLst>
              <a:ext uri="{FF2B5EF4-FFF2-40B4-BE49-F238E27FC236}">
                <a16:creationId xmlns:a16="http://schemas.microsoft.com/office/drawing/2014/main" id="{E7E79AC5-000D-4A41-9513-7C70F77746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5852" y="4184606"/>
            <a:ext cx="3445261" cy="34452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4" descr="Related image">
            <a:extLst>
              <a:ext uri="{FF2B5EF4-FFF2-40B4-BE49-F238E27FC236}">
                <a16:creationId xmlns:a16="http://schemas.microsoft.com/office/drawing/2014/main" id="{784FA9AB-ABBC-49E3-97C5-9A2521F173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7628" y="285838"/>
            <a:ext cx="1508229" cy="1795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8502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1930-DA40-4305-8854-A7DF3BCBF177}"/>
              </a:ext>
            </a:extLst>
          </p:cNvPr>
          <p:cNvSpPr>
            <a:spLocks noGrp="1"/>
          </p:cNvSpPr>
          <p:nvPr>
            <p:ph type="title"/>
          </p:nvPr>
        </p:nvSpPr>
        <p:spPr/>
        <p:txBody>
          <a:bodyPr/>
          <a:lstStyle/>
          <a:p>
            <a:r>
              <a:rPr lang="en-US" dirty="0"/>
              <a:t>Community Areas</a:t>
            </a:r>
          </a:p>
        </p:txBody>
      </p:sp>
      <p:sp>
        <p:nvSpPr>
          <p:cNvPr id="3" name="Content Placeholder 2">
            <a:extLst>
              <a:ext uri="{FF2B5EF4-FFF2-40B4-BE49-F238E27FC236}">
                <a16:creationId xmlns:a16="http://schemas.microsoft.com/office/drawing/2014/main" id="{02F0DAA1-5D23-4108-8663-DB7141F32B93}"/>
              </a:ext>
            </a:extLst>
          </p:cNvPr>
          <p:cNvSpPr>
            <a:spLocks noGrp="1"/>
          </p:cNvSpPr>
          <p:nvPr>
            <p:ph idx="1"/>
          </p:nvPr>
        </p:nvSpPr>
        <p:spPr/>
        <p:txBody>
          <a:bodyPr/>
          <a:lstStyle/>
          <a:p>
            <a:r>
              <a:rPr lang="en-US" dirty="0"/>
              <a:t>TODO: show R map of the community areas</a:t>
            </a:r>
          </a:p>
        </p:txBody>
      </p:sp>
    </p:spTree>
    <p:extLst>
      <p:ext uri="{BB962C8B-B14F-4D97-AF65-F5344CB8AC3E}">
        <p14:creationId xmlns:p14="http://schemas.microsoft.com/office/powerpoint/2010/main" val="210497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E4DC-72DD-4347-ADA7-08612B735C6D}"/>
              </a:ext>
            </a:extLst>
          </p:cNvPr>
          <p:cNvSpPr>
            <a:spLocks noGrp="1"/>
          </p:cNvSpPr>
          <p:nvPr>
            <p:ph type="title"/>
          </p:nvPr>
        </p:nvSpPr>
        <p:spPr>
          <a:xfrm>
            <a:off x="1082040" y="2766217"/>
            <a:ext cx="1513114" cy="1325563"/>
          </a:xfrm>
        </p:spPr>
        <p:txBody>
          <a:bodyPr/>
          <a:lstStyle/>
          <a:p>
            <a:pPr algn="ctr"/>
            <a:r>
              <a:rPr lang="en-US"/>
              <a:t>Data</a:t>
            </a:r>
            <a:endParaRPr lang="en-US" dirty="0"/>
          </a:p>
        </p:txBody>
      </p:sp>
      <p:pic>
        <p:nvPicPr>
          <p:cNvPr id="5" name="Picture 4">
            <a:extLst>
              <a:ext uri="{FF2B5EF4-FFF2-40B4-BE49-F238E27FC236}">
                <a16:creationId xmlns:a16="http://schemas.microsoft.com/office/drawing/2014/main" id="{DF600CEF-67EF-4CF4-946F-0E3AE4817DE5}"/>
              </a:ext>
            </a:extLst>
          </p:cNvPr>
          <p:cNvPicPr>
            <a:picLocks noChangeAspect="1"/>
          </p:cNvPicPr>
          <p:nvPr/>
        </p:nvPicPr>
        <p:blipFill>
          <a:blip r:embed="rId3"/>
          <a:stretch>
            <a:fillRect/>
          </a:stretch>
        </p:blipFill>
        <p:spPr>
          <a:xfrm>
            <a:off x="3614056" y="302233"/>
            <a:ext cx="8247017" cy="6253533"/>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82267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Pentagon 6">
            <a:extLst>
              <a:ext uri="{FF2B5EF4-FFF2-40B4-BE49-F238E27FC236}">
                <a16:creationId xmlns:a16="http://schemas.microsoft.com/office/drawing/2014/main" id="{2F39BCA2-DBF4-454E-94A5-ECBE494051D7}"/>
              </a:ext>
            </a:extLst>
          </p:cNvPr>
          <p:cNvSpPr/>
          <p:nvPr/>
        </p:nvSpPr>
        <p:spPr>
          <a:xfrm>
            <a:off x="718141" y="365124"/>
            <a:ext cx="4253354" cy="1259489"/>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414DD-0439-4280-9790-659A308BD4DB}"/>
              </a:ext>
            </a:extLst>
          </p:cNvPr>
          <p:cNvSpPr>
            <a:spLocks noGrp="1"/>
          </p:cNvSpPr>
          <p:nvPr>
            <p:ph type="title"/>
          </p:nvPr>
        </p:nvSpPr>
        <p:spPr>
          <a:xfrm>
            <a:off x="838200" y="365125"/>
            <a:ext cx="3272161" cy="1325563"/>
          </a:xfrm>
        </p:spPr>
        <p:txBody>
          <a:bodyPr/>
          <a:lstStyle/>
          <a:p>
            <a:r>
              <a:rPr lang="en-US" dirty="0">
                <a:solidFill>
                  <a:schemeClr val="bg1"/>
                </a:solidFill>
              </a:rPr>
              <a:t>Class Variable</a:t>
            </a:r>
          </a:p>
        </p:txBody>
      </p:sp>
      <p:pic>
        <p:nvPicPr>
          <p:cNvPr id="9" name="Picture 8">
            <a:extLst>
              <a:ext uri="{FF2B5EF4-FFF2-40B4-BE49-F238E27FC236}">
                <a16:creationId xmlns:a16="http://schemas.microsoft.com/office/drawing/2014/main" id="{D1527C6E-DA3A-4F1B-9942-7FD8B65F8063}"/>
              </a:ext>
            </a:extLst>
          </p:cNvPr>
          <p:cNvPicPr>
            <a:picLocks noChangeAspect="1"/>
          </p:cNvPicPr>
          <p:nvPr/>
        </p:nvPicPr>
        <p:blipFill>
          <a:blip r:embed="rId3"/>
          <a:stretch>
            <a:fillRect/>
          </a:stretch>
        </p:blipFill>
        <p:spPr>
          <a:xfrm>
            <a:off x="303320" y="2801653"/>
            <a:ext cx="11585359" cy="2160215"/>
          </a:xfrm>
          <a:prstGeom prst="rect">
            <a:avLst/>
          </a:prstGeom>
        </p:spPr>
      </p:pic>
    </p:spTree>
    <p:extLst>
      <p:ext uri="{BB962C8B-B14F-4D97-AF65-F5344CB8AC3E}">
        <p14:creationId xmlns:p14="http://schemas.microsoft.com/office/powerpoint/2010/main" val="391376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4AB40420-7E9C-47E5-B3FB-2D5FB7CE6A95}"/>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Predictors</a:t>
            </a:r>
          </a:p>
        </p:txBody>
      </p:sp>
      <p:graphicFrame>
        <p:nvGraphicFramePr>
          <p:cNvPr id="6" name="Content Placeholder 3">
            <a:extLst>
              <a:ext uri="{FF2B5EF4-FFF2-40B4-BE49-F238E27FC236}">
                <a16:creationId xmlns:a16="http://schemas.microsoft.com/office/drawing/2014/main" id="{66FC3CE7-ADBD-4A66-8463-82BFE1134C76}"/>
              </a:ext>
            </a:extLst>
          </p:cNvPr>
          <p:cNvGraphicFramePr>
            <a:graphicFrameLocks noGrp="1"/>
          </p:cNvGraphicFramePr>
          <p:nvPr>
            <p:ph idx="1"/>
            <p:extLst>
              <p:ext uri="{D42A27DB-BD31-4B8C-83A1-F6EECF244321}">
                <p14:modId xmlns:p14="http://schemas.microsoft.com/office/powerpoint/2010/main" val="57339669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112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F65A382E-2AE7-4FB2-B2E0-454E0E17C28E}"/>
              </a:ext>
            </a:extLst>
          </p:cNvPr>
          <p:cNvSpPr/>
          <p:nvPr/>
        </p:nvSpPr>
        <p:spPr>
          <a:xfrm>
            <a:off x="712550" y="399376"/>
            <a:ext cx="8660050" cy="1417042"/>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0BEE9B-30C9-43EF-8F7C-E2425A521663}"/>
              </a:ext>
            </a:extLst>
          </p:cNvPr>
          <p:cNvSpPr>
            <a:spLocks noGrp="1"/>
          </p:cNvSpPr>
          <p:nvPr>
            <p:ph type="title"/>
          </p:nvPr>
        </p:nvSpPr>
        <p:spPr>
          <a:xfrm>
            <a:off x="838200" y="399377"/>
            <a:ext cx="7025640" cy="1417042"/>
          </a:xfrm>
        </p:spPr>
        <p:txBody>
          <a:bodyPr/>
          <a:lstStyle/>
          <a:p>
            <a:r>
              <a:rPr lang="en-US" dirty="0">
                <a:solidFill>
                  <a:schemeClr val="bg1"/>
                </a:solidFill>
              </a:rPr>
              <a:t>Sample Rows of Class Variable</a:t>
            </a:r>
          </a:p>
        </p:txBody>
      </p:sp>
      <p:graphicFrame>
        <p:nvGraphicFramePr>
          <p:cNvPr id="7" name="Content Placeholder 6">
            <a:extLst>
              <a:ext uri="{FF2B5EF4-FFF2-40B4-BE49-F238E27FC236}">
                <a16:creationId xmlns:a16="http://schemas.microsoft.com/office/drawing/2014/main" id="{206C4B9C-2045-409A-B7C6-0E11175848F3}"/>
              </a:ext>
            </a:extLst>
          </p:cNvPr>
          <p:cNvGraphicFramePr>
            <a:graphicFrameLocks noGrp="1"/>
          </p:cNvGraphicFramePr>
          <p:nvPr>
            <p:ph idx="1"/>
            <p:extLst>
              <p:ext uri="{D42A27DB-BD31-4B8C-83A1-F6EECF244321}">
                <p14:modId xmlns:p14="http://schemas.microsoft.com/office/powerpoint/2010/main" val="2639520277"/>
              </p:ext>
            </p:extLst>
          </p:nvPr>
        </p:nvGraphicFramePr>
        <p:xfrm>
          <a:off x="838200" y="2889467"/>
          <a:ext cx="10694589" cy="3336163"/>
        </p:xfrm>
        <a:graphic>
          <a:graphicData uri="http://schemas.openxmlformats.org/drawingml/2006/table">
            <a:tbl>
              <a:tblPr firstRow="1" bandRow="1">
                <a:tableStyleId>{F5AB1C69-6EDB-4FF4-983F-18BD219EF322}</a:tableStyleId>
              </a:tblPr>
              <a:tblGrid>
                <a:gridCol w="3564863">
                  <a:extLst>
                    <a:ext uri="{9D8B030D-6E8A-4147-A177-3AD203B41FA5}">
                      <a16:colId xmlns:a16="http://schemas.microsoft.com/office/drawing/2014/main" val="523669202"/>
                    </a:ext>
                  </a:extLst>
                </a:gridCol>
                <a:gridCol w="3564863">
                  <a:extLst>
                    <a:ext uri="{9D8B030D-6E8A-4147-A177-3AD203B41FA5}">
                      <a16:colId xmlns:a16="http://schemas.microsoft.com/office/drawing/2014/main" val="975967824"/>
                    </a:ext>
                  </a:extLst>
                </a:gridCol>
                <a:gridCol w="3564863">
                  <a:extLst>
                    <a:ext uri="{9D8B030D-6E8A-4147-A177-3AD203B41FA5}">
                      <a16:colId xmlns:a16="http://schemas.microsoft.com/office/drawing/2014/main" val="1263643241"/>
                    </a:ext>
                  </a:extLst>
                </a:gridCol>
              </a:tblGrid>
              <a:tr h="611923">
                <a:tc>
                  <a:txBody>
                    <a:bodyPr/>
                    <a:lstStyle/>
                    <a:p>
                      <a:pPr algn="ctr"/>
                      <a:r>
                        <a:rPr lang="en-US" sz="1600" dirty="0"/>
                        <a:t>Community</a:t>
                      </a:r>
                    </a:p>
                  </a:txBody>
                  <a:tcPr anchor="ctr">
                    <a:solidFill>
                      <a:schemeClr val="tx1">
                        <a:lumMod val="65000"/>
                        <a:lumOff val="35000"/>
                      </a:schemeClr>
                    </a:solidFill>
                  </a:tcPr>
                </a:tc>
                <a:tc>
                  <a:txBody>
                    <a:bodyPr/>
                    <a:lstStyle/>
                    <a:p>
                      <a:pPr algn="ctr"/>
                      <a:r>
                        <a:rPr lang="en-US" sz="1600"/>
                        <a:t>Community Area Number</a:t>
                      </a:r>
                      <a:endParaRPr lang="en-US" sz="1600" dirty="0"/>
                    </a:p>
                  </a:txBody>
                  <a:tcPr anchor="ctr">
                    <a:solidFill>
                      <a:schemeClr val="tx1">
                        <a:lumMod val="65000"/>
                        <a:lumOff val="35000"/>
                      </a:schemeClr>
                    </a:solidFill>
                  </a:tcPr>
                </a:tc>
                <a:tc>
                  <a:txBody>
                    <a:bodyPr/>
                    <a:lstStyle/>
                    <a:p>
                      <a:pPr algn="ctr"/>
                      <a:r>
                        <a:rPr lang="en-US" sz="1600"/>
                        <a:t>Violent Crime Rate</a:t>
                      </a:r>
                      <a:endParaRPr lang="en-US" sz="1600" dirty="0"/>
                    </a:p>
                  </a:txBody>
                  <a:tcPr anchor="ctr">
                    <a:solidFill>
                      <a:schemeClr val="tx1">
                        <a:lumMod val="65000"/>
                        <a:lumOff val="35000"/>
                      </a:schemeClr>
                    </a:solidFill>
                  </a:tcPr>
                </a:tc>
                <a:extLst>
                  <a:ext uri="{0D108BD9-81ED-4DB2-BD59-A6C34878D82A}">
                    <a16:rowId xmlns:a16="http://schemas.microsoft.com/office/drawing/2014/main" val="935922143"/>
                  </a:ext>
                </a:extLst>
              </a:tr>
              <a:tr h="544848">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ROGERS PARK</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612.3729</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909196701"/>
                  </a:ext>
                </a:extLst>
              </a:tr>
              <a:tr h="544848">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WEST RIDGE</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318.6595</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415623582"/>
                  </a:ext>
                </a:extLst>
              </a:tr>
              <a:tr h="544848">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UPTOWN</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512.4375</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4129344431"/>
                  </a:ext>
                </a:extLst>
              </a:tr>
              <a:tr h="544848">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LINCOLN SQUARE</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4</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297.2172</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777055642"/>
                  </a:ext>
                </a:extLst>
              </a:tr>
              <a:tr h="544848">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NORTH CENTER</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5</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239.0875</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8041109"/>
                  </a:ext>
                </a:extLst>
              </a:tr>
            </a:tbl>
          </a:graphicData>
        </a:graphic>
      </p:graphicFrame>
    </p:spTree>
    <p:extLst>
      <p:ext uri="{BB962C8B-B14F-4D97-AF65-F5344CB8AC3E}">
        <p14:creationId xmlns:p14="http://schemas.microsoft.com/office/powerpoint/2010/main" val="45634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206C4B9C-2045-409A-B7C6-0E11175848F3}"/>
              </a:ext>
            </a:extLst>
          </p:cNvPr>
          <p:cNvGraphicFramePr>
            <a:graphicFrameLocks noGrp="1"/>
          </p:cNvGraphicFramePr>
          <p:nvPr>
            <p:ph idx="1"/>
            <p:extLst>
              <p:ext uri="{D42A27DB-BD31-4B8C-83A1-F6EECF244321}">
                <p14:modId xmlns:p14="http://schemas.microsoft.com/office/powerpoint/2010/main" val="3726819226"/>
              </p:ext>
            </p:extLst>
          </p:nvPr>
        </p:nvGraphicFramePr>
        <p:xfrm>
          <a:off x="74676" y="2698876"/>
          <a:ext cx="12042648" cy="3401165"/>
        </p:xfrm>
        <a:graphic>
          <a:graphicData uri="http://schemas.openxmlformats.org/drawingml/2006/table">
            <a:tbl>
              <a:tblPr firstRow="1" bandRow="1">
                <a:tableStyleId>{F5AB1C69-6EDB-4FF4-983F-18BD219EF322}</a:tableStyleId>
              </a:tblPr>
              <a:tblGrid>
                <a:gridCol w="1003554">
                  <a:extLst>
                    <a:ext uri="{9D8B030D-6E8A-4147-A177-3AD203B41FA5}">
                      <a16:colId xmlns:a16="http://schemas.microsoft.com/office/drawing/2014/main" val="523669202"/>
                    </a:ext>
                  </a:extLst>
                </a:gridCol>
                <a:gridCol w="1003554">
                  <a:extLst>
                    <a:ext uri="{9D8B030D-6E8A-4147-A177-3AD203B41FA5}">
                      <a16:colId xmlns:a16="http://schemas.microsoft.com/office/drawing/2014/main" val="975967824"/>
                    </a:ext>
                  </a:extLst>
                </a:gridCol>
                <a:gridCol w="1003554">
                  <a:extLst>
                    <a:ext uri="{9D8B030D-6E8A-4147-A177-3AD203B41FA5}">
                      <a16:colId xmlns:a16="http://schemas.microsoft.com/office/drawing/2014/main" val="1263643241"/>
                    </a:ext>
                  </a:extLst>
                </a:gridCol>
                <a:gridCol w="1003554">
                  <a:extLst>
                    <a:ext uri="{9D8B030D-6E8A-4147-A177-3AD203B41FA5}">
                      <a16:colId xmlns:a16="http://schemas.microsoft.com/office/drawing/2014/main" val="3430801892"/>
                    </a:ext>
                  </a:extLst>
                </a:gridCol>
                <a:gridCol w="1003554">
                  <a:extLst>
                    <a:ext uri="{9D8B030D-6E8A-4147-A177-3AD203B41FA5}">
                      <a16:colId xmlns:a16="http://schemas.microsoft.com/office/drawing/2014/main" val="416089458"/>
                    </a:ext>
                  </a:extLst>
                </a:gridCol>
                <a:gridCol w="1003554">
                  <a:extLst>
                    <a:ext uri="{9D8B030D-6E8A-4147-A177-3AD203B41FA5}">
                      <a16:colId xmlns:a16="http://schemas.microsoft.com/office/drawing/2014/main" val="177072767"/>
                    </a:ext>
                  </a:extLst>
                </a:gridCol>
                <a:gridCol w="1003554">
                  <a:extLst>
                    <a:ext uri="{9D8B030D-6E8A-4147-A177-3AD203B41FA5}">
                      <a16:colId xmlns:a16="http://schemas.microsoft.com/office/drawing/2014/main" val="2458322973"/>
                    </a:ext>
                  </a:extLst>
                </a:gridCol>
                <a:gridCol w="1003554">
                  <a:extLst>
                    <a:ext uri="{9D8B030D-6E8A-4147-A177-3AD203B41FA5}">
                      <a16:colId xmlns:a16="http://schemas.microsoft.com/office/drawing/2014/main" val="336383087"/>
                    </a:ext>
                  </a:extLst>
                </a:gridCol>
                <a:gridCol w="1003554">
                  <a:extLst>
                    <a:ext uri="{9D8B030D-6E8A-4147-A177-3AD203B41FA5}">
                      <a16:colId xmlns:a16="http://schemas.microsoft.com/office/drawing/2014/main" val="1704848317"/>
                    </a:ext>
                  </a:extLst>
                </a:gridCol>
                <a:gridCol w="1003554">
                  <a:extLst>
                    <a:ext uri="{9D8B030D-6E8A-4147-A177-3AD203B41FA5}">
                      <a16:colId xmlns:a16="http://schemas.microsoft.com/office/drawing/2014/main" val="2416237266"/>
                    </a:ext>
                  </a:extLst>
                </a:gridCol>
                <a:gridCol w="1003554">
                  <a:extLst>
                    <a:ext uri="{9D8B030D-6E8A-4147-A177-3AD203B41FA5}">
                      <a16:colId xmlns:a16="http://schemas.microsoft.com/office/drawing/2014/main" val="3173392808"/>
                    </a:ext>
                  </a:extLst>
                </a:gridCol>
                <a:gridCol w="1003554">
                  <a:extLst>
                    <a:ext uri="{9D8B030D-6E8A-4147-A177-3AD203B41FA5}">
                      <a16:colId xmlns:a16="http://schemas.microsoft.com/office/drawing/2014/main" val="3530777207"/>
                    </a:ext>
                  </a:extLst>
                </a:gridCol>
              </a:tblGrid>
              <a:tr h="515641">
                <a:tc>
                  <a:txBody>
                    <a:bodyPr/>
                    <a:lstStyle/>
                    <a:p>
                      <a:pPr algn="ctr"/>
                      <a:r>
                        <a:rPr lang="en-US" sz="1600" dirty="0"/>
                        <a:t>School Rating</a:t>
                      </a:r>
                    </a:p>
                  </a:txBody>
                  <a:tcPr anchor="ctr">
                    <a:solidFill>
                      <a:schemeClr val="tx1">
                        <a:lumMod val="65000"/>
                        <a:lumOff val="35000"/>
                      </a:schemeClr>
                    </a:solidFill>
                  </a:tcPr>
                </a:tc>
                <a:tc>
                  <a:txBody>
                    <a:bodyPr/>
                    <a:lstStyle/>
                    <a:p>
                      <a:pPr algn="ctr"/>
                      <a:r>
                        <a:rPr lang="en-US" sz="1600" dirty="0"/>
                        <a:t>SSL Rating</a:t>
                      </a:r>
                    </a:p>
                  </a:txBody>
                  <a:tcPr anchor="ctr">
                    <a:solidFill>
                      <a:schemeClr val="tx1">
                        <a:lumMod val="65000"/>
                        <a:lumOff val="35000"/>
                      </a:schemeClr>
                    </a:solidFill>
                  </a:tcPr>
                </a:tc>
                <a:tc>
                  <a:txBody>
                    <a:bodyPr/>
                    <a:lstStyle/>
                    <a:p>
                      <a:pPr algn="ctr"/>
                      <a:r>
                        <a:rPr lang="en-US" sz="1600" dirty="0"/>
                        <a:t>Park Area</a:t>
                      </a:r>
                    </a:p>
                  </a:txBody>
                  <a:tcPr anchor="ctr">
                    <a:solidFill>
                      <a:schemeClr val="tx1">
                        <a:lumMod val="65000"/>
                        <a:lumOff val="35000"/>
                      </a:schemeClr>
                    </a:solidFill>
                  </a:tcPr>
                </a:tc>
                <a:tc>
                  <a:txBody>
                    <a:bodyPr/>
                    <a:lstStyle/>
                    <a:p>
                      <a:pPr algn="ctr"/>
                      <a:r>
                        <a:rPr lang="en-US" sz="1600" dirty="0"/>
                        <a:t>Number of Hospitals</a:t>
                      </a:r>
                    </a:p>
                  </a:txBody>
                  <a:tcPr anchor="ctr">
                    <a:solidFill>
                      <a:schemeClr val="tx1">
                        <a:lumMod val="65000"/>
                        <a:lumOff val="35000"/>
                      </a:schemeClr>
                    </a:solidFill>
                  </a:tcPr>
                </a:tc>
                <a:tc>
                  <a:txBody>
                    <a:bodyPr/>
                    <a:lstStyle/>
                    <a:p>
                      <a:pPr algn="ctr"/>
                      <a:r>
                        <a:rPr lang="en-US" sz="1600" dirty="0"/>
                        <a:t>Teen Mom Rate</a:t>
                      </a:r>
                    </a:p>
                  </a:txBody>
                  <a:tcPr anchor="ctr">
                    <a:solidFill>
                      <a:schemeClr val="tx1">
                        <a:lumMod val="65000"/>
                        <a:lumOff val="35000"/>
                      </a:schemeClr>
                    </a:solidFill>
                  </a:tcPr>
                </a:tc>
                <a:tc>
                  <a:txBody>
                    <a:bodyPr/>
                    <a:lstStyle/>
                    <a:p>
                      <a:pPr algn="ctr"/>
                      <a:r>
                        <a:rPr lang="en-US" sz="1600" dirty="0"/>
                        <a:t>Infant Death Rate</a:t>
                      </a:r>
                    </a:p>
                  </a:txBody>
                  <a:tcPr anchor="ctr">
                    <a:solidFill>
                      <a:schemeClr val="tx1">
                        <a:lumMod val="65000"/>
                        <a:lumOff val="35000"/>
                      </a:schemeClr>
                    </a:solidFill>
                  </a:tcPr>
                </a:tc>
                <a:tc>
                  <a:txBody>
                    <a:bodyPr/>
                    <a:lstStyle/>
                    <a:p>
                      <a:pPr algn="ctr"/>
                      <a:r>
                        <a:rPr lang="en-US" sz="1600"/>
                        <a:t>Hispanic</a:t>
                      </a:r>
                      <a:endParaRPr lang="en-US" sz="1600" dirty="0"/>
                    </a:p>
                  </a:txBody>
                  <a:tcPr anchor="ctr">
                    <a:solidFill>
                      <a:schemeClr val="tx1">
                        <a:lumMod val="65000"/>
                        <a:lumOff val="35000"/>
                      </a:schemeClr>
                    </a:solidFill>
                  </a:tcPr>
                </a:tc>
                <a:tc>
                  <a:txBody>
                    <a:bodyPr/>
                    <a:lstStyle/>
                    <a:p>
                      <a:pPr algn="ctr"/>
                      <a:r>
                        <a:rPr lang="en-US" sz="1600" dirty="0"/>
                        <a:t>Black</a:t>
                      </a:r>
                    </a:p>
                  </a:txBody>
                  <a:tcPr anchor="ctr">
                    <a:solidFill>
                      <a:schemeClr val="tx1">
                        <a:lumMod val="65000"/>
                        <a:lumOff val="35000"/>
                      </a:schemeClr>
                    </a:solidFill>
                  </a:tcPr>
                </a:tc>
                <a:tc>
                  <a:txBody>
                    <a:bodyPr/>
                    <a:lstStyle/>
                    <a:p>
                      <a:pPr algn="ctr"/>
                      <a:r>
                        <a:rPr lang="en-US" sz="1600" dirty="0"/>
                        <a:t>Asian</a:t>
                      </a:r>
                    </a:p>
                  </a:txBody>
                  <a:tcPr anchor="ctr">
                    <a:solidFill>
                      <a:schemeClr val="tx1">
                        <a:lumMod val="65000"/>
                        <a:lumOff val="35000"/>
                      </a:schemeClr>
                    </a:solidFill>
                  </a:tcPr>
                </a:tc>
                <a:tc>
                  <a:txBody>
                    <a:bodyPr/>
                    <a:lstStyle/>
                    <a:p>
                      <a:pPr algn="ctr"/>
                      <a:r>
                        <a:rPr lang="en-US" sz="1600" dirty="0"/>
                        <a:t>White</a:t>
                      </a:r>
                    </a:p>
                  </a:txBody>
                  <a:tcPr anchor="ctr">
                    <a:solidFill>
                      <a:schemeClr val="tx1">
                        <a:lumMod val="65000"/>
                        <a:lumOff val="35000"/>
                      </a:schemeClr>
                    </a:solidFill>
                  </a:tcPr>
                </a:tc>
                <a:tc>
                  <a:txBody>
                    <a:bodyPr/>
                    <a:lstStyle/>
                    <a:p>
                      <a:pPr algn="ctr"/>
                      <a:r>
                        <a:rPr lang="en-US" sz="1600" dirty="0"/>
                        <a:t>Other</a:t>
                      </a:r>
                    </a:p>
                  </a:txBody>
                  <a:tcPr anchor="ctr">
                    <a:solidFill>
                      <a:schemeClr val="tx1">
                        <a:lumMod val="65000"/>
                        <a:lumOff val="35000"/>
                      </a:schemeClr>
                    </a:solidFill>
                  </a:tcPr>
                </a:tc>
                <a:tc>
                  <a:txBody>
                    <a:bodyPr/>
                    <a:lstStyle/>
                    <a:p>
                      <a:pPr algn="ctr"/>
                      <a:r>
                        <a:rPr lang="en-US" sz="1600" dirty="0"/>
                        <a:t>Poverty Rate</a:t>
                      </a:r>
                    </a:p>
                  </a:txBody>
                  <a:tcPr anchor="ctr">
                    <a:solidFill>
                      <a:schemeClr val="tx1">
                        <a:lumMod val="65000"/>
                        <a:lumOff val="35000"/>
                      </a:schemeClr>
                    </a:solidFill>
                  </a:tcPr>
                </a:tc>
                <a:extLst>
                  <a:ext uri="{0D108BD9-81ED-4DB2-BD59-A6C34878D82A}">
                    <a16:rowId xmlns:a16="http://schemas.microsoft.com/office/drawing/2014/main" val="935922143"/>
                  </a:ext>
                </a:extLst>
              </a:tr>
              <a:tr h="515641">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3.571429</a:t>
                      </a:r>
                      <a:endParaRPr lang="en-US" sz="16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277.6664</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287364.9</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51.61818</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0.45</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0.05</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0.03</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0.319509</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909196701"/>
                  </a:ext>
                </a:extLst>
              </a:tr>
              <a:tr h="515641">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3.5</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286.1914</a:t>
                      </a:r>
                      <a:endParaRPr lang="en-US" sz="16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725446.2</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a:t>
                      </a:r>
                      <a:endParaRPr lang="en-US" sz="16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31.52727</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0.13</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0.41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0.04</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0.372624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415623582"/>
                  </a:ext>
                </a:extLst>
              </a:tr>
              <a:tr h="515641">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3.428571</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266.0711</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1437616</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4</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51.02727</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0.16</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0.19</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0.51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0.03</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0.278424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0.16</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4129344431"/>
                  </a:ext>
                </a:extLst>
              </a:tr>
              <a:tr h="515641">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4.2</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281.7773</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419080.8</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3</a:t>
                      </a:r>
                      <a:endParaRPr lang="en-US" sz="16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37.98182</a:t>
                      </a:r>
                      <a:endParaRPr lang="en-US" sz="16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0.18</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0.06</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0.62</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0.04</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0.168878</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0.18</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777055642"/>
                  </a:ext>
                </a:extLst>
              </a:tr>
              <a:tr h="515641">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3.428571</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282.6642</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161026.1</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37.07273</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0.09</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0.73</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0.03</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0.058669</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0.11</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8041109"/>
                  </a:ext>
                </a:extLst>
              </a:tr>
            </a:tbl>
          </a:graphicData>
        </a:graphic>
      </p:graphicFrame>
      <p:sp>
        <p:nvSpPr>
          <p:cNvPr id="6" name="Arrow: Pentagon 5">
            <a:extLst>
              <a:ext uri="{FF2B5EF4-FFF2-40B4-BE49-F238E27FC236}">
                <a16:creationId xmlns:a16="http://schemas.microsoft.com/office/drawing/2014/main" id="{38170810-73E8-4BD0-A5A3-1D3484E64791}"/>
              </a:ext>
            </a:extLst>
          </p:cNvPr>
          <p:cNvSpPr/>
          <p:nvPr/>
        </p:nvSpPr>
        <p:spPr>
          <a:xfrm>
            <a:off x="712550" y="399376"/>
            <a:ext cx="8660050" cy="1417042"/>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3BB0B58-1BD2-4D87-8796-E1DD4FCEE6DA}"/>
              </a:ext>
            </a:extLst>
          </p:cNvPr>
          <p:cNvSpPr txBox="1">
            <a:spLocks/>
          </p:cNvSpPr>
          <p:nvPr/>
        </p:nvSpPr>
        <p:spPr>
          <a:xfrm>
            <a:off x="838200" y="399377"/>
            <a:ext cx="7025640" cy="14170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Sample Rows of Predictors</a:t>
            </a:r>
          </a:p>
        </p:txBody>
      </p:sp>
    </p:spTree>
    <p:extLst>
      <p:ext uri="{BB962C8B-B14F-4D97-AF65-F5344CB8AC3E}">
        <p14:creationId xmlns:p14="http://schemas.microsoft.com/office/powerpoint/2010/main" val="1017227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1403</TotalTime>
  <Words>753</Words>
  <Application>Microsoft Office PowerPoint</Application>
  <PresentationFormat>Widescreen</PresentationFormat>
  <Paragraphs>152</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 (Body)</vt:lpstr>
      <vt:lpstr>MS Mincho</vt:lpstr>
      <vt:lpstr>Arial</vt:lpstr>
      <vt:lpstr>Calibri</vt:lpstr>
      <vt:lpstr>Calibri Light</vt:lpstr>
      <vt:lpstr>Times New Roman</vt:lpstr>
      <vt:lpstr>Office Theme</vt:lpstr>
      <vt:lpstr>Exploring and Predicting Violent Crime in Chicago</vt:lpstr>
      <vt:lpstr>PowerPoint Presentation</vt:lpstr>
      <vt:lpstr>Hypothesis</vt:lpstr>
      <vt:lpstr>Community Areas</vt:lpstr>
      <vt:lpstr>Data</vt:lpstr>
      <vt:lpstr>Class Variable</vt:lpstr>
      <vt:lpstr>Predictors</vt:lpstr>
      <vt:lpstr>Sample Rows of Class Variable</vt:lpstr>
      <vt:lpstr>PowerPoint Presentation</vt:lpstr>
      <vt:lpstr>Results</vt:lpstr>
      <vt:lpstr>PowerPoint Presentation</vt:lpstr>
      <vt:lpstr>Exploratory Data Analysis</vt:lpstr>
      <vt:lpstr>Regression</vt:lpstr>
      <vt:lpstr>Clustering</vt:lpstr>
      <vt:lpstr>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and Predicting Violent Crime in Chicago</dc:title>
  <dc:creator>Zhang Cherry</dc:creator>
  <cp:lastModifiedBy>Zhang Cherry</cp:lastModifiedBy>
  <cp:revision>29</cp:revision>
  <dcterms:created xsi:type="dcterms:W3CDTF">2018-11-16T19:08:03Z</dcterms:created>
  <dcterms:modified xsi:type="dcterms:W3CDTF">2018-11-23T20:50:14Z</dcterms:modified>
</cp:coreProperties>
</file>