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sh Sharma" initials="AS" lastIdx="1" clrIdx="0">
    <p:extLst>
      <p:ext uri="{19B8F6BF-5375-455C-9EA6-DF929625EA0E}">
        <p15:presenceInfo xmlns:p15="http://schemas.microsoft.com/office/powerpoint/2012/main" userId="89a949a8875fae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30T15:18:48.846" idx="1">
    <p:pos x="10" y="10"/>
    <p:text>We append the model to the list of models as a new version</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217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AF85ECF-C6C5-4873-B5FE-ED5D9B242741}"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93457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83785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1365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454530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45875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578334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2553413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30273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47525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5ECF-C6C5-4873-B5FE-ED5D9B242741}"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3934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85ECF-C6C5-4873-B5FE-ED5D9B242741}"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57148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85ECF-C6C5-4873-B5FE-ED5D9B242741}"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65751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85ECF-C6C5-4873-B5FE-ED5D9B242741}"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39596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85ECF-C6C5-4873-B5FE-ED5D9B242741}"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79747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85ECF-C6C5-4873-B5FE-ED5D9B242741}"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888025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85ECF-C6C5-4873-B5FE-ED5D9B242741}"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875DC7-7E0A-4A85-8009-2D0789B922D0}" type="slidenum">
              <a:rPr lang="en-IN" smtClean="0"/>
              <a:t>‹#›</a:t>
            </a:fld>
            <a:endParaRPr lang="en-IN"/>
          </a:p>
        </p:txBody>
      </p:sp>
    </p:spTree>
    <p:extLst>
      <p:ext uri="{BB962C8B-B14F-4D97-AF65-F5344CB8AC3E}">
        <p14:creationId xmlns:p14="http://schemas.microsoft.com/office/powerpoint/2010/main" val="141273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AF85ECF-C6C5-4873-B5FE-ED5D9B242741}" type="datetimeFigureOut">
              <a:rPr lang="en-IN" smtClean="0"/>
              <a:t>30-03-2023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875DC7-7E0A-4A85-8009-2D0789B922D0}" type="slidenum">
              <a:rPr lang="en-IN" smtClean="0"/>
              <a:t>‹#›</a:t>
            </a:fld>
            <a:endParaRPr lang="en-IN"/>
          </a:p>
        </p:txBody>
      </p:sp>
    </p:spTree>
    <p:extLst>
      <p:ext uri="{BB962C8B-B14F-4D97-AF65-F5344CB8AC3E}">
        <p14:creationId xmlns:p14="http://schemas.microsoft.com/office/powerpoint/2010/main" val="22150231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0B87-E33D-D56D-06F1-315F347DBE77}"/>
              </a:ext>
            </a:extLst>
          </p:cNvPr>
          <p:cNvSpPr>
            <a:spLocks noGrp="1"/>
          </p:cNvSpPr>
          <p:nvPr>
            <p:ph type="ctrTitle"/>
          </p:nvPr>
        </p:nvSpPr>
        <p:spPr/>
        <p:txBody>
          <a:bodyPr/>
          <a:lstStyle/>
          <a:p>
            <a:r>
              <a:rPr lang="en-IN" b="1" dirty="0"/>
              <a:t>POTATO DISEASE CLASSIFICATION</a:t>
            </a:r>
          </a:p>
        </p:txBody>
      </p:sp>
      <p:sp>
        <p:nvSpPr>
          <p:cNvPr id="3" name="Subtitle 2">
            <a:extLst>
              <a:ext uri="{FF2B5EF4-FFF2-40B4-BE49-F238E27FC236}">
                <a16:creationId xmlns:a16="http://schemas.microsoft.com/office/drawing/2014/main" id="{6A223A07-E086-910D-504F-2DAAF4BBC37B}"/>
              </a:ext>
            </a:extLst>
          </p:cNvPr>
          <p:cNvSpPr>
            <a:spLocks noGrp="1"/>
          </p:cNvSpPr>
          <p:nvPr>
            <p:ph type="subTitle" idx="1"/>
          </p:nvPr>
        </p:nvSpPr>
        <p:spPr/>
        <p:txBody>
          <a:bodyPr/>
          <a:lstStyle/>
          <a:p>
            <a:r>
              <a:rPr lang="en-IN" dirty="0"/>
              <a:t>~ ANISH SHARMA(219310042)</a:t>
            </a:r>
          </a:p>
          <a:p>
            <a:r>
              <a:rPr lang="en-IN" dirty="0"/>
              <a:t>~AVINASH UPADHYAY(219310042)</a:t>
            </a:r>
          </a:p>
          <a:p>
            <a:endParaRPr lang="en-IN" dirty="0"/>
          </a:p>
        </p:txBody>
      </p:sp>
    </p:spTree>
    <p:extLst>
      <p:ext uri="{BB962C8B-B14F-4D97-AF65-F5344CB8AC3E}">
        <p14:creationId xmlns:p14="http://schemas.microsoft.com/office/powerpoint/2010/main" val="26107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CFEF7C-7FBD-404B-46CE-C8FD2E7819D9}"/>
              </a:ext>
            </a:extLst>
          </p:cNvPr>
          <p:cNvSpPr txBox="1"/>
          <p:nvPr/>
        </p:nvSpPr>
        <p:spPr>
          <a:xfrm>
            <a:off x="3494842" y="363984"/>
            <a:ext cx="5202315" cy="707886"/>
          </a:xfrm>
          <a:prstGeom prst="rect">
            <a:avLst/>
          </a:prstGeom>
          <a:noFill/>
        </p:spPr>
        <p:txBody>
          <a:bodyPr wrap="square" rtlCol="0">
            <a:spAutoFit/>
          </a:bodyPr>
          <a:lstStyle/>
          <a:p>
            <a:r>
              <a:rPr lang="en-IN" sz="4000" b="1" dirty="0"/>
              <a:t>SAVING THE MODEL</a:t>
            </a:r>
          </a:p>
        </p:txBody>
      </p:sp>
      <p:pic>
        <p:nvPicPr>
          <p:cNvPr id="7" name="Picture 6">
            <a:extLst>
              <a:ext uri="{FF2B5EF4-FFF2-40B4-BE49-F238E27FC236}">
                <a16:creationId xmlns:a16="http://schemas.microsoft.com/office/drawing/2014/main" id="{D23A680B-EB51-6AA2-B434-288D16DAF452}"/>
              </a:ext>
            </a:extLst>
          </p:cNvPr>
          <p:cNvPicPr>
            <a:picLocks noChangeAspect="1"/>
          </p:cNvPicPr>
          <p:nvPr/>
        </p:nvPicPr>
        <p:blipFill>
          <a:blip r:embed="rId2"/>
          <a:stretch>
            <a:fillRect/>
          </a:stretch>
        </p:blipFill>
        <p:spPr>
          <a:xfrm>
            <a:off x="6400900" y="2678365"/>
            <a:ext cx="4808637" cy="1501270"/>
          </a:xfrm>
          <a:prstGeom prst="rect">
            <a:avLst/>
          </a:prstGeom>
        </p:spPr>
      </p:pic>
      <p:sp>
        <p:nvSpPr>
          <p:cNvPr id="9" name="TextBox 8">
            <a:extLst>
              <a:ext uri="{FF2B5EF4-FFF2-40B4-BE49-F238E27FC236}">
                <a16:creationId xmlns:a16="http://schemas.microsoft.com/office/drawing/2014/main" id="{EF57A314-15FB-B8A2-6A7F-68EBA6053DF5}"/>
              </a:ext>
            </a:extLst>
          </p:cNvPr>
          <p:cNvSpPr txBox="1"/>
          <p:nvPr/>
        </p:nvSpPr>
        <p:spPr>
          <a:xfrm>
            <a:off x="751441" y="3018408"/>
            <a:ext cx="4808637" cy="646331"/>
          </a:xfrm>
          <a:prstGeom prst="rect">
            <a:avLst/>
          </a:prstGeom>
          <a:noFill/>
        </p:spPr>
        <p:txBody>
          <a:bodyPr wrap="square" rtlCol="0">
            <a:spAutoFit/>
          </a:bodyPr>
          <a:lstStyle/>
          <a:p>
            <a:r>
              <a:rPr lang="en-US" b="1" i="0" dirty="0">
                <a:solidFill>
                  <a:schemeClr val="bg1"/>
                </a:solidFill>
                <a:effectLst/>
                <a:latin typeface="-apple-system"/>
              </a:rPr>
              <a:t>We append the model to the list of models as a new version</a:t>
            </a:r>
            <a:endParaRPr lang="en-IN" b="1" dirty="0">
              <a:solidFill>
                <a:schemeClr val="bg1"/>
              </a:solidFill>
            </a:endParaRPr>
          </a:p>
        </p:txBody>
      </p:sp>
    </p:spTree>
    <p:extLst>
      <p:ext uri="{BB962C8B-B14F-4D97-AF65-F5344CB8AC3E}">
        <p14:creationId xmlns:p14="http://schemas.microsoft.com/office/powerpoint/2010/main" val="258445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DAB3A-6339-C9F6-4E82-808535F0BC13}"/>
              </a:ext>
            </a:extLst>
          </p:cNvPr>
          <p:cNvSpPr txBox="1"/>
          <p:nvPr/>
        </p:nvSpPr>
        <p:spPr>
          <a:xfrm>
            <a:off x="3696748" y="394283"/>
            <a:ext cx="4798503" cy="707886"/>
          </a:xfrm>
          <a:prstGeom prst="rect">
            <a:avLst/>
          </a:prstGeom>
          <a:noFill/>
        </p:spPr>
        <p:txBody>
          <a:bodyPr wrap="square" rtlCol="0">
            <a:spAutoFit/>
          </a:bodyPr>
          <a:lstStyle/>
          <a:p>
            <a:r>
              <a:rPr lang="en-IN" sz="4000" b="1" dirty="0"/>
              <a:t>WEB DEPLOYMENT</a:t>
            </a:r>
          </a:p>
        </p:txBody>
      </p:sp>
      <p:sp>
        <p:nvSpPr>
          <p:cNvPr id="8" name="TextBox 7">
            <a:extLst>
              <a:ext uri="{FF2B5EF4-FFF2-40B4-BE49-F238E27FC236}">
                <a16:creationId xmlns:a16="http://schemas.microsoft.com/office/drawing/2014/main" id="{4F0DF747-107B-4EA7-6D3A-1F6BCF7BC842}"/>
              </a:ext>
            </a:extLst>
          </p:cNvPr>
          <p:cNvSpPr txBox="1"/>
          <p:nvPr/>
        </p:nvSpPr>
        <p:spPr>
          <a:xfrm>
            <a:off x="664128" y="2140356"/>
            <a:ext cx="5669560"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Installing FastApi, Uvicorn and some other libraries</a:t>
            </a:r>
          </a:p>
        </p:txBody>
      </p:sp>
      <p:sp>
        <p:nvSpPr>
          <p:cNvPr id="9" name="TextBox 8">
            <a:extLst>
              <a:ext uri="{FF2B5EF4-FFF2-40B4-BE49-F238E27FC236}">
                <a16:creationId xmlns:a16="http://schemas.microsoft.com/office/drawing/2014/main" id="{D8945C4C-0EB0-1F70-6959-F0BC874F9F0A}"/>
              </a:ext>
            </a:extLst>
          </p:cNvPr>
          <p:cNvSpPr txBox="1"/>
          <p:nvPr/>
        </p:nvSpPr>
        <p:spPr>
          <a:xfrm>
            <a:off x="731240" y="4786893"/>
            <a:ext cx="4268598"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Creating a FastApi application and importing  the model</a:t>
            </a:r>
          </a:p>
        </p:txBody>
      </p:sp>
      <p:pic>
        <p:nvPicPr>
          <p:cNvPr id="11" name="Picture 10">
            <a:extLst>
              <a:ext uri="{FF2B5EF4-FFF2-40B4-BE49-F238E27FC236}">
                <a16:creationId xmlns:a16="http://schemas.microsoft.com/office/drawing/2014/main" id="{4F455B5C-2C5E-B163-CAA4-7AF96CB6EEEE}"/>
              </a:ext>
            </a:extLst>
          </p:cNvPr>
          <p:cNvPicPr>
            <a:picLocks noChangeAspect="1"/>
          </p:cNvPicPr>
          <p:nvPr/>
        </p:nvPicPr>
        <p:blipFill>
          <a:blip r:embed="rId2"/>
          <a:stretch>
            <a:fillRect/>
          </a:stretch>
        </p:blipFill>
        <p:spPr>
          <a:xfrm>
            <a:off x="7002464" y="1510639"/>
            <a:ext cx="3475385" cy="1896405"/>
          </a:xfrm>
          <a:prstGeom prst="rect">
            <a:avLst/>
          </a:prstGeom>
        </p:spPr>
      </p:pic>
      <p:pic>
        <p:nvPicPr>
          <p:cNvPr id="13" name="Picture 12">
            <a:extLst>
              <a:ext uri="{FF2B5EF4-FFF2-40B4-BE49-F238E27FC236}">
                <a16:creationId xmlns:a16="http://schemas.microsoft.com/office/drawing/2014/main" id="{EDF63DCD-99B0-0262-88D5-85EDE39DDE45}"/>
              </a:ext>
            </a:extLst>
          </p:cNvPr>
          <p:cNvPicPr>
            <a:picLocks noChangeAspect="1"/>
          </p:cNvPicPr>
          <p:nvPr/>
        </p:nvPicPr>
        <p:blipFill>
          <a:blip r:embed="rId3"/>
          <a:stretch>
            <a:fillRect/>
          </a:stretch>
        </p:blipFill>
        <p:spPr>
          <a:xfrm>
            <a:off x="6133398" y="4717644"/>
            <a:ext cx="5213516" cy="392415"/>
          </a:xfrm>
          <a:prstGeom prst="rect">
            <a:avLst/>
          </a:prstGeom>
        </p:spPr>
      </p:pic>
    </p:spTree>
    <p:extLst>
      <p:ext uri="{BB962C8B-B14F-4D97-AF65-F5344CB8AC3E}">
        <p14:creationId xmlns:p14="http://schemas.microsoft.com/office/powerpoint/2010/main" val="123885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BCA61-2616-00EA-F29E-FBF223F99671}"/>
              </a:ext>
            </a:extLst>
          </p:cNvPr>
          <p:cNvSpPr txBox="1"/>
          <p:nvPr/>
        </p:nvSpPr>
        <p:spPr>
          <a:xfrm>
            <a:off x="696286" y="1224793"/>
            <a:ext cx="3464653"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Defining the FastApi endpoint</a:t>
            </a:r>
          </a:p>
        </p:txBody>
      </p:sp>
      <p:pic>
        <p:nvPicPr>
          <p:cNvPr id="4" name="Picture 3">
            <a:extLst>
              <a:ext uri="{FF2B5EF4-FFF2-40B4-BE49-F238E27FC236}">
                <a16:creationId xmlns:a16="http://schemas.microsoft.com/office/drawing/2014/main" id="{F1FD2E8B-BD28-1EAA-0A41-CAF01D6B6735}"/>
              </a:ext>
            </a:extLst>
          </p:cNvPr>
          <p:cNvPicPr>
            <a:picLocks noChangeAspect="1"/>
          </p:cNvPicPr>
          <p:nvPr/>
        </p:nvPicPr>
        <p:blipFill>
          <a:blip r:embed="rId2"/>
          <a:stretch>
            <a:fillRect/>
          </a:stretch>
        </p:blipFill>
        <p:spPr>
          <a:xfrm>
            <a:off x="6672154" y="466932"/>
            <a:ext cx="4576514" cy="3392004"/>
          </a:xfrm>
          <a:prstGeom prst="rect">
            <a:avLst/>
          </a:prstGeom>
        </p:spPr>
      </p:pic>
      <p:sp>
        <p:nvSpPr>
          <p:cNvPr id="5" name="TextBox 4">
            <a:extLst>
              <a:ext uri="{FF2B5EF4-FFF2-40B4-BE49-F238E27FC236}">
                <a16:creationId xmlns:a16="http://schemas.microsoft.com/office/drawing/2014/main" id="{60D10298-424A-F21D-E07F-EEAF5B996AB6}"/>
              </a:ext>
            </a:extLst>
          </p:cNvPr>
          <p:cNvSpPr txBox="1"/>
          <p:nvPr/>
        </p:nvSpPr>
        <p:spPr>
          <a:xfrm>
            <a:off x="595618" y="4898820"/>
            <a:ext cx="4580389"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Running the FastApi application</a:t>
            </a:r>
          </a:p>
        </p:txBody>
      </p:sp>
      <p:pic>
        <p:nvPicPr>
          <p:cNvPr id="7" name="Picture 6">
            <a:extLst>
              <a:ext uri="{FF2B5EF4-FFF2-40B4-BE49-F238E27FC236}">
                <a16:creationId xmlns:a16="http://schemas.microsoft.com/office/drawing/2014/main" id="{B200ECB0-F325-9298-BC36-A991B3DA50DD}"/>
              </a:ext>
            </a:extLst>
          </p:cNvPr>
          <p:cNvPicPr>
            <a:picLocks noChangeAspect="1"/>
          </p:cNvPicPr>
          <p:nvPr/>
        </p:nvPicPr>
        <p:blipFill>
          <a:blip r:embed="rId3"/>
          <a:stretch>
            <a:fillRect/>
          </a:stretch>
        </p:blipFill>
        <p:spPr>
          <a:xfrm>
            <a:off x="6672154" y="4798611"/>
            <a:ext cx="4396661" cy="871971"/>
          </a:xfrm>
          <a:prstGeom prst="rect">
            <a:avLst/>
          </a:prstGeom>
        </p:spPr>
      </p:pic>
    </p:spTree>
    <p:extLst>
      <p:ext uri="{BB962C8B-B14F-4D97-AF65-F5344CB8AC3E}">
        <p14:creationId xmlns:p14="http://schemas.microsoft.com/office/powerpoint/2010/main" val="305881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3978B0-0822-520D-166A-A04E8C1C6446}"/>
              </a:ext>
            </a:extLst>
          </p:cNvPr>
          <p:cNvPicPr>
            <a:picLocks noChangeAspect="1"/>
          </p:cNvPicPr>
          <p:nvPr/>
        </p:nvPicPr>
        <p:blipFill>
          <a:blip r:embed="rId2"/>
          <a:stretch>
            <a:fillRect/>
          </a:stretch>
        </p:blipFill>
        <p:spPr>
          <a:xfrm>
            <a:off x="5970892" y="327171"/>
            <a:ext cx="5642267" cy="3101829"/>
          </a:xfrm>
          <a:prstGeom prst="rect">
            <a:avLst/>
          </a:prstGeom>
        </p:spPr>
      </p:pic>
      <p:sp>
        <p:nvSpPr>
          <p:cNvPr id="4" name="TextBox 3">
            <a:extLst>
              <a:ext uri="{FF2B5EF4-FFF2-40B4-BE49-F238E27FC236}">
                <a16:creationId xmlns:a16="http://schemas.microsoft.com/office/drawing/2014/main" id="{529FC2A4-C542-9FCF-876E-0D95CE290A24}"/>
              </a:ext>
            </a:extLst>
          </p:cNvPr>
          <p:cNvSpPr txBox="1"/>
          <p:nvPr/>
        </p:nvSpPr>
        <p:spPr>
          <a:xfrm>
            <a:off x="578841" y="829941"/>
            <a:ext cx="4253218"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Testing the Endpoint which returns a JSON file with predictions</a:t>
            </a:r>
          </a:p>
        </p:txBody>
      </p:sp>
    </p:spTree>
    <p:extLst>
      <p:ext uri="{BB962C8B-B14F-4D97-AF65-F5344CB8AC3E}">
        <p14:creationId xmlns:p14="http://schemas.microsoft.com/office/powerpoint/2010/main" val="365574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A733E0-4D13-AA1B-E552-5E8E246FFD9F}"/>
              </a:ext>
            </a:extLst>
          </p:cNvPr>
          <p:cNvSpPr txBox="1"/>
          <p:nvPr/>
        </p:nvSpPr>
        <p:spPr>
          <a:xfrm>
            <a:off x="3020037" y="444616"/>
            <a:ext cx="5939405" cy="707886"/>
          </a:xfrm>
          <a:prstGeom prst="rect">
            <a:avLst/>
          </a:prstGeom>
          <a:noFill/>
        </p:spPr>
        <p:txBody>
          <a:bodyPr wrap="square" rtlCol="0">
            <a:spAutoFit/>
          </a:bodyPr>
          <a:lstStyle/>
          <a:p>
            <a:r>
              <a:rPr lang="en-IN" sz="4000" b="1" dirty="0"/>
              <a:t>Creating Website </a:t>
            </a:r>
          </a:p>
        </p:txBody>
      </p:sp>
      <p:sp>
        <p:nvSpPr>
          <p:cNvPr id="3" name="TextBox 2">
            <a:extLst>
              <a:ext uri="{FF2B5EF4-FFF2-40B4-BE49-F238E27FC236}">
                <a16:creationId xmlns:a16="http://schemas.microsoft.com/office/drawing/2014/main" id="{8FB717C4-F846-179A-9748-1C8D69607441}"/>
              </a:ext>
            </a:extLst>
          </p:cNvPr>
          <p:cNvSpPr txBox="1"/>
          <p:nvPr/>
        </p:nvSpPr>
        <p:spPr>
          <a:xfrm>
            <a:off x="532701" y="2888916"/>
            <a:ext cx="3917659" cy="1200329"/>
          </a:xfrm>
          <a:prstGeom prst="rect">
            <a:avLst/>
          </a:prstGeom>
          <a:noFill/>
        </p:spPr>
        <p:txBody>
          <a:bodyPr wrap="square" rtlCol="0">
            <a:spAutoFit/>
          </a:bodyPr>
          <a:lstStyle/>
          <a:p>
            <a:r>
              <a:rPr lang="en-IN" b="1" dirty="0">
                <a:solidFill>
                  <a:schemeClr val="bg1"/>
                </a:solidFill>
              </a:rPr>
              <a:t>Created a simple webpage using React, Html and CSS with drop and drag functionality to test the model</a:t>
            </a:r>
          </a:p>
        </p:txBody>
      </p:sp>
      <p:pic>
        <p:nvPicPr>
          <p:cNvPr id="5" name="Picture 4">
            <a:extLst>
              <a:ext uri="{FF2B5EF4-FFF2-40B4-BE49-F238E27FC236}">
                <a16:creationId xmlns:a16="http://schemas.microsoft.com/office/drawing/2014/main" id="{CCA9AAD8-C260-3EE6-C8C2-8FE3C4C1048B}"/>
              </a:ext>
            </a:extLst>
          </p:cNvPr>
          <p:cNvPicPr>
            <a:picLocks noChangeAspect="1"/>
          </p:cNvPicPr>
          <p:nvPr/>
        </p:nvPicPr>
        <p:blipFill>
          <a:blip r:embed="rId2"/>
          <a:stretch>
            <a:fillRect/>
          </a:stretch>
        </p:blipFill>
        <p:spPr>
          <a:xfrm>
            <a:off x="4450360" y="1989462"/>
            <a:ext cx="7441585" cy="3880460"/>
          </a:xfrm>
          <a:prstGeom prst="rect">
            <a:avLst/>
          </a:prstGeom>
        </p:spPr>
      </p:pic>
    </p:spTree>
    <p:extLst>
      <p:ext uri="{BB962C8B-B14F-4D97-AF65-F5344CB8AC3E}">
        <p14:creationId xmlns:p14="http://schemas.microsoft.com/office/powerpoint/2010/main" val="135737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5EB49-C391-068D-3329-B12500930D6C}"/>
              </a:ext>
            </a:extLst>
          </p:cNvPr>
          <p:cNvSpPr txBox="1"/>
          <p:nvPr/>
        </p:nvSpPr>
        <p:spPr>
          <a:xfrm>
            <a:off x="3338818" y="394283"/>
            <a:ext cx="5293454" cy="707886"/>
          </a:xfrm>
          <a:prstGeom prst="rect">
            <a:avLst/>
          </a:prstGeom>
          <a:noFill/>
        </p:spPr>
        <p:txBody>
          <a:bodyPr wrap="square" rtlCol="0">
            <a:spAutoFit/>
          </a:bodyPr>
          <a:lstStyle/>
          <a:p>
            <a:r>
              <a:rPr lang="en-IN" sz="4000" b="1" dirty="0"/>
              <a:t>FUTURE PROSPECTS</a:t>
            </a:r>
          </a:p>
        </p:txBody>
      </p:sp>
      <p:sp>
        <p:nvSpPr>
          <p:cNvPr id="4" name="TextBox 3">
            <a:extLst>
              <a:ext uri="{FF2B5EF4-FFF2-40B4-BE49-F238E27FC236}">
                <a16:creationId xmlns:a16="http://schemas.microsoft.com/office/drawing/2014/main" id="{16183420-0961-E83A-AE71-1B8F26DF80E2}"/>
              </a:ext>
            </a:extLst>
          </p:cNvPr>
          <p:cNvSpPr txBox="1"/>
          <p:nvPr/>
        </p:nvSpPr>
        <p:spPr>
          <a:xfrm>
            <a:off x="343949" y="1891528"/>
            <a:ext cx="6107184" cy="923330"/>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bg1"/>
                </a:solidFill>
              </a:rPr>
              <a:t>We will deploy the model to google cloud using GCP and create a mobile application using react-native</a:t>
            </a:r>
          </a:p>
        </p:txBody>
      </p:sp>
      <p:pic>
        <p:nvPicPr>
          <p:cNvPr id="5" name="Picture 4">
            <a:extLst>
              <a:ext uri="{FF2B5EF4-FFF2-40B4-BE49-F238E27FC236}">
                <a16:creationId xmlns:a16="http://schemas.microsoft.com/office/drawing/2014/main" id="{7AE9F89F-63E3-2C78-5EFD-837496EE35A9}"/>
              </a:ext>
            </a:extLst>
          </p:cNvPr>
          <p:cNvPicPr>
            <a:picLocks noChangeAspect="1"/>
          </p:cNvPicPr>
          <p:nvPr/>
        </p:nvPicPr>
        <p:blipFill>
          <a:blip r:embed="rId2"/>
          <a:stretch>
            <a:fillRect/>
          </a:stretch>
        </p:blipFill>
        <p:spPr>
          <a:xfrm>
            <a:off x="6382118" y="1386089"/>
            <a:ext cx="5538638" cy="2857538"/>
          </a:xfrm>
          <a:prstGeom prst="rect">
            <a:avLst/>
          </a:prstGeom>
        </p:spPr>
      </p:pic>
      <p:pic>
        <p:nvPicPr>
          <p:cNvPr id="8" name="Picture 7">
            <a:extLst>
              <a:ext uri="{FF2B5EF4-FFF2-40B4-BE49-F238E27FC236}">
                <a16:creationId xmlns:a16="http://schemas.microsoft.com/office/drawing/2014/main" id="{89524CB5-AA68-8886-D5ED-EE97E8D22AEB}"/>
              </a:ext>
            </a:extLst>
          </p:cNvPr>
          <p:cNvPicPr>
            <a:picLocks noChangeAspect="1"/>
          </p:cNvPicPr>
          <p:nvPr/>
        </p:nvPicPr>
        <p:blipFill>
          <a:blip r:embed="rId3"/>
          <a:stretch>
            <a:fillRect/>
          </a:stretch>
        </p:blipFill>
        <p:spPr>
          <a:xfrm>
            <a:off x="1005587" y="3429000"/>
            <a:ext cx="1437798" cy="2969026"/>
          </a:xfrm>
          <a:prstGeom prst="rect">
            <a:avLst/>
          </a:prstGeom>
        </p:spPr>
      </p:pic>
    </p:spTree>
    <p:extLst>
      <p:ext uri="{BB962C8B-B14F-4D97-AF65-F5344CB8AC3E}">
        <p14:creationId xmlns:p14="http://schemas.microsoft.com/office/powerpoint/2010/main" val="315256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83621-F83E-6FBE-C6F2-FD9C9D2EA835}"/>
              </a:ext>
            </a:extLst>
          </p:cNvPr>
          <p:cNvSpPr txBox="1"/>
          <p:nvPr/>
        </p:nvSpPr>
        <p:spPr>
          <a:xfrm>
            <a:off x="3766656" y="605613"/>
            <a:ext cx="4848837" cy="707886"/>
          </a:xfrm>
          <a:prstGeom prst="rect">
            <a:avLst/>
          </a:prstGeom>
          <a:noFill/>
        </p:spPr>
        <p:txBody>
          <a:bodyPr wrap="square" rtlCol="0">
            <a:spAutoFit/>
          </a:bodyPr>
          <a:lstStyle/>
          <a:p>
            <a:r>
              <a:rPr lang="en-IN" sz="4000" b="1" dirty="0"/>
              <a:t>CONCLUSION</a:t>
            </a:r>
          </a:p>
        </p:txBody>
      </p:sp>
      <p:sp>
        <p:nvSpPr>
          <p:cNvPr id="3" name="TextBox 2">
            <a:extLst>
              <a:ext uri="{FF2B5EF4-FFF2-40B4-BE49-F238E27FC236}">
                <a16:creationId xmlns:a16="http://schemas.microsoft.com/office/drawing/2014/main" id="{A9F59B81-D992-3377-4C28-9EF0013AB32B}"/>
              </a:ext>
            </a:extLst>
          </p:cNvPr>
          <p:cNvSpPr txBox="1"/>
          <p:nvPr/>
        </p:nvSpPr>
        <p:spPr>
          <a:xfrm>
            <a:off x="2203508" y="2551837"/>
            <a:ext cx="7784984" cy="1754326"/>
          </a:xfrm>
          <a:prstGeom prst="rect">
            <a:avLst/>
          </a:prstGeom>
          <a:noFill/>
        </p:spPr>
        <p:txBody>
          <a:bodyPr wrap="square" rtlCol="0">
            <a:spAutoFit/>
          </a:bodyPr>
          <a:lstStyle/>
          <a:p>
            <a:r>
              <a:rPr lang="en-US" b="0" i="0" dirty="0">
                <a:solidFill>
                  <a:schemeClr val="bg1"/>
                </a:solidFill>
                <a:effectLst/>
                <a:latin typeface="Söhne"/>
              </a:rPr>
              <a:t>The web-based application we made will enable farmers and researchers to classify unhealthy potato plants accurately. This will aid in identifying diseases early and applying appropriate treatments, leading to a decrease in economic loss. The application's user-friendly interface and ease of use will allow it to be used by a broad range of individuals in the agricultural sector, making it a valuable tool in potato farming and research.</a:t>
            </a:r>
            <a:endParaRPr lang="en-IN" dirty="0">
              <a:solidFill>
                <a:schemeClr val="bg1"/>
              </a:solidFill>
            </a:endParaRPr>
          </a:p>
        </p:txBody>
      </p:sp>
    </p:spTree>
    <p:extLst>
      <p:ext uri="{BB962C8B-B14F-4D97-AF65-F5344CB8AC3E}">
        <p14:creationId xmlns:p14="http://schemas.microsoft.com/office/powerpoint/2010/main" val="21315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86911-F8E4-98B0-1A1A-024F317BA4F6}"/>
              </a:ext>
            </a:extLst>
          </p:cNvPr>
          <p:cNvSpPr txBox="1"/>
          <p:nvPr/>
        </p:nvSpPr>
        <p:spPr>
          <a:xfrm>
            <a:off x="1700114" y="2650432"/>
            <a:ext cx="8590327" cy="2308324"/>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"Welcome to our project on potato disease classification using TensorFlow, NumPy, and Matplotlib. The aim of this project is to classify unhealthy potato plants based on the disease they have, such as early blight and late blight. We have created a website using HTML, CSS, and React JS that allows users to drop images and classify them based on their diseases. Our website uses a machine learning model trained on a dataset sourced from Kaggle and implemented using FastAPI. Through this project, we hope to contribute towards identifying and addressing potato diseases, ultimately leading to more sustainable and healthy crop production."</a:t>
            </a:r>
            <a:endParaRPr lang="en-IN" dirty="0"/>
          </a:p>
        </p:txBody>
      </p:sp>
      <p:sp>
        <p:nvSpPr>
          <p:cNvPr id="3" name="TextBox 2">
            <a:extLst>
              <a:ext uri="{FF2B5EF4-FFF2-40B4-BE49-F238E27FC236}">
                <a16:creationId xmlns:a16="http://schemas.microsoft.com/office/drawing/2014/main" id="{71862F79-CFB5-2F51-6847-AC898ACE47EF}"/>
              </a:ext>
            </a:extLst>
          </p:cNvPr>
          <p:cNvSpPr txBox="1"/>
          <p:nvPr/>
        </p:nvSpPr>
        <p:spPr>
          <a:xfrm>
            <a:off x="3845983" y="596188"/>
            <a:ext cx="3997723" cy="707886"/>
          </a:xfrm>
          <a:prstGeom prst="rect">
            <a:avLst/>
          </a:prstGeom>
          <a:noFill/>
        </p:spPr>
        <p:txBody>
          <a:bodyPr wrap="square" rtlCol="0">
            <a:spAutoFit/>
          </a:bodyPr>
          <a:lstStyle/>
          <a:p>
            <a:r>
              <a:rPr lang="en-IN" sz="4000" b="1" dirty="0"/>
              <a:t>INTRODUCTION</a:t>
            </a:r>
          </a:p>
        </p:txBody>
      </p:sp>
    </p:spTree>
    <p:extLst>
      <p:ext uri="{BB962C8B-B14F-4D97-AF65-F5344CB8AC3E}">
        <p14:creationId xmlns:p14="http://schemas.microsoft.com/office/powerpoint/2010/main" val="257982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C6B942-0879-992C-0AA3-80BFFC77CB63}"/>
              </a:ext>
            </a:extLst>
          </p:cNvPr>
          <p:cNvSpPr txBox="1"/>
          <p:nvPr/>
        </p:nvSpPr>
        <p:spPr>
          <a:xfrm>
            <a:off x="4345498" y="554161"/>
            <a:ext cx="5092118" cy="707886"/>
          </a:xfrm>
          <a:prstGeom prst="rect">
            <a:avLst/>
          </a:prstGeom>
          <a:noFill/>
        </p:spPr>
        <p:txBody>
          <a:bodyPr wrap="square" rtlCol="0">
            <a:spAutoFit/>
          </a:bodyPr>
          <a:lstStyle/>
          <a:p>
            <a:r>
              <a:rPr lang="en-IN" sz="4000" b="1" dirty="0"/>
              <a:t>PROBLEM</a:t>
            </a:r>
            <a:r>
              <a:rPr lang="en-IN" dirty="0"/>
              <a:t> </a:t>
            </a:r>
          </a:p>
        </p:txBody>
      </p:sp>
      <p:sp>
        <p:nvSpPr>
          <p:cNvPr id="4" name="TextBox 3">
            <a:extLst>
              <a:ext uri="{FF2B5EF4-FFF2-40B4-BE49-F238E27FC236}">
                <a16:creationId xmlns:a16="http://schemas.microsoft.com/office/drawing/2014/main" id="{77EED02D-9221-9601-8FF9-B4D898AEC0A3}"/>
              </a:ext>
            </a:extLst>
          </p:cNvPr>
          <p:cNvSpPr txBox="1"/>
          <p:nvPr/>
        </p:nvSpPr>
        <p:spPr>
          <a:xfrm>
            <a:off x="1786856" y="2465141"/>
            <a:ext cx="8288322" cy="2862322"/>
          </a:xfrm>
          <a:prstGeom prst="rect">
            <a:avLst/>
          </a:prstGeom>
          <a:noFill/>
        </p:spPr>
        <p:txBody>
          <a:bodyPr wrap="square" rtlCol="0">
            <a:spAutoFit/>
          </a:bodyPr>
          <a:lstStyle/>
          <a:p>
            <a:r>
              <a:rPr lang="en-US" b="0" i="0" dirty="0">
                <a:solidFill>
                  <a:srgbClr val="222222"/>
                </a:solidFill>
                <a:effectLst/>
                <a:latin typeface="Lato" panose="020F0502020204030203" pitchFamily="34" charset="0"/>
              </a:rPr>
              <a:t>Farmers who grow potatoes suffer from serious financial standpoint losses each year which cause several diseases that affect potato plants. The diseases Early Blight and Late Blight are the most frequent. Early blight is caused by fungus and late blight is caused by specific micro-organisms and if farmers detect this disease early and apply appropriate treatment then it can save a lot of waste and prevent economical loss. The treatments for early blight and late blight are a little different so it’s important that we accurately identify what kind of disease is there in that potato plant. So we are going to use Convolutional Neural Network – Deep Learning to diagnose plant diseases which will help farmers to detect disease in an early stage and can take diagnostic measures accordingly.</a:t>
            </a:r>
            <a:endParaRPr lang="en-IN" dirty="0"/>
          </a:p>
        </p:txBody>
      </p:sp>
    </p:spTree>
    <p:extLst>
      <p:ext uri="{BB962C8B-B14F-4D97-AF65-F5344CB8AC3E}">
        <p14:creationId xmlns:p14="http://schemas.microsoft.com/office/powerpoint/2010/main" val="245803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05D092-2C42-8512-7E68-AD5A0B7DB095}"/>
              </a:ext>
            </a:extLst>
          </p:cNvPr>
          <p:cNvSpPr txBox="1"/>
          <p:nvPr/>
        </p:nvSpPr>
        <p:spPr>
          <a:xfrm>
            <a:off x="3365208" y="461394"/>
            <a:ext cx="4840448" cy="707886"/>
          </a:xfrm>
          <a:prstGeom prst="rect">
            <a:avLst/>
          </a:prstGeom>
          <a:noFill/>
        </p:spPr>
        <p:txBody>
          <a:bodyPr wrap="square" rtlCol="0">
            <a:spAutoFit/>
          </a:bodyPr>
          <a:lstStyle/>
          <a:p>
            <a:pPr algn="ctr"/>
            <a:r>
              <a:rPr lang="en-IN" sz="4000" b="1" dirty="0"/>
              <a:t>DATA COLLECTION</a:t>
            </a:r>
          </a:p>
        </p:txBody>
      </p:sp>
      <p:sp>
        <p:nvSpPr>
          <p:cNvPr id="3" name="TextBox 2">
            <a:extLst>
              <a:ext uri="{FF2B5EF4-FFF2-40B4-BE49-F238E27FC236}">
                <a16:creationId xmlns:a16="http://schemas.microsoft.com/office/drawing/2014/main" id="{717111FB-FC1C-6E6D-C992-BF45176EB142}"/>
              </a:ext>
            </a:extLst>
          </p:cNvPr>
          <p:cNvSpPr txBox="1"/>
          <p:nvPr/>
        </p:nvSpPr>
        <p:spPr>
          <a:xfrm>
            <a:off x="2100669" y="2807298"/>
            <a:ext cx="8363824" cy="1200329"/>
          </a:xfrm>
          <a:prstGeom prst="rect">
            <a:avLst/>
          </a:prstGeom>
          <a:noFill/>
        </p:spPr>
        <p:txBody>
          <a:bodyPr wrap="square" rtlCol="0">
            <a:spAutoFit/>
          </a:bodyPr>
          <a:lstStyle/>
          <a:p>
            <a:r>
              <a:rPr lang="en-IN" dirty="0">
                <a:solidFill>
                  <a:schemeClr val="bg1"/>
                </a:solidFill>
              </a:rPr>
              <a:t>For this project we have used a ready-made dataset which we got from Kaggle which contains a numbers of images of an early blight, late blight and a healthy potato plant leaf which we will use to train our neural network</a:t>
            </a:r>
          </a:p>
        </p:txBody>
      </p:sp>
    </p:spTree>
    <p:extLst>
      <p:ext uri="{BB962C8B-B14F-4D97-AF65-F5344CB8AC3E}">
        <p14:creationId xmlns:p14="http://schemas.microsoft.com/office/powerpoint/2010/main" val="11159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6AAD7F-269A-350C-6E75-7FD0702EC330}"/>
              </a:ext>
            </a:extLst>
          </p:cNvPr>
          <p:cNvSpPr txBox="1"/>
          <p:nvPr/>
        </p:nvSpPr>
        <p:spPr>
          <a:xfrm>
            <a:off x="3401259" y="267497"/>
            <a:ext cx="5192785" cy="707886"/>
          </a:xfrm>
          <a:prstGeom prst="rect">
            <a:avLst/>
          </a:prstGeom>
          <a:noFill/>
        </p:spPr>
        <p:txBody>
          <a:bodyPr wrap="square" rtlCol="0">
            <a:spAutoFit/>
          </a:bodyPr>
          <a:lstStyle/>
          <a:p>
            <a:r>
              <a:rPr lang="en-IN" sz="4000" b="1" dirty="0"/>
              <a:t>DATA PREPROCESSING</a:t>
            </a:r>
          </a:p>
        </p:txBody>
      </p:sp>
      <p:sp>
        <p:nvSpPr>
          <p:cNvPr id="4" name="TextBox 3">
            <a:extLst>
              <a:ext uri="{FF2B5EF4-FFF2-40B4-BE49-F238E27FC236}">
                <a16:creationId xmlns:a16="http://schemas.microsoft.com/office/drawing/2014/main" id="{9E692403-A497-9F55-584E-33FE142B23B6}"/>
              </a:ext>
            </a:extLst>
          </p:cNvPr>
          <p:cNvSpPr txBox="1"/>
          <p:nvPr/>
        </p:nvSpPr>
        <p:spPr>
          <a:xfrm>
            <a:off x="771311" y="1916111"/>
            <a:ext cx="9102056" cy="64633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Setting all  the constants:</a:t>
            </a:r>
          </a:p>
          <a:p>
            <a:pPr marL="285750" indent="-285750">
              <a:buFontTx/>
              <a:buChar char="-"/>
            </a:pPr>
            <a:endParaRPr lang="en-IN" dirty="0">
              <a:solidFill>
                <a:schemeClr val="bg1"/>
              </a:solidFill>
            </a:endParaRPr>
          </a:p>
        </p:txBody>
      </p:sp>
      <p:pic>
        <p:nvPicPr>
          <p:cNvPr id="6" name="Picture 5">
            <a:extLst>
              <a:ext uri="{FF2B5EF4-FFF2-40B4-BE49-F238E27FC236}">
                <a16:creationId xmlns:a16="http://schemas.microsoft.com/office/drawing/2014/main" id="{C2A918BE-1EB9-012B-BB99-86F9E7722C09}"/>
              </a:ext>
            </a:extLst>
          </p:cNvPr>
          <p:cNvPicPr>
            <a:picLocks noChangeAspect="1"/>
          </p:cNvPicPr>
          <p:nvPr/>
        </p:nvPicPr>
        <p:blipFill>
          <a:blip r:embed="rId2"/>
          <a:stretch>
            <a:fillRect/>
          </a:stretch>
        </p:blipFill>
        <p:spPr>
          <a:xfrm>
            <a:off x="7412427" y="1663841"/>
            <a:ext cx="2918920" cy="981661"/>
          </a:xfrm>
          <a:prstGeom prst="rect">
            <a:avLst/>
          </a:prstGeom>
        </p:spPr>
      </p:pic>
      <p:sp>
        <p:nvSpPr>
          <p:cNvPr id="7" name="TextBox 6">
            <a:extLst>
              <a:ext uri="{FF2B5EF4-FFF2-40B4-BE49-F238E27FC236}">
                <a16:creationId xmlns:a16="http://schemas.microsoft.com/office/drawing/2014/main" id="{CF4DF762-E029-533D-0843-4648DBEE67C5}"/>
              </a:ext>
            </a:extLst>
          </p:cNvPr>
          <p:cNvSpPr txBox="1"/>
          <p:nvPr/>
        </p:nvSpPr>
        <p:spPr>
          <a:xfrm>
            <a:off x="771311" y="3401564"/>
            <a:ext cx="9236279"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Importing data into tensorflow data object:</a:t>
            </a:r>
          </a:p>
        </p:txBody>
      </p:sp>
      <p:pic>
        <p:nvPicPr>
          <p:cNvPr id="9" name="Picture 8">
            <a:extLst>
              <a:ext uri="{FF2B5EF4-FFF2-40B4-BE49-F238E27FC236}">
                <a16:creationId xmlns:a16="http://schemas.microsoft.com/office/drawing/2014/main" id="{7147A399-30F4-0949-7950-4D2085164C9B}"/>
              </a:ext>
            </a:extLst>
          </p:cNvPr>
          <p:cNvPicPr>
            <a:picLocks noChangeAspect="1"/>
          </p:cNvPicPr>
          <p:nvPr/>
        </p:nvPicPr>
        <p:blipFill>
          <a:blip r:embed="rId3"/>
          <a:stretch>
            <a:fillRect/>
          </a:stretch>
        </p:blipFill>
        <p:spPr>
          <a:xfrm>
            <a:off x="6755121" y="3100938"/>
            <a:ext cx="4397121" cy="1158340"/>
          </a:xfrm>
          <a:prstGeom prst="rect">
            <a:avLst/>
          </a:prstGeom>
        </p:spPr>
      </p:pic>
      <p:sp>
        <p:nvSpPr>
          <p:cNvPr id="11" name="TextBox 10">
            <a:extLst>
              <a:ext uri="{FF2B5EF4-FFF2-40B4-BE49-F238E27FC236}">
                <a16:creationId xmlns:a16="http://schemas.microsoft.com/office/drawing/2014/main" id="{49DAE645-08A4-3995-B806-0277D0AECC6C}"/>
              </a:ext>
            </a:extLst>
          </p:cNvPr>
          <p:cNvSpPr txBox="1"/>
          <p:nvPr/>
        </p:nvSpPr>
        <p:spPr>
          <a:xfrm>
            <a:off x="869659" y="5009493"/>
            <a:ext cx="5226341"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 Setting class names: </a:t>
            </a:r>
          </a:p>
        </p:txBody>
      </p:sp>
      <p:pic>
        <p:nvPicPr>
          <p:cNvPr id="13" name="Picture 12">
            <a:extLst>
              <a:ext uri="{FF2B5EF4-FFF2-40B4-BE49-F238E27FC236}">
                <a16:creationId xmlns:a16="http://schemas.microsoft.com/office/drawing/2014/main" id="{52EC044A-BD4F-0A88-F247-03C29799A05F}"/>
              </a:ext>
            </a:extLst>
          </p:cNvPr>
          <p:cNvPicPr>
            <a:picLocks noChangeAspect="1"/>
          </p:cNvPicPr>
          <p:nvPr/>
        </p:nvPicPr>
        <p:blipFill>
          <a:blip r:embed="rId4"/>
          <a:stretch>
            <a:fillRect/>
          </a:stretch>
        </p:blipFill>
        <p:spPr>
          <a:xfrm>
            <a:off x="6623861" y="4767402"/>
            <a:ext cx="4839119" cy="853514"/>
          </a:xfrm>
          <a:prstGeom prst="rect">
            <a:avLst/>
          </a:prstGeom>
        </p:spPr>
      </p:pic>
    </p:spTree>
    <p:extLst>
      <p:ext uri="{BB962C8B-B14F-4D97-AF65-F5344CB8AC3E}">
        <p14:creationId xmlns:p14="http://schemas.microsoft.com/office/powerpoint/2010/main" val="15011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D840F-2801-DB05-092A-1440F751AEF5}"/>
              </a:ext>
            </a:extLst>
          </p:cNvPr>
          <p:cNvSpPr txBox="1"/>
          <p:nvPr/>
        </p:nvSpPr>
        <p:spPr>
          <a:xfrm>
            <a:off x="310394" y="623853"/>
            <a:ext cx="8758106" cy="1754326"/>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bg1"/>
                </a:solidFill>
                <a:effectLst/>
                <a:latin typeface="-apple-system"/>
              </a:rPr>
              <a:t>Bifurcating data into 3 subsets, namely:</a:t>
            </a:r>
          </a:p>
          <a:p>
            <a:pPr algn="l"/>
            <a:endParaRPr lang="en-US" b="1" i="0" dirty="0">
              <a:solidFill>
                <a:schemeClr val="bg1"/>
              </a:solidFill>
              <a:effectLst/>
              <a:latin typeface="-apple-system"/>
            </a:endParaRPr>
          </a:p>
          <a:p>
            <a:pPr algn="l">
              <a:buFont typeface="+mj-lt"/>
              <a:buAutoNum type="arabicPeriod"/>
            </a:pPr>
            <a:r>
              <a:rPr lang="en-US" b="0" i="0" dirty="0">
                <a:solidFill>
                  <a:schemeClr val="bg1"/>
                </a:solidFill>
                <a:effectLst/>
                <a:latin typeface="-apple-system"/>
              </a:rPr>
              <a:t>Training: Dataset to be used while training</a:t>
            </a:r>
          </a:p>
          <a:p>
            <a:pPr algn="l">
              <a:buFont typeface="+mj-lt"/>
              <a:buAutoNum type="arabicPeriod"/>
            </a:pPr>
            <a:r>
              <a:rPr lang="en-US" b="0" i="0" dirty="0">
                <a:solidFill>
                  <a:schemeClr val="bg1"/>
                </a:solidFill>
                <a:effectLst/>
                <a:latin typeface="-apple-system"/>
              </a:rPr>
              <a:t>Validation: Dataset to be tested against while training</a:t>
            </a:r>
          </a:p>
          <a:p>
            <a:pPr algn="l">
              <a:buFont typeface="+mj-lt"/>
              <a:buAutoNum type="arabicPeriod"/>
            </a:pPr>
            <a:r>
              <a:rPr lang="en-US" b="0" i="0" dirty="0">
                <a:solidFill>
                  <a:schemeClr val="bg1"/>
                </a:solidFill>
                <a:effectLst/>
                <a:latin typeface="-apple-system"/>
              </a:rPr>
              <a:t>Test: Dataset to be tested against after we trained a model</a:t>
            </a:r>
          </a:p>
          <a:p>
            <a:endParaRPr lang="en-IN" dirty="0">
              <a:solidFill>
                <a:schemeClr val="bg1"/>
              </a:solidFill>
            </a:endParaRPr>
          </a:p>
        </p:txBody>
      </p:sp>
      <p:pic>
        <p:nvPicPr>
          <p:cNvPr id="5" name="Picture 4">
            <a:extLst>
              <a:ext uri="{FF2B5EF4-FFF2-40B4-BE49-F238E27FC236}">
                <a16:creationId xmlns:a16="http://schemas.microsoft.com/office/drawing/2014/main" id="{E1BDDFDC-882D-B974-2569-CDB338EFB664}"/>
              </a:ext>
            </a:extLst>
          </p:cNvPr>
          <p:cNvPicPr>
            <a:picLocks noChangeAspect="1"/>
          </p:cNvPicPr>
          <p:nvPr/>
        </p:nvPicPr>
        <p:blipFill>
          <a:blip r:embed="rId2"/>
          <a:stretch>
            <a:fillRect/>
          </a:stretch>
        </p:blipFill>
        <p:spPr>
          <a:xfrm>
            <a:off x="6106836" y="59484"/>
            <a:ext cx="5886896" cy="3216376"/>
          </a:xfrm>
          <a:prstGeom prst="rect">
            <a:avLst/>
          </a:prstGeom>
        </p:spPr>
      </p:pic>
      <p:pic>
        <p:nvPicPr>
          <p:cNvPr id="8" name="Picture 7">
            <a:extLst>
              <a:ext uri="{FF2B5EF4-FFF2-40B4-BE49-F238E27FC236}">
                <a16:creationId xmlns:a16="http://schemas.microsoft.com/office/drawing/2014/main" id="{20845EAF-B09A-D6FB-87A5-FC45229D57A6}"/>
              </a:ext>
            </a:extLst>
          </p:cNvPr>
          <p:cNvPicPr>
            <a:picLocks noChangeAspect="1"/>
          </p:cNvPicPr>
          <p:nvPr/>
        </p:nvPicPr>
        <p:blipFill>
          <a:blip r:embed="rId3"/>
          <a:stretch>
            <a:fillRect/>
          </a:stretch>
        </p:blipFill>
        <p:spPr>
          <a:xfrm>
            <a:off x="5828382" y="4519335"/>
            <a:ext cx="5654530" cy="662997"/>
          </a:xfrm>
          <a:prstGeom prst="rect">
            <a:avLst/>
          </a:prstGeom>
        </p:spPr>
      </p:pic>
      <p:sp>
        <p:nvSpPr>
          <p:cNvPr id="9" name="TextBox 8">
            <a:extLst>
              <a:ext uri="{FF2B5EF4-FFF2-40B4-BE49-F238E27FC236}">
                <a16:creationId xmlns:a16="http://schemas.microsoft.com/office/drawing/2014/main" id="{C469DA15-83F5-719C-D9CB-41DF695746F8}"/>
              </a:ext>
            </a:extLst>
          </p:cNvPr>
          <p:cNvSpPr txBox="1"/>
          <p:nvPr/>
        </p:nvSpPr>
        <p:spPr>
          <a:xfrm>
            <a:off x="397963" y="4626468"/>
            <a:ext cx="5634606"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1"/>
                </a:solidFill>
                <a:effectLst/>
                <a:latin typeface="-apple-system"/>
              </a:rPr>
              <a:t>Cache, Shuffle, and Prefetch the Dataset:</a:t>
            </a:r>
          </a:p>
          <a:p>
            <a:endParaRPr lang="en-IN" dirty="0">
              <a:solidFill>
                <a:schemeClr val="bg1"/>
              </a:solidFill>
            </a:endParaRPr>
          </a:p>
        </p:txBody>
      </p:sp>
    </p:spTree>
    <p:extLst>
      <p:ext uri="{BB962C8B-B14F-4D97-AF65-F5344CB8AC3E}">
        <p14:creationId xmlns:p14="http://schemas.microsoft.com/office/powerpoint/2010/main" val="168149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4FE654-30AF-95FD-B651-46E0F77E32EB}"/>
              </a:ext>
            </a:extLst>
          </p:cNvPr>
          <p:cNvSpPr txBox="1"/>
          <p:nvPr/>
        </p:nvSpPr>
        <p:spPr>
          <a:xfrm>
            <a:off x="4012299" y="237599"/>
            <a:ext cx="4026715" cy="707886"/>
          </a:xfrm>
          <a:prstGeom prst="rect">
            <a:avLst/>
          </a:prstGeom>
          <a:noFill/>
        </p:spPr>
        <p:txBody>
          <a:bodyPr wrap="square" rtlCol="0">
            <a:spAutoFit/>
          </a:bodyPr>
          <a:lstStyle/>
          <a:p>
            <a:r>
              <a:rPr lang="en-IN" sz="4000" b="1" dirty="0"/>
              <a:t>MODEL BUILDING</a:t>
            </a:r>
          </a:p>
        </p:txBody>
      </p:sp>
      <p:sp>
        <p:nvSpPr>
          <p:cNvPr id="6" name="TextBox 5">
            <a:extLst>
              <a:ext uri="{FF2B5EF4-FFF2-40B4-BE49-F238E27FC236}">
                <a16:creationId xmlns:a16="http://schemas.microsoft.com/office/drawing/2014/main" id="{9E4D76EE-0EB3-930C-1C01-991A9FC76D2A}"/>
              </a:ext>
            </a:extLst>
          </p:cNvPr>
          <p:cNvSpPr txBox="1"/>
          <p:nvPr/>
        </p:nvSpPr>
        <p:spPr>
          <a:xfrm>
            <a:off x="562062" y="2098709"/>
            <a:ext cx="4882393"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1"/>
                </a:solidFill>
                <a:effectLst/>
                <a:latin typeface="-apple-system"/>
              </a:rPr>
              <a:t>Creating a Layer for Resizing and Normalization:</a:t>
            </a:r>
          </a:p>
          <a:p>
            <a:endParaRPr lang="en-IN" dirty="0">
              <a:solidFill>
                <a:schemeClr val="bg1"/>
              </a:solidFill>
            </a:endParaRPr>
          </a:p>
        </p:txBody>
      </p:sp>
      <p:sp>
        <p:nvSpPr>
          <p:cNvPr id="7" name="TextBox 6">
            <a:extLst>
              <a:ext uri="{FF2B5EF4-FFF2-40B4-BE49-F238E27FC236}">
                <a16:creationId xmlns:a16="http://schemas.microsoft.com/office/drawing/2014/main" id="{10EB1F59-EBE6-A1FF-8113-8B26B8A32545}"/>
              </a:ext>
            </a:extLst>
          </p:cNvPr>
          <p:cNvSpPr txBox="1"/>
          <p:nvPr/>
        </p:nvSpPr>
        <p:spPr>
          <a:xfrm>
            <a:off x="562062" y="3561803"/>
            <a:ext cx="4974672" cy="646331"/>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chemeClr val="bg1"/>
                </a:solidFill>
                <a:effectLst/>
                <a:latin typeface="-apple-system"/>
              </a:rPr>
              <a:t>Data Augmentation:</a:t>
            </a:r>
          </a:p>
          <a:p>
            <a:endParaRPr lang="en-IN" dirty="0">
              <a:solidFill>
                <a:schemeClr val="bg1"/>
              </a:solidFill>
            </a:endParaRPr>
          </a:p>
        </p:txBody>
      </p:sp>
      <p:pic>
        <p:nvPicPr>
          <p:cNvPr id="9" name="Picture 8">
            <a:extLst>
              <a:ext uri="{FF2B5EF4-FFF2-40B4-BE49-F238E27FC236}">
                <a16:creationId xmlns:a16="http://schemas.microsoft.com/office/drawing/2014/main" id="{21BBB0FE-A0B4-EB1A-AC17-CF8CB3E1B2B9}"/>
              </a:ext>
            </a:extLst>
          </p:cNvPr>
          <p:cNvPicPr>
            <a:picLocks noChangeAspect="1"/>
          </p:cNvPicPr>
          <p:nvPr/>
        </p:nvPicPr>
        <p:blipFill>
          <a:blip r:embed="rId2"/>
          <a:stretch>
            <a:fillRect/>
          </a:stretch>
        </p:blipFill>
        <p:spPr>
          <a:xfrm>
            <a:off x="6534187" y="1858293"/>
            <a:ext cx="4900085" cy="876376"/>
          </a:xfrm>
          <a:prstGeom prst="rect">
            <a:avLst/>
          </a:prstGeom>
        </p:spPr>
      </p:pic>
      <p:pic>
        <p:nvPicPr>
          <p:cNvPr id="11" name="Picture 10">
            <a:extLst>
              <a:ext uri="{FF2B5EF4-FFF2-40B4-BE49-F238E27FC236}">
                <a16:creationId xmlns:a16="http://schemas.microsoft.com/office/drawing/2014/main" id="{C730D1B0-16AB-214D-A254-08328E62BD08}"/>
              </a:ext>
            </a:extLst>
          </p:cNvPr>
          <p:cNvPicPr>
            <a:picLocks noChangeAspect="1"/>
          </p:cNvPicPr>
          <p:nvPr/>
        </p:nvPicPr>
        <p:blipFill>
          <a:blip r:embed="rId3"/>
          <a:stretch>
            <a:fillRect/>
          </a:stretch>
        </p:blipFill>
        <p:spPr>
          <a:xfrm>
            <a:off x="6421185" y="3458212"/>
            <a:ext cx="5166808" cy="853514"/>
          </a:xfrm>
          <a:prstGeom prst="rect">
            <a:avLst/>
          </a:prstGeom>
        </p:spPr>
      </p:pic>
      <p:sp>
        <p:nvSpPr>
          <p:cNvPr id="12" name="TextBox 11">
            <a:extLst>
              <a:ext uri="{FF2B5EF4-FFF2-40B4-BE49-F238E27FC236}">
                <a16:creationId xmlns:a16="http://schemas.microsoft.com/office/drawing/2014/main" id="{D599EF90-DBE1-2143-9119-EFA1E9DE90F5}"/>
              </a:ext>
            </a:extLst>
          </p:cNvPr>
          <p:cNvSpPr txBox="1"/>
          <p:nvPr/>
        </p:nvSpPr>
        <p:spPr>
          <a:xfrm>
            <a:off x="562062" y="5209563"/>
            <a:ext cx="5016617" cy="369332"/>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chemeClr val="bg1"/>
                </a:solidFill>
                <a:effectLst/>
                <a:latin typeface="-apple-system"/>
              </a:rPr>
              <a:t>Applying Data Augmentation to Train Dataset:</a:t>
            </a:r>
          </a:p>
        </p:txBody>
      </p:sp>
      <p:pic>
        <p:nvPicPr>
          <p:cNvPr id="14" name="Picture 13">
            <a:extLst>
              <a:ext uri="{FF2B5EF4-FFF2-40B4-BE49-F238E27FC236}">
                <a16:creationId xmlns:a16="http://schemas.microsoft.com/office/drawing/2014/main" id="{8CDDE2EB-C596-83D1-4733-7659AF3BF014}"/>
              </a:ext>
            </a:extLst>
          </p:cNvPr>
          <p:cNvPicPr>
            <a:picLocks noChangeAspect="1"/>
          </p:cNvPicPr>
          <p:nvPr/>
        </p:nvPicPr>
        <p:blipFill>
          <a:blip r:embed="rId4"/>
          <a:stretch>
            <a:fillRect/>
          </a:stretch>
        </p:blipFill>
        <p:spPr>
          <a:xfrm>
            <a:off x="6534187" y="5247396"/>
            <a:ext cx="4023709" cy="662997"/>
          </a:xfrm>
          <a:prstGeom prst="rect">
            <a:avLst/>
          </a:prstGeom>
        </p:spPr>
      </p:pic>
    </p:spTree>
    <p:extLst>
      <p:ext uri="{BB962C8B-B14F-4D97-AF65-F5344CB8AC3E}">
        <p14:creationId xmlns:p14="http://schemas.microsoft.com/office/powerpoint/2010/main" val="133512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3ED096-F982-F0C8-B05F-273F5F094B58}"/>
              </a:ext>
            </a:extLst>
          </p:cNvPr>
          <p:cNvSpPr txBox="1"/>
          <p:nvPr/>
        </p:nvSpPr>
        <p:spPr>
          <a:xfrm>
            <a:off x="662731" y="1006678"/>
            <a:ext cx="2843868"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apple-system"/>
              </a:rPr>
              <a:t>Building Model architecture:</a:t>
            </a:r>
            <a:endParaRPr lang="en-US" b="1" i="0" dirty="0">
              <a:solidFill>
                <a:schemeClr val="bg1"/>
              </a:solidFill>
              <a:effectLst/>
              <a:latin typeface="-apple-system"/>
            </a:endParaRPr>
          </a:p>
          <a:p>
            <a:endParaRPr lang="en-IN" dirty="0">
              <a:solidFill>
                <a:schemeClr val="bg1"/>
              </a:solidFill>
            </a:endParaRPr>
          </a:p>
          <a:p>
            <a:r>
              <a:rPr lang="en-IN" sz="1200" dirty="0">
                <a:solidFill>
                  <a:schemeClr val="bg1"/>
                </a:solidFill>
              </a:rPr>
              <a:t>We used a CNN coupled with softmax activation in the ouput layer</a:t>
            </a:r>
          </a:p>
        </p:txBody>
      </p:sp>
      <p:sp>
        <p:nvSpPr>
          <p:cNvPr id="9" name="TextBox 8">
            <a:extLst>
              <a:ext uri="{FF2B5EF4-FFF2-40B4-BE49-F238E27FC236}">
                <a16:creationId xmlns:a16="http://schemas.microsoft.com/office/drawing/2014/main" id="{CE98EDEC-2037-8E82-D1F5-910A04C27B6C}"/>
              </a:ext>
            </a:extLst>
          </p:cNvPr>
          <p:cNvSpPr txBox="1"/>
          <p:nvPr/>
        </p:nvSpPr>
        <p:spPr>
          <a:xfrm>
            <a:off x="715218" y="4279144"/>
            <a:ext cx="4074896" cy="1292662"/>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bg1"/>
                </a:solidFill>
                <a:effectLst/>
                <a:latin typeface="-apple-system"/>
              </a:rPr>
              <a:t>Compiling the </a:t>
            </a:r>
            <a:r>
              <a:rPr lang="en-US" b="1" dirty="0">
                <a:solidFill>
                  <a:schemeClr val="bg1"/>
                </a:solidFill>
                <a:latin typeface="-apple-system"/>
              </a:rPr>
              <a:t>Model:</a:t>
            </a:r>
            <a:endParaRPr lang="en-US" b="1" i="0" dirty="0">
              <a:solidFill>
                <a:schemeClr val="bg1"/>
              </a:solidFill>
              <a:effectLst/>
              <a:latin typeface="-apple-system"/>
            </a:endParaRPr>
          </a:p>
          <a:p>
            <a:endParaRPr lang="en-IN" dirty="0">
              <a:solidFill>
                <a:schemeClr val="bg1"/>
              </a:solidFill>
            </a:endParaRPr>
          </a:p>
          <a:p>
            <a:r>
              <a:rPr lang="en-IN" sz="1200" dirty="0">
                <a:solidFill>
                  <a:schemeClr val="bg1"/>
                </a:solidFill>
              </a:rPr>
              <a:t>We used Adam optimizer, Sparse categorical cross entropy  for losses and accuracy as a metric</a:t>
            </a:r>
          </a:p>
          <a:p>
            <a:endParaRPr lang="en-IN" dirty="0">
              <a:solidFill>
                <a:schemeClr val="bg1"/>
              </a:solidFill>
            </a:endParaRPr>
          </a:p>
        </p:txBody>
      </p:sp>
      <p:pic>
        <p:nvPicPr>
          <p:cNvPr id="11" name="Picture 10">
            <a:extLst>
              <a:ext uri="{FF2B5EF4-FFF2-40B4-BE49-F238E27FC236}">
                <a16:creationId xmlns:a16="http://schemas.microsoft.com/office/drawing/2014/main" id="{90D34730-35E0-9176-9521-057BB894BF5D}"/>
              </a:ext>
            </a:extLst>
          </p:cNvPr>
          <p:cNvPicPr>
            <a:picLocks noChangeAspect="1"/>
          </p:cNvPicPr>
          <p:nvPr/>
        </p:nvPicPr>
        <p:blipFill>
          <a:blip r:embed="rId2"/>
          <a:stretch>
            <a:fillRect/>
          </a:stretch>
        </p:blipFill>
        <p:spPr>
          <a:xfrm>
            <a:off x="5154878" y="167861"/>
            <a:ext cx="6043184" cy="3758187"/>
          </a:xfrm>
          <a:prstGeom prst="rect">
            <a:avLst/>
          </a:prstGeom>
        </p:spPr>
      </p:pic>
      <p:pic>
        <p:nvPicPr>
          <p:cNvPr id="13" name="Picture 12">
            <a:extLst>
              <a:ext uri="{FF2B5EF4-FFF2-40B4-BE49-F238E27FC236}">
                <a16:creationId xmlns:a16="http://schemas.microsoft.com/office/drawing/2014/main" id="{CA94E19B-61D2-3F2B-5D5C-D04E47324AFE}"/>
              </a:ext>
            </a:extLst>
          </p:cNvPr>
          <p:cNvPicPr>
            <a:picLocks noChangeAspect="1"/>
          </p:cNvPicPr>
          <p:nvPr/>
        </p:nvPicPr>
        <p:blipFill>
          <a:blip r:embed="rId3"/>
          <a:stretch>
            <a:fillRect/>
          </a:stretch>
        </p:blipFill>
        <p:spPr>
          <a:xfrm>
            <a:off x="5154878" y="4186737"/>
            <a:ext cx="5182049" cy="2400508"/>
          </a:xfrm>
          <a:prstGeom prst="rect">
            <a:avLst/>
          </a:prstGeom>
        </p:spPr>
      </p:pic>
    </p:spTree>
    <p:extLst>
      <p:ext uri="{BB962C8B-B14F-4D97-AF65-F5344CB8AC3E}">
        <p14:creationId xmlns:p14="http://schemas.microsoft.com/office/powerpoint/2010/main" val="137198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3DF626-F196-E1C4-AFF3-FF1252C65935}"/>
              </a:ext>
            </a:extLst>
          </p:cNvPr>
          <p:cNvSpPr txBox="1"/>
          <p:nvPr/>
        </p:nvSpPr>
        <p:spPr>
          <a:xfrm>
            <a:off x="3385574" y="140480"/>
            <a:ext cx="6557416" cy="707886"/>
          </a:xfrm>
          <a:prstGeom prst="rect">
            <a:avLst/>
          </a:prstGeom>
          <a:noFill/>
        </p:spPr>
        <p:txBody>
          <a:bodyPr wrap="square" rtlCol="0">
            <a:spAutoFit/>
          </a:bodyPr>
          <a:lstStyle/>
          <a:p>
            <a:r>
              <a:rPr lang="en-IN" sz="4000" b="1" dirty="0"/>
              <a:t>RESULTS AND EVALUATION</a:t>
            </a:r>
          </a:p>
        </p:txBody>
      </p:sp>
      <p:pic>
        <p:nvPicPr>
          <p:cNvPr id="7" name="Picture 6">
            <a:extLst>
              <a:ext uri="{FF2B5EF4-FFF2-40B4-BE49-F238E27FC236}">
                <a16:creationId xmlns:a16="http://schemas.microsoft.com/office/drawing/2014/main" id="{638D7F17-A5A9-7F78-E627-EA48368793D8}"/>
              </a:ext>
            </a:extLst>
          </p:cNvPr>
          <p:cNvPicPr>
            <a:picLocks noChangeAspect="1"/>
          </p:cNvPicPr>
          <p:nvPr/>
        </p:nvPicPr>
        <p:blipFill>
          <a:blip r:embed="rId2"/>
          <a:stretch>
            <a:fillRect/>
          </a:stretch>
        </p:blipFill>
        <p:spPr>
          <a:xfrm>
            <a:off x="707030" y="3090173"/>
            <a:ext cx="4320914" cy="3368332"/>
          </a:xfrm>
          <a:prstGeom prst="rect">
            <a:avLst/>
          </a:prstGeom>
        </p:spPr>
      </p:pic>
      <p:sp>
        <p:nvSpPr>
          <p:cNvPr id="10" name="TextBox 9">
            <a:extLst>
              <a:ext uri="{FF2B5EF4-FFF2-40B4-BE49-F238E27FC236}">
                <a16:creationId xmlns:a16="http://schemas.microsoft.com/office/drawing/2014/main" id="{6935DEE9-48F6-B409-9D08-57EC94D22689}"/>
              </a:ext>
            </a:extLst>
          </p:cNvPr>
          <p:cNvSpPr txBox="1"/>
          <p:nvPr/>
        </p:nvSpPr>
        <p:spPr>
          <a:xfrm>
            <a:off x="372862" y="1355609"/>
            <a:ext cx="5397623" cy="1015663"/>
          </a:xfrm>
          <a:prstGeom prst="rect">
            <a:avLst/>
          </a:prstGeom>
          <a:noFill/>
        </p:spPr>
        <p:txBody>
          <a:bodyPr wrap="square">
            <a:spAutoFit/>
          </a:bodyPr>
          <a:lstStyle/>
          <a:p>
            <a:pPr marL="285750" indent="-285750">
              <a:buFont typeface="Arial" panose="020B0604020202020204" pitchFamily="34" charset="0"/>
              <a:buChar char="•"/>
            </a:pPr>
            <a:r>
              <a:rPr lang="en-US" b="1" dirty="0">
                <a:solidFill>
                  <a:schemeClr val="bg1"/>
                </a:solidFill>
                <a:latin typeface="-apple-system"/>
              </a:rPr>
              <a:t>Plotting accuracy and loss curves:</a:t>
            </a:r>
          </a:p>
          <a:p>
            <a:endParaRPr lang="en-US" b="1" i="0" dirty="0">
              <a:solidFill>
                <a:schemeClr val="bg1"/>
              </a:solidFill>
              <a:effectLst/>
              <a:latin typeface="-apple-system"/>
            </a:endParaRPr>
          </a:p>
          <a:p>
            <a:r>
              <a:rPr lang="en-US" sz="1200" i="0" dirty="0">
                <a:solidFill>
                  <a:schemeClr val="bg1"/>
                </a:solidFill>
                <a:effectLst/>
                <a:latin typeface="-apple-system"/>
              </a:rPr>
              <a:t>loss, accuracy, val loss etc are a python list containing values of loss, accuracy etc at the end of each epoch</a:t>
            </a:r>
          </a:p>
        </p:txBody>
      </p:sp>
      <p:pic>
        <p:nvPicPr>
          <p:cNvPr id="12" name="Picture 11">
            <a:extLst>
              <a:ext uri="{FF2B5EF4-FFF2-40B4-BE49-F238E27FC236}">
                <a16:creationId xmlns:a16="http://schemas.microsoft.com/office/drawing/2014/main" id="{BB7F380F-4272-B580-160C-B8E9BEFA6F01}"/>
              </a:ext>
            </a:extLst>
          </p:cNvPr>
          <p:cNvPicPr>
            <a:picLocks noChangeAspect="1"/>
          </p:cNvPicPr>
          <p:nvPr/>
        </p:nvPicPr>
        <p:blipFill>
          <a:blip r:embed="rId3"/>
          <a:stretch>
            <a:fillRect/>
          </a:stretch>
        </p:blipFill>
        <p:spPr>
          <a:xfrm>
            <a:off x="6096000" y="3090173"/>
            <a:ext cx="4732430" cy="3522453"/>
          </a:xfrm>
          <a:prstGeom prst="rect">
            <a:avLst/>
          </a:prstGeom>
        </p:spPr>
      </p:pic>
    </p:spTree>
    <p:extLst>
      <p:ext uri="{BB962C8B-B14F-4D97-AF65-F5344CB8AC3E}">
        <p14:creationId xmlns:p14="http://schemas.microsoft.com/office/powerpoint/2010/main" val="15665287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413</TotalTime>
  <Words>630</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Century Gothic</vt:lpstr>
      <vt:lpstr>Lato</vt:lpstr>
      <vt:lpstr>Söhne</vt:lpstr>
      <vt:lpstr>Wingdings 3</vt:lpstr>
      <vt:lpstr>Slice</vt:lpstr>
      <vt:lpstr>POTATO DISEASE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POTATO DISEASE CLASSIFICATION</dc:title>
  <dc:creator>Anish Sharma</dc:creator>
  <cp:lastModifiedBy>Anish Sharma</cp:lastModifiedBy>
  <cp:revision>3</cp:revision>
  <dcterms:created xsi:type="dcterms:W3CDTF">2023-03-30T09:03:13Z</dcterms:created>
  <dcterms:modified xsi:type="dcterms:W3CDTF">2023-03-30T16:13:28Z</dcterms:modified>
</cp:coreProperties>
</file>