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73" r:id="rId5"/>
    <p:sldId id="274" r:id="rId6"/>
    <p:sldId id="275" r:id="rId7"/>
    <p:sldId id="277" r:id="rId8"/>
    <p:sldId id="276" r:id="rId9"/>
    <p:sldId id="271"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ish Sharma" initials="AS" lastIdx="1" clrIdx="0">
    <p:extLst>
      <p:ext uri="{19B8F6BF-5375-455C-9EA6-DF929625EA0E}">
        <p15:presenceInfo xmlns:p15="http://schemas.microsoft.com/office/powerpoint/2012/main" userId="89a949a8875faea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88497" autoAdjust="0"/>
  </p:normalViewPr>
  <p:slideViewPr>
    <p:cSldViewPr snapToGrid="0">
      <p:cViewPr varScale="1">
        <p:scale>
          <a:sx n="73" d="100"/>
          <a:sy n="73" d="100"/>
        </p:scale>
        <p:origin x="93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4C888E-0B10-411D-93B0-7DAEA69EF916}" type="datetimeFigureOut">
              <a:rPr lang="en-US" smtClean="0"/>
              <a:t>11/17/2023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B78084-5F4A-4DF1-A5AE-D15C9992E378}" type="slidenum">
              <a:rPr lang="en-US" smtClean="0"/>
              <a:t>‹#›</a:t>
            </a:fld>
            <a:endParaRPr lang="en-US"/>
          </a:p>
        </p:txBody>
      </p:sp>
    </p:spTree>
    <p:extLst>
      <p:ext uri="{BB962C8B-B14F-4D97-AF65-F5344CB8AC3E}">
        <p14:creationId xmlns:p14="http://schemas.microsoft.com/office/powerpoint/2010/main" val="3229799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B78084-5F4A-4DF1-A5AE-D15C9992E378}" type="slidenum">
              <a:rPr lang="en-US" smtClean="0"/>
              <a:t>1</a:t>
            </a:fld>
            <a:endParaRPr lang="en-US"/>
          </a:p>
        </p:txBody>
      </p:sp>
    </p:spTree>
    <p:extLst>
      <p:ext uri="{BB962C8B-B14F-4D97-AF65-F5344CB8AC3E}">
        <p14:creationId xmlns:p14="http://schemas.microsoft.com/office/powerpoint/2010/main" val="900148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F85ECF-C6C5-4873-B5FE-ED5D9B242741}" type="datetimeFigureOut">
              <a:rPr lang="en-IN" smtClean="0"/>
              <a:t>17-11-2023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875DC7-7E0A-4A85-8009-2D0789B922D0}"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2179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9AF85ECF-C6C5-4873-B5FE-ED5D9B242741}" type="datetimeFigureOut">
              <a:rPr lang="en-IN" smtClean="0"/>
              <a:t>17-11-2023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875DC7-7E0A-4A85-8009-2D0789B922D0}" type="slidenum">
              <a:rPr lang="en-IN" smtClean="0"/>
              <a:t>‹#›</a:t>
            </a:fld>
            <a:endParaRPr lang="en-IN"/>
          </a:p>
        </p:txBody>
      </p:sp>
    </p:spTree>
    <p:extLst>
      <p:ext uri="{BB962C8B-B14F-4D97-AF65-F5344CB8AC3E}">
        <p14:creationId xmlns:p14="http://schemas.microsoft.com/office/powerpoint/2010/main" val="2934573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F85ECF-C6C5-4873-B5FE-ED5D9B242741}" type="datetimeFigureOut">
              <a:rPr lang="en-IN" smtClean="0"/>
              <a:t>17-11-2023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875DC7-7E0A-4A85-8009-2D0789B922D0}" type="slidenum">
              <a:rPr lang="en-IN" smtClean="0"/>
              <a:t>‹#›</a:t>
            </a:fld>
            <a:endParaRPr lang="en-IN"/>
          </a:p>
        </p:txBody>
      </p:sp>
    </p:spTree>
    <p:extLst>
      <p:ext uri="{BB962C8B-B14F-4D97-AF65-F5344CB8AC3E}">
        <p14:creationId xmlns:p14="http://schemas.microsoft.com/office/powerpoint/2010/main" val="28378550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F85ECF-C6C5-4873-B5FE-ED5D9B242741}" type="datetimeFigureOut">
              <a:rPr lang="en-IN" smtClean="0"/>
              <a:t>17-11-2023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875DC7-7E0A-4A85-8009-2D0789B922D0}"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9136518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F85ECF-C6C5-4873-B5FE-ED5D9B242741}" type="datetimeFigureOut">
              <a:rPr lang="en-IN" smtClean="0"/>
              <a:t>17-11-2023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875DC7-7E0A-4A85-8009-2D0789B922D0}" type="slidenum">
              <a:rPr lang="en-IN" smtClean="0"/>
              <a:t>‹#›</a:t>
            </a:fld>
            <a:endParaRPr lang="en-IN"/>
          </a:p>
        </p:txBody>
      </p:sp>
    </p:spTree>
    <p:extLst>
      <p:ext uri="{BB962C8B-B14F-4D97-AF65-F5344CB8AC3E}">
        <p14:creationId xmlns:p14="http://schemas.microsoft.com/office/powerpoint/2010/main" val="34545306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F85ECF-C6C5-4873-B5FE-ED5D9B242741}" type="datetimeFigureOut">
              <a:rPr lang="en-IN" smtClean="0"/>
              <a:t>17-11-2023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875DC7-7E0A-4A85-8009-2D0789B922D0}"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6458753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F85ECF-C6C5-4873-B5FE-ED5D9B242741}" type="datetimeFigureOut">
              <a:rPr lang="en-IN" smtClean="0"/>
              <a:t>17-11-2023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875DC7-7E0A-4A85-8009-2D0789B922D0}" type="slidenum">
              <a:rPr lang="en-IN" smtClean="0"/>
              <a:t>‹#›</a:t>
            </a:fld>
            <a:endParaRPr lang="en-IN"/>
          </a:p>
        </p:txBody>
      </p:sp>
    </p:spTree>
    <p:extLst>
      <p:ext uri="{BB962C8B-B14F-4D97-AF65-F5344CB8AC3E}">
        <p14:creationId xmlns:p14="http://schemas.microsoft.com/office/powerpoint/2010/main" val="25783347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85ECF-C6C5-4873-B5FE-ED5D9B242741}" type="datetimeFigureOut">
              <a:rPr lang="en-IN" smtClean="0"/>
              <a:t>17-11-2023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875DC7-7E0A-4A85-8009-2D0789B922D0}" type="slidenum">
              <a:rPr lang="en-IN" smtClean="0"/>
              <a:t>‹#›</a:t>
            </a:fld>
            <a:endParaRPr lang="en-IN"/>
          </a:p>
        </p:txBody>
      </p:sp>
    </p:spTree>
    <p:extLst>
      <p:ext uri="{BB962C8B-B14F-4D97-AF65-F5344CB8AC3E}">
        <p14:creationId xmlns:p14="http://schemas.microsoft.com/office/powerpoint/2010/main" val="25534135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85ECF-C6C5-4873-B5FE-ED5D9B242741}" type="datetimeFigureOut">
              <a:rPr lang="en-IN" smtClean="0"/>
              <a:t>17-11-2023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875DC7-7E0A-4A85-8009-2D0789B922D0}" type="slidenum">
              <a:rPr lang="en-IN" smtClean="0"/>
              <a:t>‹#›</a:t>
            </a:fld>
            <a:endParaRPr lang="en-IN"/>
          </a:p>
        </p:txBody>
      </p:sp>
    </p:spTree>
    <p:extLst>
      <p:ext uri="{BB962C8B-B14F-4D97-AF65-F5344CB8AC3E}">
        <p14:creationId xmlns:p14="http://schemas.microsoft.com/office/powerpoint/2010/main" val="3302739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85ECF-C6C5-4873-B5FE-ED5D9B242741}" type="datetimeFigureOut">
              <a:rPr lang="en-IN" smtClean="0"/>
              <a:t>17-11-2023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875DC7-7E0A-4A85-8009-2D0789B922D0}" type="slidenum">
              <a:rPr lang="en-IN" smtClean="0"/>
              <a:t>‹#›</a:t>
            </a:fld>
            <a:endParaRPr lang="en-IN"/>
          </a:p>
        </p:txBody>
      </p:sp>
    </p:spTree>
    <p:extLst>
      <p:ext uri="{BB962C8B-B14F-4D97-AF65-F5344CB8AC3E}">
        <p14:creationId xmlns:p14="http://schemas.microsoft.com/office/powerpoint/2010/main" val="3475259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F85ECF-C6C5-4873-B5FE-ED5D9B242741}" type="datetimeFigureOut">
              <a:rPr lang="en-IN" smtClean="0"/>
              <a:t>17-11-2023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875DC7-7E0A-4A85-8009-2D0789B922D0}" type="slidenum">
              <a:rPr lang="en-IN" smtClean="0"/>
              <a:t>‹#›</a:t>
            </a:fld>
            <a:endParaRPr lang="en-IN"/>
          </a:p>
        </p:txBody>
      </p:sp>
    </p:spTree>
    <p:extLst>
      <p:ext uri="{BB962C8B-B14F-4D97-AF65-F5344CB8AC3E}">
        <p14:creationId xmlns:p14="http://schemas.microsoft.com/office/powerpoint/2010/main" val="3393492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F85ECF-C6C5-4873-B5FE-ED5D9B242741}" type="datetimeFigureOut">
              <a:rPr lang="en-IN" smtClean="0"/>
              <a:t>17-11-2023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875DC7-7E0A-4A85-8009-2D0789B922D0}" type="slidenum">
              <a:rPr lang="en-IN" smtClean="0"/>
              <a:t>‹#›</a:t>
            </a:fld>
            <a:endParaRPr lang="en-IN"/>
          </a:p>
        </p:txBody>
      </p:sp>
    </p:spTree>
    <p:extLst>
      <p:ext uri="{BB962C8B-B14F-4D97-AF65-F5344CB8AC3E}">
        <p14:creationId xmlns:p14="http://schemas.microsoft.com/office/powerpoint/2010/main" val="1571486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F85ECF-C6C5-4873-B5FE-ED5D9B242741}" type="datetimeFigureOut">
              <a:rPr lang="en-IN" smtClean="0"/>
              <a:t>17-11-2023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875DC7-7E0A-4A85-8009-2D0789B922D0}" type="slidenum">
              <a:rPr lang="en-IN" smtClean="0"/>
              <a:t>‹#›</a:t>
            </a:fld>
            <a:endParaRPr lang="en-IN"/>
          </a:p>
        </p:txBody>
      </p:sp>
    </p:spTree>
    <p:extLst>
      <p:ext uri="{BB962C8B-B14F-4D97-AF65-F5344CB8AC3E}">
        <p14:creationId xmlns:p14="http://schemas.microsoft.com/office/powerpoint/2010/main" val="3657514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F85ECF-C6C5-4873-B5FE-ED5D9B242741}" type="datetimeFigureOut">
              <a:rPr lang="en-IN" smtClean="0"/>
              <a:t>17-11-2023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875DC7-7E0A-4A85-8009-2D0789B922D0}" type="slidenum">
              <a:rPr lang="en-IN" smtClean="0"/>
              <a:t>‹#›</a:t>
            </a:fld>
            <a:endParaRPr lang="en-IN"/>
          </a:p>
        </p:txBody>
      </p:sp>
    </p:spTree>
    <p:extLst>
      <p:ext uri="{BB962C8B-B14F-4D97-AF65-F5344CB8AC3E}">
        <p14:creationId xmlns:p14="http://schemas.microsoft.com/office/powerpoint/2010/main" val="395961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85ECF-C6C5-4873-B5FE-ED5D9B242741}" type="datetimeFigureOut">
              <a:rPr lang="en-IN" smtClean="0"/>
              <a:t>17-11-2023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D875DC7-7E0A-4A85-8009-2D0789B922D0}" type="slidenum">
              <a:rPr lang="en-IN" smtClean="0"/>
              <a:t>‹#›</a:t>
            </a:fld>
            <a:endParaRPr lang="en-IN"/>
          </a:p>
        </p:txBody>
      </p:sp>
    </p:spTree>
    <p:extLst>
      <p:ext uri="{BB962C8B-B14F-4D97-AF65-F5344CB8AC3E}">
        <p14:creationId xmlns:p14="http://schemas.microsoft.com/office/powerpoint/2010/main" val="1797479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F85ECF-C6C5-4873-B5FE-ED5D9B242741}" type="datetimeFigureOut">
              <a:rPr lang="en-IN" smtClean="0"/>
              <a:t>17-11-2023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875DC7-7E0A-4A85-8009-2D0789B922D0}" type="slidenum">
              <a:rPr lang="en-IN" smtClean="0"/>
              <a:t>‹#›</a:t>
            </a:fld>
            <a:endParaRPr lang="en-IN"/>
          </a:p>
        </p:txBody>
      </p:sp>
    </p:spTree>
    <p:extLst>
      <p:ext uri="{BB962C8B-B14F-4D97-AF65-F5344CB8AC3E}">
        <p14:creationId xmlns:p14="http://schemas.microsoft.com/office/powerpoint/2010/main" val="888025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F85ECF-C6C5-4873-B5FE-ED5D9B242741}" type="datetimeFigureOut">
              <a:rPr lang="en-IN" smtClean="0"/>
              <a:t>17-11-2023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875DC7-7E0A-4A85-8009-2D0789B922D0}" type="slidenum">
              <a:rPr lang="en-IN" smtClean="0"/>
              <a:t>‹#›</a:t>
            </a:fld>
            <a:endParaRPr lang="en-IN"/>
          </a:p>
        </p:txBody>
      </p:sp>
    </p:spTree>
    <p:extLst>
      <p:ext uri="{BB962C8B-B14F-4D97-AF65-F5344CB8AC3E}">
        <p14:creationId xmlns:p14="http://schemas.microsoft.com/office/powerpoint/2010/main" val="1412734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9AF85ECF-C6C5-4873-B5FE-ED5D9B242741}" type="datetimeFigureOut">
              <a:rPr lang="en-IN" smtClean="0"/>
              <a:t>17-11-2023</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D875DC7-7E0A-4A85-8009-2D0789B922D0}" type="slidenum">
              <a:rPr lang="en-IN" smtClean="0"/>
              <a:t>‹#›</a:t>
            </a:fld>
            <a:endParaRPr lang="en-IN"/>
          </a:p>
        </p:txBody>
      </p:sp>
    </p:spTree>
    <p:extLst>
      <p:ext uri="{BB962C8B-B14F-4D97-AF65-F5344CB8AC3E}">
        <p14:creationId xmlns:p14="http://schemas.microsoft.com/office/powerpoint/2010/main" val="221502315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E0B87-E33D-D56D-06F1-315F347DBE77}"/>
              </a:ext>
            </a:extLst>
          </p:cNvPr>
          <p:cNvSpPr>
            <a:spLocks noGrp="1"/>
          </p:cNvSpPr>
          <p:nvPr>
            <p:ph type="ctrTitle"/>
          </p:nvPr>
        </p:nvSpPr>
        <p:spPr/>
        <p:txBody>
          <a:bodyPr/>
          <a:lstStyle/>
          <a:p>
            <a:r>
              <a:rPr lang="en-IN" b="1" dirty="0"/>
              <a:t>Drowsiness detection using opencv</a:t>
            </a:r>
          </a:p>
        </p:txBody>
      </p:sp>
      <p:sp>
        <p:nvSpPr>
          <p:cNvPr id="3" name="Subtitle 2">
            <a:extLst>
              <a:ext uri="{FF2B5EF4-FFF2-40B4-BE49-F238E27FC236}">
                <a16:creationId xmlns:a16="http://schemas.microsoft.com/office/drawing/2014/main" id="{6A223A07-E086-910D-504F-2DAAF4BBC37B}"/>
              </a:ext>
            </a:extLst>
          </p:cNvPr>
          <p:cNvSpPr>
            <a:spLocks noGrp="1"/>
          </p:cNvSpPr>
          <p:nvPr>
            <p:ph type="subTitle" idx="1"/>
          </p:nvPr>
        </p:nvSpPr>
        <p:spPr/>
        <p:txBody>
          <a:bodyPr/>
          <a:lstStyle/>
          <a:p>
            <a:r>
              <a:rPr lang="en-IN" dirty="0"/>
              <a:t>~ ANISH SHARMA (219310042)</a:t>
            </a:r>
          </a:p>
          <a:p>
            <a:r>
              <a:rPr lang="en-IN" dirty="0"/>
              <a:t>~ AVINASH UPADHYAY (219310238)</a:t>
            </a:r>
          </a:p>
          <a:p>
            <a:r>
              <a:rPr lang="en-IN" dirty="0"/>
              <a:t>~ Divyaditya Singh (219310304)</a:t>
            </a:r>
          </a:p>
          <a:p>
            <a:endParaRPr lang="en-IN" dirty="0"/>
          </a:p>
        </p:txBody>
      </p:sp>
    </p:spTree>
    <p:extLst>
      <p:ext uri="{BB962C8B-B14F-4D97-AF65-F5344CB8AC3E}">
        <p14:creationId xmlns:p14="http://schemas.microsoft.com/office/powerpoint/2010/main" val="2610734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783621-F83E-6FBE-C6F2-FD9C9D2EA835}"/>
              </a:ext>
            </a:extLst>
          </p:cNvPr>
          <p:cNvSpPr txBox="1"/>
          <p:nvPr/>
        </p:nvSpPr>
        <p:spPr>
          <a:xfrm>
            <a:off x="4061623" y="861252"/>
            <a:ext cx="4848837" cy="707886"/>
          </a:xfrm>
          <a:prstGeom prst="rect">
            <a:avLst/>
          </a:prstGeom>
          <a:noFill/>
        </p:spPr>
        <p:txBody>
          <a:bodyPr wrap="square" rtlCol="0">
            <a:spAutoFit/>
          </a:bodyPr>
          <a:lstStyle/>
          <a:p>
            <a:r>
              <a:rPr lang="en-IN" sz="4000" b="1" dirty="0"/>
              <a:t>CONCLUSION</a:t>
            </a:r>
          </a:p>
        </p:txBody>
      </p:sp>
      <p:sp>
        <p:nvSpPr>
          <p:cNvPr id="3" name="TextBox 2">
            <a:extLst>
              <a:ext uri="{FF2B5EF4-FFF2-40B4-BE49-F238E27FC236}">
                <a16:creationId xmlns:a16="http://schemas.microsoft.com/office/drawing/2014/main" id="{A9F59B81-D992-3377-4C28-9EF0013AB32B}"/>
              </a:ext>
            </a:extLst>
          </p:cNvPr>
          <p:cNvSpPr txBox="1"/>
          <p:nvPr/>
        </p:nvSpPr>
        <p:spPr>
          <a:xfrm>
            <a:off x="2203508" y="1932405"/>
            <a:ext cx="7784984" cy="3139321"/>
          </a:xfrm>
          <a:prstGeom prst="rect">
            <a:avLst/>
          </a:prstGeom>
          <a:noFill/>
        </p:spPr>
        <p:txBody>
          <a:bodyPr wrap="square" rtlCol="0">
            <a:spAutoFit/>
          </a:bodyPr>
          <a:lstStyle/>
          <a:p>
            <a:r>
              <a:rPr lang="en-US" b="0" i="0" dirty="0">
                <a:solidFill>
                  <a:schemeClr val="bg1"/>
                </a:solidFill>
                <a:effectLst/>
                <a:latin typeface="Söhne"/>
              </a:rPr>
              <a:t>In conclusion, our drowsiness detection project has developed a robust real-time system utilizing facial recognition, eye-tracking, and machine learning. Successful testing across diverse driving conditions highlights its adaptability and precision. This technology's potential extends beyond automotive settings, with applications in wearables and various industries. Insights gained into drowsiness patterns contribute to ongoing improvements. Collaboration between neuroscience, AI, and sensor technology proves crucial. The project underscores the need for industry standards and regulatory consideration. Overall, this advancement signifies a significant stride toward enhancing safety, emphasizing the role of technology in mitigating risks associated with human fatigue across multiple domains.</a:t>
            </a:r>
            <a:endParaRPr lang="en-IN" dirty="0">
              <a:solidFill>
                <a:schemeClr val="bg1"/>
              </a:solidFill>
            </a:endParaRPr>
          </a:p>
        </p:txBody>
      </p:sp>
    </p:spTree>
    <p:extLst>
      <p:ext uri="{BB962C8B-B14F-4D97-AF65-F5344CB8AC3E}">
        <p14:creationId xmlns:p14="http://schemas.microsoft.com/office/powerpoint/2010/main" val="213156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B86911-F8E4-98B0-1A1A-024F317BA4F6}"/>
              </a:ext>
            </a:extLst>
          </p:cNvPr>
          <p:cNvSpPr txBox="1"/>
          <p:nvPr/>
        </p:nvSpPr>
        <p:spPr>
          <a:xfrm>
            <a:off x="1700114" y="2650432"/>
            <a:ext cx="8590327" cy="2031325"/>
          </a:xfrm>
          <a:prstGeom prst="rect">
            <a:avLst/>
          </a:prstGeom>
          <a:noFill/>
        </p:spPr>
        <p:txBody>
          <a:bodyPr wrap="square" rtlCol="0">
            <a:spAutoFit/>
          </a:bodyPr>
          <a:lstStyle/>
          <a:p>
            <a:r>
              <a:rPr lang="en-US" b="0" i="0" dirty="0">
                <a:solidFill>
                  <a:srgbClr val="222222"/>
                </a:solidFill>
                <a:effectLst/>
                <a:latin typeface="Lato" panose="020F0502020204030203" pitchFamily="34" charset="0"/>
              </a:rPr>
              <a:t>The aim of the Drowsiness Detection Project is to enhance road safety by employing Python and OpenCV to detect driver drowsiness in real-time. This project addresses the critical issue of driver fatigue, ensuring timely alerts to prevent potential accidents. Its use cases extend to long journeys, night driving, and commercial transportation, significantly reducing the risk of accidents caused by drowsy driving. This project is crucial for promoting vigilant and safe driving habits, contributing to overall road safety.</a:t>
            </a:r>
            <a:endParaRPr lang="en-IN" dirty="0"/>
          </a:p>
        </p:txBody>
      </p:sp>
      <p:sp>
        <p:nvSpPr>
          <p:cNvPr id="3" name="TextBox 2">
            <a:extLst>
              <a:ext uri="{FF2B5EF4-FFF2-40B4-BE49-F238E27FC236}">
                <a16:creationId xmlns:a16="http://schemas.microsoft.com/office/drawing/2014/main" id="{71862F79-CFB5-2F51-6847-AC898ACE47EF}"/>
              </a:ext>
            </a:extLst>
          </p:cNvPr>
          <p:cNvSpPr txBox="1"/>
          <p:nvPr/>
        </p:nvSpPr>
        <p:spPr>
          <a:xfrm>
            <a:off x="3845983" y="596188"/>
            <a:ext cx="3997723" cy="707886"/>
          </a:xfrm>
          <a:prstGeom prst="rect">
            <a:avLst/>
          </a:prstGeom>
          <a:noFill/>
        </p:spPr>
        <p:txBody>
          <a:bodyPr wrap="square" rtlCol="0">
            <a:spAutoFit/>
          </a:bodyPr>
          <a:lstStyle/>
          <a:p>
            <a:r>
              <a:rPr lang="en-IN" sz="4000" b="1" dirty="0"/>
              <a:t>INTRODUCTION</a:t>
            </a:r>
          </a:p>
        </p:txBody>
      </p:sp>
    </p:spTree>
    <p:extLst>
      <p:ext uri="{BB962C8B-B14F-4D97-AF65-F5344CB8AC3E}">
        <p14:creationId xmlns:p14="http://schemas.microsoft.com/office/powerpoint/2010/main" val="2579827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C6B942-0879-992C-0AA3-80BFFC77CB63}"/>
              </a:ext>
            </a:extLst>
          </p:cNvPr>
          <p:cNvSpPr txBox="1"/>
          <p:nvPr/>
        </p:nvSpPr>
        <p:spPr>
          <a:xfrm>
            <a:off x="4345498" y="554161"/>
            <a:ext cx="5092118" cy="707886"/>
          </a:xfrm>
          <a:prstGeom prst="rect">
            <a:avLst/>
          </a:prstGeom>
          <a:noFill/>
        </p:spPr>
        <p:txBody>
          <a:bodyPr wrap="square" rtlCol="0">
            <a:spAutoFit/>
          </a:bodyPr>
          <a:lstStyle/>
          <a:p>
            <a:r>
              <a:rPr lang="en-IN" sz="4000" b="1" dirty="0"/>
              <a:t>PROBLEM</a:t>
            </a:r>
            <a:r>
              <a:rPr lang="en-IN" dirty="0"/>
              <a:t> </a:t>
            </a:r>
          </a:p>
        </p:txBody>
      </p:sp>
      <p:sp>
        <p:nvSpPr>
          <p:cNvPr id="4" name="TextBox 3">
            <a:extLst>
              <a:ext uri="{FF2B5EF4-FFF2-40B4-BE49-F238E27FC236}">
                <a16:creationId xmlns:a16="http://schemas.microsoft.com/office/drawing/2014/main" id="{77EED02D-9221-9601-8FF9-B4D898AEC0A3}"/>
              </a:ext>
            </a:extLst>
          </p:cNvPr>
          <p:cNvSpPr txBox="1"/>
          <p:nvPr/>
        </p:nvSpPr>
        <p:spPr>
          <a:xfrm>
            <a:off x="1786856" y="2465141"/>
            <a:ext cx="8288322" cy="2862322"/>
          </a:xfrm>
          <a:prstGeom prst="rect">
            <a:avLst/>
          </a:prstGeom>
          <a:noFill/>
        </p:spPr>
        <p:txBody>
          <a:bodyPr wrap="square" rtlCol="0">
            <a:spAutoFit/>
          </a:bodyPr>
          <a:lstStyle/>
          <a:p>
            <a:r>
              <a:rPr lang="en-US" b="0" i="0" dirty="0">
                <a:solidFill>
                  <a:srgbClr val="222222"/>
                </a:solidFill>
                <a:effectLst/>
                <a:latin typeface="Lato" panose="020F0502020204030203" pitchFamily="34" charset="0"/>
              </a:rPr>
              <a:t>The problem addressed by the Drowsiness Detection Project is the potential danger of driver fatigue leading to accidents. As drivers become drowsy, their alertness decreases, risking safety on the road. The project uses OpenCV, a computer vision library in Python, to monitor the driver's eyes and facial features in real-time. By analyzing factors such as blink frequency and eye closure duration, the system can identify signs of drowsiness. When these signs are detected, the project triggers timely alerts, such as sounds or visual warnings, to prompt the driver to stay awake or take a break. This proactive approach helps prevent accidents caused by drowsy driving, contributing to improved road safety.</a:t>
            </a:r>
            <a:endParaRPr lang="en-IN" dirty="0"/>
          </a:p>
        </p:txBody>
      </p:sp>
    </p:spTree>
    <p:extLst>
      <p:ext uri="{BB962C8B-B14F-4D97-AF65-F5344CB8AC3E}">
        <p14:creationId xmlns:p14="http://schemas.microsoft.com/office/powerpoint/2010/main" val="2458032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C6B942-0879-992C-0AA3-80BFFC77CB63}"/>
              </a:ext>
            </a:extLst>
          </p:cNvPr>
          <p:cNvSpPr txBox="1"/>
          <p:nvPr/>
        </p:nvSpPr>
        <p:spPr>
          <a:xfrm>
            <a:off x="1450258" y="367348"/>
            <a:ext cx="9291483" cy="1323439"/>
          </a:xfrm>
          <a:prstGeom prst="rect">
            <a:avLst/>
          </a:prstGeom>
          <a:noFill/>
        </p:spPr>
        <p:txBody>
          <a:bodyPr wrap="square" rtlCol="0">
            <a:spAutoFit/>
          </a:bodyPr>
          <a:lstStyle/>
          <a:p>
            <a:r>
              <a:rPr lang="en-IN" sz="4000" b="1" dirty="0"/>
              <a:t>Calculating distance between eyes using Euclidean Distance</a:t>
            </a:r>
            <a:endParaRPr lang="en-IN" dirty="0"/>
          </a:p>
        </p:txBody>
      </p:sp>
      <p:sp>
        <p:nvSpPr>
          <p:cNvPr id="4" name="TextBox 3">
            <a:extLst>
              <a:ext uri="{FF2B5EF4-FFF2-40B4-BE49-F238E27FC236}">
                <a16:creationId xmlns:a16="http://schemas.microsoft.com/office/drawing/2014/main" id="{77EED02D-9221-9601-8FF9-B4D898AEC0A3}"/>
              </a:ext>
            </a:extLst>
          </p:cNvPr>
          <p:cNvSpPr txBox="1"/>
          <p:nvPr/>
        </p:nvSpPr>
        <p:spPr>
          <a:xfrm>
            <a:off x="903124" y="1855132"/>
            <a:ext cx="10385750" cy="3416320"/>
          </a:xfrm>
          <a:prstGeom prst="rect">
            <a:avLst/>
          </a:prstGeom>
          <a:noFill/>
        </p:spPr>
        <p:txBody>
          <a:bodyPr wrap="square" rtlCol="0">
            <a:spAutoFit/>
          </a:bodyPr>
          <a:lstStyle/>
          <a:p>
            <a:pPr algn="l"/>
            <a:r>
              <a:rPr lang="en-US" b="0" i="0" dirty="0">
                <a:solidFill>
                  <a:srgbClr val="353535"/>
                </a:solidFill>
                <a:effectLst/>
                <a:latin typeface="Arial" panose="020B0604020202020204" pitchFamily="34" charset="0"/>
              </a:rPr>
              <a:t>1. We Access the camera and mark the landmarks from the (.</a:t>
            </a:r>
            <a:r>
              <a:rPr lang="en-US" b="0" i="0" dirty="0" err="1">
                <a:solidFill>
                  <a:srgbClr val="353535"/>
                </a:solidFill>
                <a:effectLst/>
                <a:latin typeface="Arial" panose="020B0604020202020204" pitchFamily="34" charset="0"/>
              </a:rPr>
              <a:t>dat</a:t>
            </a:r>
            <a:r>
              <a:rPr lang="en-US" b="0" i="0" dirty="0">
                <a:solidFill>
                  <a:srgbClr val="353535"/>
                </a:solidFill>
                <a:effectLst/>
                <a:latin typeface="Arial" panose="020B0604020202020204" pitchFamily="34" charset="0"/>
              </a:rPr>
              <a:t>) file to predict the location of the ear and eyes.</a:t>
            </a:r>
          </a:p>
          <a:p>
            <a:pPr marL="342900" indent="-342900" algn="l">
              <a:buAutoNum type="arabicPeriod"/>
            </a:pPr>
            <a:endParaRPr lang="en-US" b="0" i="0" dirty="0">
              <a:solidFill>
                <a:srgbClr val="353535"/>
              </a:solidFill>
              <a:effectLst/>
              <a:latin typeface="Arial" panose="020B0604020202020204" pitchFamily="34" charset="0"/>
            </a:endParaRPr>
          </a:p>
          <a:p>
            <a:pPr algn="l"/>
            <a:r>
              <a:rPr lang="en-US" b="0" i="0" dirty="0">
                <a:solidFill>
                  <a:srgbClr val="353535"/>
                </a:solidFill>
                <a:effectLst/>
                <a:latin typeface="Arial" panose="020B0604020202020204" pitchFamily="34" charset="0"/>
              </a:rPr>
              <a:t>2. We then use the Euclidean distance function to calculate the distance between landmarks on the      opposite sides of the eyes. This function requires two points in a plane to calculate the distance. </a:t>
            </a:r>
          </a:p>
          <a:p>
            <a:pPr algn="l"/>
            <a:endParaRPr lang="en-US" b="0" i="0" dirty="0">
              <a:solidFill>
                <a:srgbClr val="353535"/>
              </a:solidFill>
              <a:effectLst/>
              <a:latin typeface="Arial" panose="020B0604020202020204" pitchFamily="34" charset="0"/>
            </a:endParaRPr>
          </a:p>
          <a:p>
            <a:pPr algn="l"/>
            <a:r>
              <a:rPr lang="en-US" dirty="0">
                <a:solidFill>
                  <a:srgbClr val="353535"/>
                </a:solidFill>
                <a:latin typeface="Arial" panose="020B0604020202020204" pitchFamily="34" charset="0"/>
              </a:rPr>
              <a:t>3. We </a:t>
            </a:r>
            <a:r>
              <a:rPr lang="en-US" b="0" i="0" dirty="0">
                <a:solidFill>
                  <a:srgbClr val="353535"/>
                </a:solidFill>
                <a:effectLst/>
                <a:latin typeface="Arial" panose="020B0604020202020204" pitchFamily="34" charset="0"/>
              </a:rPr>
              <a:t>Mark the eye points in a face so that it will be easy for the user to get the detection.</a:t>
            </a:r>
          </a:p>
          <a:p>
            <a:pPr algn="l"/>
            <a:endParaRPr lang="en-US" b="0" i="0" dirty="0">
              <a:solidFill>
                <a:srgbClr val="353535"/>
              </a:solidFill>
              <a:effectLst/>
              <a:latin typeface="Arial" panose="020B0604020202020204" pitchFamily="34" charset="0"/>
            </a:endParaRPr>
          </a:p>
          <a:p>
            <a:pPr algn="l"/>
            <a:r>
              <a:rPr lang="en-US" b="0" i="0" dirty="0">
                <a:solidFill>
                  <a:srgbClr val="353535"/>
                </a:solidFill>
                <a:effectLst/>
                <a:latin typeface="Arial" panose="020B0604020202020204" pitchFamily="34" charset="0"/>
              </a:rPr>
              <a:t>4. Then we calculate the aspect ratio for the left and right eyes and set the criteria for the closing of eyes (drowsiness detection).</a:t>
            </a:r>
          </a:p>
          <a:p>
            <a:pPr algn="l"/>
            <a:endParaRPr lang="en-US" dirty="0">
              <a:solidFill>
                <a:srgbClr val="353535"/>
              </a:solidFill>
              <a:latin typeface="Arial" panose="020B0604020202020204" pitchFamily="34" charset="0"/>
            </a:endParaRPr>
          </a:p>
          <a:p>
            <a:pPr algn="l"/>
            <a:endParaRPr lang="en-US" b="0" i="0" dirty="0">
              <a:solidFill>
                <a:srgbClr val="353535"/>
              </a:solidFill>
              <a:effectLst/>
              <a:latin typeface="Arial" panose="020B0604020202020204" pitchFamily="34" charset="0"/>
            </a:endParaRPr>
          </a:p>
        </p:txBody>
      </p:sp>
      <p:pic>
        <p:nvPicPr>
          <p:cNvPr id="5" name="Picture 4">
            <a:extLst>
              <a:ext uri="{FF2B5EF4-FFF2-40B4-BE49-F238E27FC236}">
                <a16:creationId xmlns:a16="http://schemas.microsoft.com/office/drawing/2014/main" id="{340E0EA7-699F-F357-54D4-EA5BDFA9DB3D}"/>
              </a:ext>
            </a:extLst>
          </p:cNvPr>
          <p:cNvPicPr>
            <a:picLocks noChangeAspect="1"/>
          </p:cNvPicPr>
          <p:nvPr/>
        </p:nvPicPr>
        <p:blipFill>
          <a:blip r:embed="rId2"/>
          <a:stretch>
            <a:fillRect/>
          </a:stretch>
        </p:blipFill>
        <p:spPr>
          <a:xfrm>
            <a:off x="903124" y="5139311"/>
            <a:ext cx="5159187" cy="1005927"/>
          </a:xfrm>
          <a:prstGeom prst="rect">
            <a:avLst/>
          </a:prstGeom>
        </p:spPr>
      </p:pic>
    </p:spTree>
    <p:extLst>
      <p:ext uri="{BB962C8B-B14F-4D97-AF65-F5344CB8AC3E}">
        <p14:creationId xmlns:p14="http://schemas.microsoft.com/office/powerpoint/2010/main" val="1434411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C6B942-0879-992C-0AA3-80BFFC77CB63}"/>
              </a:ext>
            </a:extLst>
          </p:cNvPr>
          <p:cNvSpPr txBox="1"/>
          <p:nvPr/>
        </p:nvSpPr>
        <p:spPr>
          <a:xfrm>
            <a:off x="1450258" y="534496"/>
            <a:ext cx="9291483" cy="707886"/>
          </a:xfrm>
          <a:prstGeom prst="rect">
            <a:avLst/>
          </a:prstGeom>
          <a:noFill/>
        </p:spPr>
        <p:txBody>
          <a:bodyPr wrap="square" rtlCol="0">
            <a:spAutoFit/>
          </a:bodyPr>
          <a:lstStyle/>
          <a:p>
            <a:r>
              <a:rPr lang="en-IN" sz="4000" b="1" dirty="0"/>
              <a:t>Face landmark mapping points</a:t>
            </a:r>
            <a:endParaRPr lang="en-IN" dirty="0"/>
          </a:p>
        </p:txBody>
      </p:sp>
      <p:sp>
        <p:nvSpPr>
          <p:cNvPr id="4" name="TextBox 3">
            <a:extLst>
              <a:ext uri="{FF2B5EF4-FFF2-40B4-BE49-F238E27FC236}">
                <a16:creationId xmlns:a16="http://schemas.microsoft.com/office/drawing/2014/main" id="{77EED02D-9221-9601-8FF9-B4D898AEC0A3}"/>
              </a:ext>
            </a:extLst>
          </p:cNvPr>
          <p:cNvSpPr txBox="1"/>
          <p:nvPr/>
        </p:nvSpPr>
        <p:spPr>
          <a:xfrm>
            <a:off x="903124" y="1592007"/>
            <a:ext cx="10385750" cy="923330"/>
          </a:xfrm>
          <a:prstGeom prst="rect">
            <a:avLst/>
          </a:prstGeom>
          <a:noFill/>
        </p:spPr>
        <p:txBody>
          <a:bodyPr wrap="square" rtlCol="0">
            <a:spAutoFit/>
          </a:bodyPr>
          <a:lstStyle/>
          <a:p>
            <a:pPr algn="l"/>
            <a:r>
              <a:rPr lang="en-US" b="0" i="0" dirty="0">
                <a:solidFill>
                  <a:srgbClr val="353535"/>
                </a:solidFill>
                <a:effectLst/>
                <a:latin typeface="Arial" panose="020B0604020202020204" pitchFamily="34" charset="0"/>
              </a:rPr>
              <a:t>Here, the image below shows all the masking and landmarks numerically-wise of all the critical points in a normal face with the reference of the right and left eye accordingly.</a:t>
            </a:r>
            <a:endParaRPr lang="en-US" dirty="0">
              <a:solidFill>
                <a:srgbClr val="353535"/>
              </a:solidFill>
              <a:latin typeface="Arial" panose="020B0604020202020204" pitchFamily="34" charset="0"/>
            </a:endParaRPr>
          </a:p>
          <a:p>
            <a:pPr algn="l"/>
            <a:endParaRPr lang="en-US" b="0" i="0" dirty="0">
              <a:solidFill>
                <a:srgbClr val="353535"/>
              </a:solidFill>
              <a:effectLst/>
              <a:latin typeface="Arial" panose="020B0604020202020204" pitchFamily="34" charset="0"/>
            </a:endParaRPr>
          </a:p>
        </p:txBody>
      </p:sp>
      <p:pic>
        <p:nvPicPr>
          <p:cNvPr id="6" name="Picture 5">
            <a:extLst>
              <a:ext uri="{FF2B5EF4-FFF2-40B4-BE49-F238E27FC236}">
                <a16:creationId xmlns:a16="http://schemas.microsoft.com/office/drawing/2014/main" id="{73B496E9-CD33-1DAB-15EF-9186348F65B6}"/>
              </a:ext>
            </a:extLst>
          </p:cNvPr>
          <p:cNvPicPr>
            <a:picLocks noChangeAspect="1"/>
          </p:cNvPicPr>
          <p:nvPr/>
        </p:nvPicPr>
        <p:blipFill>
          <a:blip r:embed="rId2"/>
          <a:stretch>
            <a:fillRect/>
          </a:stretch>
        </p:blipFill>
        <p:spPr>
          <a:xfrm>
            <a:off x="2769261" y="2626300"/>
            <a:ext cx="5532599" cy="3276884"/>
          </a:xfrm>
          <a:prstGeom prst="rect">
            <a:avLst/>
          </a:prstGeom>
        </p:spPr>
      </p:pic>
    </p:spTree>
    <p:extLst>
      <p:ext uri="{BB962C8B-B14F-4D97-AF65-F5344CB8AC3E}">
        <p14:creationId xmlns:p14="http://schemas.microsoft.com/office/powerpoint/2010/main" val="3292497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C6B942-0879-992C-0AA3-80BFFC77CB63}"/>
              </a:ext>
            </a:extLst>
          </p:cNvPr>
          <p:cNvSpPr txBox="1"/>
          <p:nvPr/>
        </p:nvSpPr>
        <p:spPr>
          <a:xfrm>
            <a:off x="1450257" y="544329"/>
            <a:ext cx="9291483" cy="707886"/>
          </a:xfrm>
          <a:prstGeom prst="rect">
            <a:avLst/>
          </a:prstGeom>
          <a:noFill/>
        </p:spPr>
        <p:txBody>
          <a:bodyPr wrap="square" rtlCol="0">
            <a:spAutoFit/>
          </a:bodyPr>
          <a:lstStyle/>
          <a:p>
            <a:r>
              <a:rPr lang="en-IN" sz="4000" b="1" dirty="0"/>
              <a:t>Needed Points in a Face Mask</a:t>
            </a:r>
            <a:endParaRPr lang="en-IN" dirty="0"/>
          </a:p>
        </p:txBody>
      </p:sp>
      <p:sp>
        <p:nvSpPr>
          <p:cNvPr id="4" name="TextBox 3">
            <a:extLst>
              <a:ext uri="{FF2B5EF4-FFF2-40B4-BE49-F238E27FC236}">
                <a16:creationId xmlns:a16="http://schemas.microsoft.com/office/drawing/2014/main" id="{77EED02D-9221-9601-8FF9-B4D898AEC0A3}"/>
              </a:ext>
            </a:extLst>
          </p:cNvPr>
          <p:cNvSpPr txBox="1"/>
          <p:nvPr/>
        </p:nvSpPr>
        <p:spPr>
          <a:xfrm>
            <a:off x="903124" y="1855132"/>
            <a:ext cx="10385750" cy="923330"/>
          </a:xfrm>
          <a:prstGeom prst="rect">
            <a:avLst/>
          </a:prstGeom>
          <a:noFill/>
        </p:spPr>
        <p:txBody>
          <a:bodyPr wrap="square" rtlCol="0">
            <a:spAutoFit/>
          </a:bodyPr>
          <a:lstStyle/>
          <a:p>
            <a:pPr algn="l"/>
            <a:r>
              <a:rPr lang="en-US" b="0" i="0" dirty="0">
                <a:solidFill>
                  <a:srgbClr val="353535"/>
                </a:solidFill>
                <a:effectLst/>
                <a:latin typeface="Arial" panose="020B0604020202020204" pitchFamily="34" charset="0"/>
              </a:rPr>
              <a:t>With reference to the above image, we are focusing on the right and the left eye and getting all the critical points connecting the eye.</a:t>
            </a:r>
            <a:endParaRPr lang="en-US" dirty="0">
              <a:solidFill>
                <a:srgbClr val="353535"/>
              </a:solidFill>
              <a:latin typeface="Arial" panose="020B0604020202020204" pitchFamily="34" charset="0"/>
            </a:endParaRPr>
          </a:p>
          <a:p>
            <a:pPr algn="l"/>
            <a:endParaRPr lang="en-US" b="0" i="0" dirty="0">
              <a:solidFill>
                <a:srgbClr val="353535"/>
              </a:solidFill>
              <a:effectLst/>
              <a:latin typeface="Arial" panose="020B0604020202020204" pitchFamily="34" charset="0"/>
            </a:endParaRPr>
          </a:p>
        </p:txBody>
      </p:sp>
      <p:pic>
        <p:nvPicPr>
          <p:cNvPr id="6" name="Picture 5">
            <a:extLst>
              <a:ext uri="{FF2B5EF4-FFF2-40B4-BE49-F238E27FC236}">
                <a16:creationId xmlns:a16="http://schemas.microsoft.com/office/drawing/2014/main" id="{3547F2DB-5A8A-EED0-C159-69BDC7006CB8}"/>
              </a:ext>
            </a:extLst>
          </p:cNvPr>
          <p:cNvPicPr>
            <a:picLocks noChangeAspect="1"/>
          </p:cNvPicPr>
          <p:nvPr/>
        </p:nvPicPr>
        <p:blipFill>
          <a:blip r:embed="rId2"/>
          <a:stretch>
            <a:fillRect/>
          </a:stretch>
        </p:blipFill>
        <p:spPr>
          <a:xfrm>
            <a:off x="1255350" y="2778462"/>
            <a:ext cx="5200635" cy="2882883"/>
          </a:xfrm>
          <a:prstGeom prst="rect">
            <a:avLst/>
          </a:prstGeom>
        </p:spPr>
      </p:pic>
      <p:pic>
        <p:nvPicPr>
          <p:cNvPr id="8" name="Picture 7" descr="A light shining on a person's face&#10;&#10;Description automatically generated">
            <a:extLst>
              <a:ext uri="{FF2B5EF4-FFF2-40B4-BE49-F238E27FC236}">
                <a16:creationId xmlns:a16="http://schemas.microsoft.com/office/drawing/2014/main" id="{F4F869B6-9FB0-7740-482A-D504EA63B5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3878" y="3429328"/>
            <a:ext cx="2905125" cy="790575"/>
          </a:xfrm>
          <a:prstGeom prst="rect">
            <a:avLst/>
          </a:prstGeom>
        </p:spPr>
      </p:pic>
    </p:spTree>
    <p:extLst>
      <p:ext uri="{BB962C8B-B14F-4D97-AF65-F5344CB8AC3E}">
        <p14:creationId xmlns:p14="http://schemas.microsoft.com/office/powerpoint/2010/main" val="2507284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C6B942-0879-992C-0AA3-80BFFC77CB63}"/>
              </a:ext>
            </a:extLst>
          </p:cNvPr>
          <p:cNvSpPr txBox="1"/>
          <p:nvPr/>
        </p:nvSpPr>
        <p:spPr>
          <a:xfrm>
            <a:off x="1450258" y="367348"/>
            <a:ext cx="9291483" cy="707886"/>
          </a:xfrm>
          <a:prstGeom prst="rect">
            <a:avLst/>
          </a:prstGeom>
          <a:noFill/>
        </p:spPr>
        <p:txBody>
          <a:bodyPr wrap="square" rtlCol="0">
            <a:spAutoFit/>
          </a:bodyPr>
          <a:lstStyle/>
          <a:p>
            <a:r>
              <a:rPr lang="en-IN" sz="4000" b="1" dirty="0"/>
              <a:t>Calculating EAR</a:t>
            </a:r>
            <a:endParaRPr lang="en-IN" dirty="0"/>
          </a:p>
        </p:txBody>
      </p:sp>
      <p:sp>
        <p:nvSpPr>
          <p:cNvPr id="4" name="TextBox 3">
            <a:extLst>
              <a:ext uri="{FF2B5EF4-FFF2-40B4-BE49-F238E27FC236}">
                <a16:creationId xmlns:a16="http://schemas.microsoft.com/office/drawing/2014/main" id="{77EED02D-9221-9601-8FF9-B4D898AEC0A3}"/>
              </a:ext>
            </a:extLst>
          </p:cNvPr>
          <p:cNvSpPr txBox="1"/>
          <p:nvPr/>
        </p:nvSpPr>
        <p:spPr>
          <a:xfrm>
            <a:off x="903124" y="1075234"/>
            <a:ext cx="10385750" cy="1477328"/>
          </a:xfrm>
          <a:prstGeom prst="rect">
            <a:avLst/>
          </a:prstGeom>
          <a:noFill/>
        </p:spPr>
        <p:txBody>
          <a:bodyPr wrap="square" rtlCol="0">
            <a:spAutoFit/>
          </a:bodyPr>
          <a:lstStyle/>
          <a:p>
            <a:pPr algn="l"/>
            <a:r>
              <a:rPr lang="en-US" dirty="0">
                <a:solidFill>
                  <a:srgbClr val="353535"/>
                </a:solidFill>
                <a:latin typeface="Arial" panose="020B0604020202020204" pitchFamily="34" charset="0"/>
              </a:rPr>
              <a:t>Eye aspect ratio (EAR) quantifies the ratio of horizontal to vertical eye dimensions, crucial in fields like driver monitoring, human-computer interaction, and emotion recognition. Calculated from facial landmarks, EAR tracks eye movements for applications such as drowsiness detection in drivers and enhancing interactive technologies through natural eye-based interfaces and emotion recognition systems.</a:t>
            </a:r>
            <a:endParaRPr lang="en-US" b="0" i="0" dirty="0">
              <a:solidFill>
                <a:srgbClr val="353535"/>
              </a:solidFill>
              <a:effectLst/>
              <a:latin typeface="Arial" panose="020B0604020202020204" pitchFamily="34" charset="0"/>
            </a:endParaRPr>
          </a:p>
        </p:txBody>
      </p:sp>
      <p:pic>
        <p:nvPicPr>
          <p:cNvPr id="8" name="Picture 7" descr="A math formula with numbers and lines&#10;&#10;Description automatically generated with medium confidence">
            <a:extLst>
              <a:ext uri="{FF2B5EF4-FFF2-40B4-BE49-F238E27FC236}">
                <a16:creationId xmlns:a16="http://schemas.microsoft.com/office/drawing/2014/main" id="{7E0C6B29-5FF7-3017-429D-4E80398647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718" y="2906837"/>
            <a:ext cx="5225281" cy="2797203"/>
          </a:xfrm>
          <a:prstGeom prst="rect">
            <a:avLst/>
          </a:prstGeom>
        </p:spPr>
      </p:pic>
      <p:pic>
        <p:nvPicPr>
          <p:cNvPr id="10" name="Picture 9" descr="Close-up of a person's eyes&#10;&#10;Description automatically generated">
            <a:extLst>
              <a:ext uri="{FF2B5EF4-FFF2-40B4-BE49-F238E27FC236}">
                <a16:creationId xmlns:a16="http://schemas.microsoft.com/office/drawing/2014/main" id="{314723F1-1B30-6D62-6856-1ED9E70B92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9398" y="2906836"/>
            <a:ext cx="5446574" cy="2797203"/>
          </a:xfrm>
          <a:prstGeom prst="rect">
            <a:avLst/>
          </a:prstGeom>
        </p:spPr>
      </p:pic>
    </p:spTree>
    <p:extLst>
      <p:ext uri="{BB962C8B-B14F-4D97-AF65-F5344CB8AC3E}">
        <p14:creationId xmlns:p14="http://schemas.microsoft.com/office/powerpoint/2010/main" val="3378476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C6B942-0879-992C-0AA3-80BFFC77CB63}"/>
              </a:ext>
            </a:extLst>
          </p:cNvPr>
          <p:cNvSpPr txBox="1"/>
          <p:nvPr/>
        </p:nvSpPr>
        <p:spPr>
          <a:xfrm>
            <a:off x="1450259" y="367348"/>
            <a:ext cx="9291483" cy="707886"/>
          </a:xfrm>
          <a:prstGeom prst="rect">
            <a:avLst/>
          </a:prstGeom>
          <a:noFill/>
        </p:spPr>
        <p:txBody>
          <a:bodyPr wrap="square" rtlCol="0">
            <a:spAutoFit/>
          </a:bodyPr>
          <a:lstStyle/>
          <a:p>
            <a:pPr algn="ctr"/>
            <a:r>
              <a:rPr lang="en-IN" sz="4000" b="1" dirty="0"/>
              <a:t>OUTPUT:</a:t>
            </a:r>
            <a:endParaRPr lang="en-IN" dirty="0"/>
          </a:p>
        </p:txBody>
      </p:sp>
      <p:sp>
        <p:nvSpPr>
          <p:cNvPr id="3" name="TextBox 2">
            <a:extLst>
              <a:ext uri="{FF2B5EF4-FFF2-40B4-BE49-F238E27FC236}">
                <a16:creationId xmlns:a16="http://schemas.microsoft.com/office/drawing/2014/main" id="{3A0914BD-13D6-322D-4B75-1B68BA20E784}"/>
              </a:ext>
            </a:extLst>
          </p:cNvPr>
          <p:cNvSpPr txBox="1"/>
          <p:nvPr/>
        </p:nvSpPr>
        <p:spPr>
          <a:xfrm>
            <a:off x="2376449" y="1244511"/>
            <a:ext cx="1852383" cy="369332"/>
          </a:xfrm>
          <a:prstGeom prst="rect">
            <a:avLst/>
          </a:prstGeom>
          <a:noFill/>
        </p:spPr>
        <p:txBody>
          <a:bodyPr wrap="square" rtlCol="0">
            <a:spAutoFit/>
          </a:bodyPr>
          <a:lstStyle/>
          <a:p>
            <a:r>
              <a:rPr lang="en-US" dirty="0">
                <a:solidFill>
                  <a:srgbClr val="222222"/>
                </a:solidFill>
                <a:latin typeface="Lato" panose="020F0502020204030203" pitchFamily="34" charset="0"/>
              </a:rPr>
              <a:t>AWAKE STATE</a:t>
            </a:r>
            <a:endParaRPr lang="en-IN" dirty="0"/>
          </a:p>
        </p:txBody>
      </p:sp>
      <p:pic>
        <p:nvPicPr>
          <p:cNvPr id="7" name="Picture 6" descr="A person taking a selfie&#10;&#10;Description automatically generated">
            <a:extLst>
              <a:ext uri="{FF2B5EF4-FFF2-40B4-BE49-F238E27FC236}">
                <a16:creationId xmlns:a16="http://schemas.microsoft.com/office/drawing/2014/main" id="{85FCD3E5-DAA9-8A1A-6440-756E6CEBF2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612" y="1900204"/>
            <a:ext cx="4870056" cy="3908297"/>
          </a:xfrm>
          <a:prstGeom prst="rect">
            <a:avLst/>
          </a:prstGeom>
        </p:spPr>
      </p:pic>
      <p:sp>
        <p:nvSpPr>
          <p:cNvPr id="8" name="TextBox 7">
            <a:extLst>
              <a:ext uri="{FF2B5EF4-FFF2-40B4-BE49-F238E27FC236}">
                <a16:creationId xmlns:a16="http://schemas.microsoft.com/office/drawing/2014/main" id="{92CEF28F-4F4E-DC35-C095-6EADECE0D42B}"/>
              </a:ext>
            </a:extLst>
          </p:cNvPr>
          <p:cNvSpPr txBox="1"/>
          <p:nvPr/>
        </p:nvSpPr>
        <p:spPr>
          <a:xfrm>
            <a:off x="7963170" y="1259312"/>
            <a:ext cx="1948087" cy="369332"/>
          </a:xfrm>
          <a:prstGeom prst="rect">
            <a:avLst/>
          </a:prstGeom>
          <a:noFill/>
        </p:spPr>
        <p:txBody>
          <a:bodyPr wrap="square" rtlCol="0">
            <a:spAutoFit/>
          </a:bodyPr>
          <a:lstStyle/>
          <a:p>
            <a:r>
              <a:rPr lang="en-US" dirty="0">
                <a:solidFill>
                  <a:srgbClr val="222222"/>
                </a:solidFill>
                <a:latin typeface="Lato" panose="020F0502020204030203" pitchFamily="34" charset="0"/>
              </a:rPr>
              <a:t>DROWSY STATE</a:t>
            </a:r>
            <a:endParaRPr lang="en-IN" dirty="0"/>
          </a:p>
        </p:txBody>
      </p:sp>
      <p:pic>
        <p:nvPicPr>
          <p:cNvPr id="10" name="Picture 9" descr="A person taking a selfie&#10;&#10;Description automatically generated">
            <a:extLst>
              <a:ext uri="{FF2B5EF4-FFF2-40B4-BE49-F238E27FC236}">
                <a16:creationId xmlns:a16="http://schemas.microsoft.com/office/drawing/2014/main" id="{0E4F0000-C732-88E2-2B41-AB041809AA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4248" y="1900205"/>
            <a:ext cx="4889971" cy="3908296"/>
          </a:xfrm>
          <a:prstGeom prst="rect">
            <a:avLst/>
          </a:prstGeom>
        </p:spPr>
      </p:pic>
    </p:spTree>
    <p:extLst>
      <p:ext uri="{BB962C8B-B14F-4D97-AF65-F5344CB8AC3E}">
        <p14:creationId xmlns:p14="http://schemas.microsoft.com/office/powerpoint/2010/main" val="2212080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75EB49-C391-068D-3329-B12500930D6C}"/>
              </a:ext>
            </a:extLst>
          </p:cNvPr>
          <p:cNvSpPr txBox="1"/>
          <p:nvPr/>
        </p:nvSpPr>
        <p:spPr>
          <a:xfrm>
            <a:off x="3338818" y="394283"/>
            <a:ext cx="5293454" cy="707886"/>
          </a:xfrm>
          <a:prstGeom prst="rect">
            <a:avLst/>
          </a:prstGeom>
          <a:noFill/>
        </p:spPr>
        <p:txBody>
          <a:bodyPr wrap="square" rtlCol="0">
            <a:spAutoFit/>
          </a:bodyPr>
          <a:lstStyle/>
          <a:p>
            <a:r>
              <a:rPr lang="en-IN" sz="4000" b="1" dirty="0"/>
              <a:t>FUTURE PROSPECTS</a:t>
            </a:r>
          </a:p>
        </p:txBody>
      </p:sp>
      <p:sp>
        <p:nvSpPr>
          <p:cNvPr id="4" name="TextBox 3">
            <a:extLst>
              <a:ext uri="{FF2B5EF4-FFF2-40B4-BE49-F238E27FC236}">
                <a16:creationId xmlns:a16="http://schemas.microsoft.com/office/drawing/2014/main" id="{16183420-0961-E83A-AE71-1B8F26DF80E2}"/>
              </a:ext>
            </a:extLst>
          </p:cNvPr>
          <p:cNvSpPr txBox="1"/>
          <p:nvPr/>
        </p:nvSpPr>
        <p:spPr>
          <a:xfrm>
            <a:off x="491523" y="1443841"/>
            <a:ext cx="11208954" cy="3970318"/>
          </a:xfrm>
          <a:prstGeom prst="rect">
            <a:avLst/>
          </a:prstGeom>
          <a:noFill/>
        </p:spPr>
        <p:txBody>
          <a:bodyPr wrap="square">
            <a:spAutoFit/>
          </a:bodyPr>
          <a:lstStyle/>
          <a:p>
            <a:pPr algn="l">
              <a:buFont typeface="+mj-lt"/>
              <a:buAutoNum type="arabicPeriod"/>
            </a:pPr>
            <a:r>
              <a:rPr lang="en-US" b="1" i="0" dirty="0">
                <a:solidFill>
                  <a:schemeClr val="bg1"/>
                </a:solidFill>
                <a:effectLst/>
                <a:latin typeface="Söhne"/>
              </a:rPr>
              <a:t> Integration in Vehicles:</a:t>
            </a:r>
            <a:r>
              <a:rPr lang="en-US" b="0" i="0" dirty="0">
                <a:solidFill>
                  <a:schemeClr val="bg1"/>
                </a:solidFill>
                <a:effectLst/>
                <a:latin typeface="Söhne"/>
              </a:rPr>
              <a:t> Drowsiness detection systems may become a standard feature in modern vehicles, integrated with advanced driver-assistance systems (ADAS) to enhance safety.</a:t>
            </a:r>
          </a:p>
          <a:p>
            <a:pPr algn="l"/>
            <a:endParaRPr lang="en-US" dirty="0">
              <a:solidFill>
                <a:schemeClr val="bg1"/>
              </a:solidFill>
              <a:latin typeface="Söhne"/>
            </a:endParaRPr>
          </a:p>
          <a:p>
            <a:pPr algn="l"/>
            <a:r>
              <a:rPr lang="en-US" b="1" i="0" dirty="0">
                <a:solidFill>
                  <a:schemeClr val="bg1"/>
                </a:solidFill>
                <a:effectLst/>
                <a:latin typeface="Söhne"/>
              </a:rPr>
              <a:t>2. Wearable Technology:</a:t>
            </a:r>
            <a:r>
              <a:rPr lang="en-US" b="0" i="0" dirty="0">
                <a:solidFill>
                  <a:schemeClr val="bg1"/>
                </a:solidFill>
                <a:effectLst/>
                <a:latin typeface="Söhne"/>
              </a:rPr>
              <a:t> Drowsiness detection could extend beyond vehicles to wearable devices, alerting individuals in various settings, such as during work or while operating heavy machinery.</a:t>
            </a:r>
          </a:p>
          <a:p>
            <a:pPr algn="l"/>
            <a:endParaRPr lang="en-US" b="0" i="0" dirty="0">
              <a:solidFill>
                <a:schemeClr val="bg1"/>
              </a:solidFill>
              <a:effectLst/>
              <a:latin typeface="Söhne"/>
            </a:endParaRPr>
          </a:p>
          <a:p>
            <a:pPr algn="l"/>
            <a:r>
              <a:rPr lang="en-US" b="1" i="0" dirty="0">
                <a:solidFill>
                  <a:schemeClr val="bg1"/>
                </a:solidFill>
                <a:effectLst/>
                <a:latin typeface="Söhne"/>
              </a:rPr>
              <a:t>3. IoT Integration:</a:t>
            </a:r>
            <a:r>
              <a:rPr lang="en-US" b="0" i="0" dirty="0">
                <a:solidFill>
                  <a:schemeClr val="bg1"/>
                </a:solidFill>
                <a:effectLst/>
                <a:latin typeface="Söhne"/>
              </a:rPr>
              <a:t> The Internet of Things (IoT) could play a role in creating a network of connected devices that monitor and share drowsiness data, potentially improving overall safety on the roads.</a:t>
            </a:r>
          </a:p>
          <a:p>
            <a:pPr algn="l">
              <a:buFont typeface="+mj-lt"/>
              <a:buAutoNum type="arabicPeriod"/>
            </a:pPr>
            <a:endParaRPr lang="en-US" b="0" i="0" dirty="0">
              <a:solidFill>
                <a:schemeClr val="bg1"/>
              </a:solidFill>
              <a:effectLst/>
              <a:latin typeface="Söhne"/>
            </a:endParaRPr>
          </a:p>
          <a:p>
            <a:pPr algn="l"/>
            <a:r>
              <a:rPr lang="en-US" b="1" i="0" dirty="0">
                <a:solidFill>
                  <a:schemeClr val="bg1"/>
                </a:solidFill>
                <a:effectLst/>
                <a:latin typeface="Söhne"/>
              </a:rPr>
              <a:t>4. Research in Neuroscience:</a:t>
            </a:r>
            <a:r>
              <a:rPr lang="en-US" b="0" i="0" dirty="0">
                <a:solidFill>
                  <a:schemeClr val="bg1"/>
                </a:solidFill>
                <a:effectLst/>
                <a:latin typeface="Söhne"/>
              </a:rPr>
              <a:t> Deeper insights into the neuroscience of fatigue and drowsiness could contribute to the development of more effective detection methods.</a:t>
            </a:r>
          </a:p>
          <a:p>
            <a:pPr algn="l">
              <a:buFont typeface="+mj-lt"/>
              <a:buAutoNum type="arabicPeriod"/>
            </a:pPr>
            <a:endParaRPr lang="en-US" b="0" i="0" dirty="0">
              <a:solidFill>
                <a:schemeClr val="bg1"/>
              </a:solidFill>
              <a:effectLst/>
              <a:latin typeface="Söhne"/>
            </a:endParaRPr>
          </a:p>
          <a:p>
            <a:pPr algn="l"/>
            <a:r>
              <a:rPr lang="en-US" b="1" i="0" dirty="0">
                <a:solidFill>
                  <a:schemeClr val="bg1"/>
                </a:solidFill>
                <a:effectLst/>
                <a:latin typeface="Söhne"/>
              </a:rPr>
              <a:t>5. Commercial and Industrial Applications:</a:t>
            </a:r>
            <a:r>
              <a:rPr lang="en-US" b="0" i="0" dirty="0">
                <a:solidFill>
                  <a:schemeClr val="bg1"/>
                </a:solidFill>
                <a:effectLst/>
                <a:latin typeface="Söhne"/>
              </a:rPr>
              <a:t> Drowsiness detection technology may find applications beyond road safety, including in industries where operator alertness is critical, such as aviation, maritime, and manufacturing.</a:t>
            </a:r>
          </a:p>
        </p:txBody>
      </p:sp>
    </p:spTree>
    <p:extLst>
      <p:ext uri="{BB962C8B-B14F-4D97-AF65-F5344CB8AC3E}">
        <p14:creationId xmlns:p14="http://schemas.microsoft.com/office/powerpoint/2010/main" val="315256409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450</TotalTime>
  <Words>768</Words>
  <Application>Microsoft Office PowerPoint</Application>
  <PresentationFormat>Widescreen</PresentationFormat>
  <Paragraphs>38</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Century Gothic</vt:lpstr>
      <vt:lpstr>Lato</vt:lpstr>
      <vt:lpstr>Söhne</vt:lpstr>
      <vt:lpstr>Wingdings 3</vt:lpstr>
      <vt:lpstr>Slice</vt:lpstr>
      <vt:lpstr>Drowsiness detection using opencv</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POTATO DISEASE CLASSIFICATION</dc:title>
  <dc:creator>Anish Sharma</dc:creator>
  <cp:lastModifiedBy>Avinash K Upadhyay [Artificial Intelligence &amp; Machine Learning - 2021]</cp:lastModifiedBy>
  <cp:revision>8</cp:revision>
  <dcterms:created xsi:type="dcterms:W3CDTF">2023-03-30T09:03:13Z</dcterms:created>
  <dcterms:modified xsi:type="dcterms:W3CDTF">2023-11-16T18:31:03Z</dcterms:modified>
</cp:coreProperties>
</file>