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4" r:id="rId2"/>
    <p:sldId id="258" r:id="rId3"/>
    <p:sldId id="259" r:id="rId4"/>
    <p:sldId id="644" r:id="rId5"/>
    <p:sldId id="687" r:id="rId6"/>
    <p:sldId id="657" r:id="rId7"/>
    <p:sldId id="658" r:id="rId8"/>
    <p:sldId id="659" r:id="rId9"/>
    <p:sldId id="682" r:id="rId10"/>
    <p:sldId id="673" r:id="rId11"/>
    <p:sldId id="681" r:id="rId12"/>
    <p:sldId id="683" r:id="rId13"/>
    <p:sldId id="677" r:id="rId14"/>
    <p:sldId id="660" r:id="rId15"/>
    <p:sldId id="663" r:id="rId16"/>
    <p:sldId id="674" r:id="rId17"/>
    <p:sldId id="664" r:id="rId18"/>
    <p:sldId id="675" r:id="rId19"/>
    <p:sldId id="665" r:id="rId20"/>
    <p:sldId id="676" r:id="rId21"/>
    <p:sldId id="666" r:id="rId22"/>
    <p:sldId id="670" r:id="rId23"/>
    <p:sldId id="668" r:id="rId24"/>
    <p:sldId id="678" r:id="rId25"/>
    <p:sldId id="684" r:id="rId26"/>
    <p:sldId id="688" r:id="rId27"/>
    <p:sldId id="685" r:id="rId28"/>
    <p:sldId id="686" r:id="rId29"/>
    <p:sldId id="325" r:id="rId30"/>
  </p:sldIdLst>
  <p:sldSz cx="9144000" cy="6858000" type="screen4x3"/>
  <p:notesSz cx="6918325" cy="100488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288"/>
    <a:srgbClr val="5B9BD5"/>
    <a:srgbClr val="0066FF"/>
    <a:srgbClr val="FFFFFF"/>
    <a:srgbClr val="D2DEEF"/>
    <a:srgbClr val="005DA3"/>
    <a:srgbClr val="FF0000"/>
    <a:srgbClr val="008080"/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2414" autoAdjust="0"/>
  </p:normalViewPr>
  <p:slideViewPr>
    <p:cSldViewPr>
      <p:cViewPr varScale="1">
        <p:scale>
          <a:sx n="74" d="100"/>
          <a:sy n="74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7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95A4446-BE2F-46EE-AEFB-AC96A0877A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5E494-30CF-441F-BA17-FF8F8BE3D2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19538" y="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411A-9367-45EA-B3FC-61C6FDAB713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18407D-A8FE-4D0B-99BC-2DAEB3C20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45638"/>
            <a:ext cx="29972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3FE84F-FC39-4AFC-A0EC-171F7107CD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19538" y="9545638"/>
            <a:ext cx="29972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36DFA-F517-4044-BA6F-782DA0011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89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951" tIns="48476" rIns="96951" bIns="48476" numCol="1" anchor="t" anchorCtr="0" compatLnSpc="1"/>
          <a:lstStyle>
            <a:lvl1pPr defTabSz="9696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951" tIns="48476" rIns="96951" bIns="48476" numCol="1" anchor="t" anchorCtr="0" compatLnSpc="1"/>
          <a:lstStyle>
            <a:lvl1pPr algn="r" defTabSz="9696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54063"/>
            <a:ext cx="5026025" cy="376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773613"/>
            <a:ext cx="55340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951" tIns="48476" rIns="96951" bIns="4847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44050"/>
            <a:ext cx="29972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951" tIns="48476" rIns="96951" bIns="48476" numCol="1" anchor="b" anchorCtr="0" compatLnSpc="1"/>
          <a:lstStyle>
            <a:lvl1pPr defTabSz="9696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9544050"/>
            <a:ext cx="29972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951" tIns="48476" rIns="96951" bIns="48476" numCol="1" anchor="b" anchorCtr="0" compatLnSpc="1"/>
          <a:lstStyle>
            <a:lvl1pPr algn="r" defTabSz="969645">
              <a:defRPr sz="1300"/>
            </a:lvl1pPr>
          </a:lstStyle>
          <a:p>
            <a:pPr>
              <a:defRPr/>
            </a:pPr>
            <a:fld id="{02189695-7157-4B1A-AF22-589FE731CE7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424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93BA027-9C87-4779-B11A-6908E371022E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02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回到最开始的例子，我们都知道正确答案是“小明”，现在请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出来分析</a:t>
            </a: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6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900" b="0" i="0" kern="0" dirty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首先，对于反向传播来说，我们的任务就是</a:t>
                </a:r>
                <a:endParaRPr lang="en-US" altLang="zh-CN" sz="900" b="0" i="0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zh-CN" altLang="en-US" sz="9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900" dirty="0">
                    <a:latin typeface="+mn-ea"/>
                    <a:ea typeface="+mn-ea"/>
                  </a:rPr>
                  <a:t>循环层</a:t>
                </a:r>
                <a:r>
                  <a:rPr lang="en-US" altLang="zh-CN" sz="900" dirty="0">
                    <a:latin typeface="+mn-ea"/>
                    <a:ea typeface="+mn-ea"/>
                  </a:rPr>
                  <a:t>k-1</a:t>
                </a:r>
                <a:r>
                  <a:rPr lang="zh-CN" altLang="en-US" sz="900" dirty="0">
                    <a:latin typeface="+mn-ea"/>
                    <a:ea typeface="+mn-ea"/>
                  </a:rPr>
                  <a:t>时刻的第</a:t>
                </a:r>
                <a:r>
                  <a:rPr lang="en-US" altLang="zh-CN" sz="900" dirty="0">
                    <a:latin typeface="+mn-ea"/>
                    <a:ea typeface="+mn-ea"/>
                  </a:rPr>
                  <a:t>i</a:t>
                </a:r>
                <a:r>
                  <a:rPr lang="zh-CN" altLang="en-US" sz="900" dirty="0">
                    <a:latin typeface="+mn-ea"/>
                    <a:ea typeface="+mn-ea"/>
                  </a:rPr>
                  <a:t>个神经元到循环层第</a:t>
                </a:r>
                <a:r>
                  <a:rPr lang="en-US" altLang="zh-CN" sz="900" dirty="0">
                    <a:latin typeface="+mn-ea"/>
                    <a:ea typeface="+mn-ea"/>
                  </a:rPr>
                  <a:t>k</a:t>
                </a:r>
                <a:r>
                  <a:rPr lang="zh-CN" altLang="en-US" sz="900" dirty="0">
                    <a:latin typeface="+mn-ea"/>
                    <a:ea typeface="+mn-ea"/>
                  </a:rPr>
                  <a:t>时刻的第</a:t>
                </a:r>
                <a:r>
                  <a:rPr lang="en-US" altLang="zh-CN" sz="900" dirty="0">
                    <a:latin typeface="+mn-ea"/>
                    <a:ea typeface="+mn-ea"/>
                  </a:rPr>
                  <a:t>j</a:t>
                </a:r>
                <a:r>
                  <a:rPr lang="zh-CN" altLang="en-US" sz="900" dirty="0">
                    <a:latin typeface="+mn-ea"/>
                    <a:ea typeface="+mn-ea"/>
                  </a:rPr>
                  <a:t>个神经元的权重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sz="900" b="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𝑤_𝑗𝑖^𝑘</a:t>
                </a:r>
                <a:r>
                  <a:rPr lang="zh-CN" altLang="en-US" sz="900" b="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表示</a:t>
                </a:r>
                <a:r>
                  <a:rPr lang="zh-CN" altLang="en-US" sz="900" dirty="0">
                    <a:latin typeface="+mn-ea"/>
                    <a:ea typeface="+mn-ea"/>
                  </a:rPr>
                  <a:t>循环层</a:t>
                </a:r>
                <a:r>
                  <a:rPr lang="en-US" altLang="zh-CN" sz="900" dirty="0">
                    <a:latin typeface="+mn-ea"/>
                    <a:ea typeface="+mn-ea"/>
                  </a:rPr>
                  <a:t>k-1</a:t>
                </a:r>
                <a:r>
                  <a:rPr lang="zh-CN" altLang="en-US" sz="900" dirty="0">
                    <a:latin typeface="+mn-ea"/>
                    <a:ea typeface="+mn-ea"/>
                  </a:rPr>
                  <a:t>时刻的第</a:t>
                </a:r>
                <a:r>
                  <a:rPr lang="en-US" altLang="zh-CN" sz="900" dirty="0">
                    <a:latin typeface="+mn-ea"/>
                    <a:ea typeface="+mn-ea"/>
                  </a:rPr>
                  <a:t>i</a:t>
                </a:r>
                <a:r>
                  <a:rPr lang="zh-CN" altLang="en-US" sz="900" dirty="0">
                    <a:latin typeface="+mn-ea"/>
                    <a:ea typeface="+mn-ea"/>
                  </a:rPr>
                  <a:t>个神经元到循环层第</a:t>
                </a:r>
                <a:r>
                  <a:rPr lang="en-US" altLang="zh-CN" sz="900" dirty="0">
                    <a:latin typeface="+mn-ea"/>
                    <a:ea typeface="+mn-ea"/>
                  </a:rPr>
                  <a:t>k</a:t>
                </a:r>
                <a:r>
                  <a:rPr lang="zh-CN" altLang="en-US" sz="900" dirty="0">
                    <a:latin typeface="+mn-ea"/>
                    <a:ea typeface="+mn-ea"/>
                  </a:rPr>
                  <a:t>时刻的第</a:t>
                </a:r>
                <a:r>
                  <a:rPr lang="en-US" altLang="zh-CN" sz="900" dirty="0">
                    <a:latin typeface="+mn-ea"/>
                    <a:ea typeface="+mn-ea"/>
                  </a:rPr>
                  <a:t>j</a:t>
                </a:r>
                <a:r>
                  <a:rPr lang="zh-CN" altLang="en-US" sz="900" dirty="0">
                    <a:latin typeface="+mn-ea"/>
                    <a:ea typeface="+mn-ea"/>
                  </a:rPr>
                  <a:t>个神经元的权重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600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2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587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94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latin typeface="+mn-ea"/>
                <a:ea typeface="+mn-ea"/>
              </a:rPr>
              <a:t>梯度爆炸：</a:t>
            </a:r>
            <a:endParaRPr lang="en-US" altLang="zh-CN" sz="9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zh-CN" altLang="en-US" sz="900" dirty="0">
                <a:latin typeface="+mn-ea"/>
                <a:ea typeface="+mn-ea"/>
              </a:rPr>
              <a:t>首先因为很好发现，梯度值将会变为</a:t>
            </a:r>
            <a:r>
              <a:rPr lang="en-US" altLang="zh-CN" sz="900" dirty="0">
                <a:latin typeface="+mn-ea"/>
                <a:ea typeface="+mn-ea"/>
              </a:rPr>
              <a:t>NAN</a:t>
            </a:r>
            <a:r>
              <a:rPr lang="zh-CN" altLang="en-US" sz="900" dirty="0">
                <a:latin typeface="+mn-ea"/>
                <a:ea typeface="+mn-ea"/>
              </a:rPr>
              <a:t>，程序直接挂掉</a:t>
            </a:r>
            <a:endParaRPr lang="en-US" altLang="zh-CN" sz="9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zh-CN" altLang="en-US" sz="900" dirty="0">
                <a:latin typeface="+mn-ea"/>
                <a:ea typeface="+mn-ea"/>
              </a:rPr>
              <a:t>其次也很好处理，我们在预定义阈值处将梯度截断，就能较为有效地解决了。</a:t>
            </a:r>
            <a:endParaRPr lang="en-US" altLang="zh-CN" sz="9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Relu</a:t>
            </a:r>
            <a:r>
              <a:rPr lang="zh-CN" altLang="en-US" sz="900" dirty="0">
                <a:latin typeface="+mn-ea"/>
                <a:ea typeface="+mn-ea"/>
              </a:rPr>
              <a:t>最早在九几年出现的，就是为了解决梯度消失问题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tanh</a:t>
            </a:r>
            <a:r>
              <a:rPr lang="zh-CN" altLang="en-US" sz="900" dirty="0">
                <a:latin typeface="+mn-ea"/>
                <a:ea typeface="+mn-ea"/>
              </a:rPr>
              <a:t>和</a:t>
            </a:r>
            <a:r>
              <a:rPr lang="en-US" altLang="zh-CN" sz="900" dirty="0">
                <a:latin typeface="+mn-ea"/>
                <a:ea typeface="+mn-ea"/>
              </a:rPr>
              <a:t>sigmoid</a:t>
            </a:r>
            <a:r>
              <a:rPr lang="zh-CN" altLang="en-US" sz="900" dirty="0">
                <a:latin typeface="+mn-ea"/>
                <a:ea typeface="+mn-ea"/>
              </a:rPr>
              <a:t>函数在两端导数均为</a:t>
            </a:r>
            <a:r>
              <a:rPr lang="en-US" altLang="zh-CN" sz="900" dirty="0">
                <a:latin typeface="+mn-ea"/>
                <a:ea typeface="+mn-ea"/>
              </a:rPr>
              <a:t>0</a:t>
            </a:r>
            <a:r>
              <a:rPr lang="zh-CN" altLang="en-US" sz="900" dirty="0">
                <a:latin typeface="+mn-ea"/>
                <a:ea typeface="+mn-ea"/>
              </a:rPr>
              <a:t>，而</a:t>
            </a:r>
            <a:r>
              <a:rPr lang="en-US" altLang="zh-CN" sz="900" dirty="0">
                <a:latin typeface="+mn-ea"/>
                <a:ea typeface="+mn-ea"/>
              </a:rPr>
              <a:t>Relu</a:t>
            </a:r>
            <a:r>
              <a:rPr lang="zh-CN" altLang="en-US" sz="900" dirty="0">
                <a:latin typeface="+mn-ea"/>
                <a:ea typeface="+mn-ea"/>
              </a:rPr>
              <a:t>的导数形式非零即</a:t>
            </a:r>
            <a:r>
              <a:rPr lang="en-US" altLang="zh-CN" sz="900" dirty="0">
                <a:latin typeface="+mn-ea"/>
                <a:ea typeface="+mn-ea"/>
              </a:rPr>
              <a:t>1</a:t>
            </a: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170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这是之前介绍过的普通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结构，而对于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LSTM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来说，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可以这么简单理解，之前的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模拟了人脑记忆的功能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414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900" dirty="0">
                    <a:latin typeface="+mn-ea"/>
                    <a:ea typeface="+mn-ea"/>
                  </a:rPr>
                  <a:t>遗忘门：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它决定了上一时刻的单元状态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t</m:t>
                        </m:r>
                        <m: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有多少保留到当前时刻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sz="900" dirty="0">
                    <a:latin typeface="+mn-ea"/>
                    <a:ea typeface="+mn-ea"/>
                  </a:rPr>
                  <a:t>；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:r>
                  <a:rPr lang="zh-CN" altLang="en-US" sz="900" dirty="0">
                    <a:latin typeface="+mn-ea"/>
                    <a:ea typeface="+mn-ea"/>
                  </a:rPr>
                  <a:t>输入门：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它决定了当前时刻网络的输入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有多少保存到单元状态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；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:r>
                  <a:rPr lang="zh-CN" altLang="en-US" sz="900" dirty="0">
                    <a:latin typeface="+mn-ea"/>
                    <a:ea typeface="+mn-ea"/>
                  </a:rPr>
                  <a:t>输出门：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它决定了单元状态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有多少输出到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LSTM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的当前输出值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  <a:endParaRPr lang="zh-CN" altLang="en-US" sz="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900" dirty="0">
                    <a:latin typeface="+mn-ea"/>
                    <a:ea typeface="+mn-ea"/>
                  </a:rPr>
                  <a:t>遗忘门：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它决定了上一时刻的单元状态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c_(t−1)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有多少保留到当前时刻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c_t</a:t>
                </a:r>
                <a:r>
                  <a:rPr lang="zh-CN" altLang="en-US" sz="900" dirty="0">
                    <a:latin typeface="+mn-ea"/>
                    <a:ea typeface="+mn-ea"/>
                  </a:rPr>
                  <a:t>；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:r>
                  <a:rPr lang="zh-CN" altLang="en-US" sz="900" dirty="0">
                    <a:latin typeface="+mn-ea"/>
                    <a:ea typeface="+mn-ea"/>
                  </a:rPr>
                  <a:t>输入门：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它决定了当前时刻网络的输入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x_t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有多少保存到单元状态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c_t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；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:r>
                  <a:rPr lang="zh-CN" altLang="en-US" sz="900" dirty="0">
                    <a:latin typeface="+mn-ea"/>
                    <a:ea typeface="+mn-ea"/>
                  </a:rPr>
                  <a:t>输出门：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它决定了单元状态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c_t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有多少输出到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LSTM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的当前输出值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h_t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  <a:endParaRPr lang="zh-CN" altLang="en-US" sz="900" dirty="0">
                  <a:latin typeface="+mn-ea"/>
                  <a:ea typeface="+mn-ea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504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38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latin typeface="+mn-ea"/>
                <a:ea typeface="+mn-ea"/>
              </a:rPr>
              <a:t>存在问题：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- </a:t>
            </a:r>
            <a:r>
              <a:rPr lang="zh-CN" altLang="en-US" sz="900" dirty="0">
                <a:latin typeface="+mn-ea"/>
                <a:ea typeface="+mn-ea"/>
              </a:rPr>
              <a:t>输入之间无关联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- </a:t>
            </a:r>
            <a:r>
              <a:rPr lang="zh-CN" altLang="en-US" sz="900" dirty="0">
                <a:latin typeface="+mn-ea"/>
                <a:ea typeface="+mn-ea"/>
              </a:rPr>
              <a:t>每层节点之间无连接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- </a:t>
            </a:r>
            <a:r>
              <a:rPr lang="zh-CN" altLang="en-US" sz="900" dirty="0">
                <a:latin typeface="+mn-ea"/>
                <a:ea typeface="+mn-ea"/>
              </a:rPr>
              <a:t>输入输出维度固定，无法处理变长数据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989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9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900" dirty="0">
                    <a:latin typeface="+mn-ea"/>
                    <a:ea typeface="+mn-ea"/>
                  </a:rPr>
                  <a:t>来控制需要保留多少记忆；</a:t>
                </a:r>
                <a:r>
                  <a:rPr lang="zh-CN" altLang="en-US" sz="900" kern="1200" dirty="0">
                    <a:solidFill>
                      <a:schemeClr val="tx1"/>
                    </a:solidFill>
                    <a:latin typeface="+mn-ea"/>
                    <a:ea typeface="宋体" panose="0201060003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9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900" kern="1200" dirty="0">
                    <a:solidFill>
                      <a:schemeClr val="tx1"/>
                    </a:solidFill>
                    <a:latin typeface="+mn-ea"/>
                    <a:ea typeface="宋体" panose="02010600030101010101" pitchFamily="2" charset="-122"/>
                    <a:cs typeface="+mn-cs"/>
                  </a:rPr>
                  <a:t>=0</a:t>
                </a:r>
                <a:r>
                  <a:rPr lang="zh-CN" altLang="en-US" sz="900" kern="1200" dirty="0">
                    <a:solidFill>
                      <a:schemeClr val="tx1"/>
                    </a:solidFill>
                    <a:latin typeface="+mn-ea"/>
                    <a:ea typeface="宋体" panose="02010600030101010101" pitchFamily="2" charset="-122"/>
                    <a:cs typeface="+mn-cs"/>
                  </a:rPr>
                  <a:t>，之前的记忆都不保留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900" dirty="0">
                    <a:latin typeface="+mn-ea"/>
                    <a:ea typeface="+mn-ea"/>
                  </a:rPr>
                  <a:t>控制需要从上一时刻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9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900" dirty="0">
                    <a:latin typeface="+mn-ea"/>
                    <a:ea typeface="+mn-ea"/>
                  </a:rPr>
                  <a:t>中遗忘多少信息，需要加入多少当前时刻的候选隐藏层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:r>
                  <a:rPr lang="zh-CN" altLang="en-US" sz="900" dirty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9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900" dirty="0">
                    <a:latin typeface="+mn-ea"/>
                    <a:ea typeface="+mn-ea"/>
                  </a:rPr>
                  <a:t>=1</a:t>
                </a:r>
                <a:r>
                  <a:rPr lang="zh-CN" altLang="en-US" sz="900" dirty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900" dirty="0">
                    <a:latin typeface="+mn-ea"/>
                    <a:ea typeface="+mn-ea"/>
                  </a:rPr>
                  <a:t>=0</a:t>
                </a:r>
                <a:r>
                  <a:rPr lang="zh-CN" altLang="en-US" sz="900" dirty="0">
                    <a:latin typeface="+mn-ea"/>
                    <a:ea typeface="+mn-ea"/>
                  </a:rPr>
                  <a:t>时，这就是个普通的</a:t>
                </a:r>
                <a:r>
                  <a:rPr lang="en-US" altLang="zh-CN" sz="900" dirty="0">
                    <a:latin typeface="+mn-ea"/>
                    <a:ea typeface="+mn-ea"/>
                  </a:rPr>
                  <a:t>RNN</a:t>
                </a:r>
                <a:endParaRPr lang="zh-CN" altLang="en-US" sz="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sz="900" b="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𝑟_</a:t>
                </a:r>
                <a:r>
                  <a:rPr lang="en-US" altLang="zh-CN" sz="90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𝑡</a:t>
                </a:r>
                <a:r>
                  <a:rPr lang="zh-CN" altLang="en-US" sz="900" dirty="0">
                    <a:latin typeface="+mn-ea"/>
                    <a:ea typeface="+mn-ea"/>
                  </a:rPr>
                  <a:t>来控制需要保留多少记忆；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:pPr/>
                <a:r>
                  <a:rPr lang="en-US" altLang="zh-CN" sz="900" b="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𝑧_𝑡</a:t>
                </a:r>
                <a:r>
                  <a:rPr lang="zh-CN" altLang="en-US" sz="900" dirty="0">
                    <a:latin typeface="+mn-ea"/>
                    <a:ea typeface="+mn-ea"/>
                  </a:rPr>
                  <a:t>控制需要从上一时刻</a:t>
                </a:r>
                <a:r>
                  <a:rPr lang="en-US" altLang="zh-CN" sz="90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ℎ_𝑡</a:t>
                </a:r>
                <a:r>
                  <a:rPr lang="zh-CN" altLang="en-US" sz="900" dirty="0">
                    <a:latin typeface="+mn-ea"/>
                    <a:ea typeface="+mn-ea"/>
                  </a:rPr>
                  <a:t>中遗忘多少信息，需要加入多少当前时刻的候选隐藏层</a:t>
                </a:r>
                <a:endParaRPr lang="en-US" altLang="zh-CN" sz="900" dirty="0">
                  <a:latin typeface="+mn-ea"/>
                  <a:ea typeface="+mn-ea"/>
                </a:endParaRPr>
              </a:p>
              <a:p>
                <a:pPr/>
                <a:r>
                  <a:rPr lang="zh-CN" altLang="en-US" sz="900" dirty="0">
                    <a:latin typeface="+mn-ea"/>
                    <a:ea typeface="+mn-ea"/>
                  </a:rPr>
                  <a:t>当</a:t>
                </a:r>
                <a:r>
                  <a:rPr lang="en-US" altLang="zh-CN" sz="900" b="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𝑟_</a:t>
                </a:r>
                <a:r>
                  <a:rPr lang="en-US" altLang="zh-CN" sz="90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𝑡</a:t>
                </a:r>
                <a:r>
                  <a:rPr lang="en-US" altLang="zh-CN" sz="900" dirty="0">
                    <a:latin typeface="+mn-ea"/>
                    <a:ea typeface="+mn-ea"/>
                  </a:rPr>
                  <a:t>=1</a:t>
                </a:r>
                <a:r>
                  <a:rPr lang="zh-CN" altLang="en-US" sz="900" dirty="0">
                    <a:latin typeface="+mn-ea"/>
                    <a:ea typeface="+mn-ea"/>
                  </a:rPr>
                  <a:t>，</a:t>
                </a:r>
                <a:r>
                  <a:rPr lang="en-US" altLang="zh-CN" sz="900" b="0" i="0" kern="0">
                    <a:latin typeface="Cambria Math" panose="02040503050406030204" pitchFamily="18" charset="0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𝑧_𝑡</a:t>
                </a:r>
                <a:r>
                  <a:rPr lang="en-US" altLang="zh-CN" sz="900" dirty="0">
                    <a:latin typeface="+mn-ea"/>
                    <a:ea typeface="+mn-ea"/>
                  </a:rPr>
                  <a:t>=0</a:t>
                </a:r>
                <a:r>
                  <a:rPr lang="zh-CN" altLang="en-US" sz="900" dirty="0">
                    <a:latin typeface="+mn-ea"/>
                    <a:ea typeface="+mn-ea"/>
                  </a:rPr>
                  <a:t>时，这就是个普通的</a:t>
                </a:r>
                <a:r>
                  <a:rPr lang="en-US" altLang="zh-CN" sz="900" dirty="0">
                    <a:latin typeface="+mn-ea"/>
                    <a:ea typeface="+mn-ea"/>
                  </a:rPr>
                  <a:t>RNN</a:t>
                </a:r>
                <a:endParaRPr lang="zh-CN" altLang="en-US" sz="900" dirty="0">
                  <a:latin typeface="+mn-ea"/>
                  <a:ea typeface="+mn-ea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928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训练模型时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tensor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会不断的从数据流图中的一个节点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到另一节点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TensorFlow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名字的由来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498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dirty="0">
                <a:latin typeface="+mn-ea"/>
                <a:ea typeface="+mn-ea"/>
              </a:rPr>
              <a:t>(batch, timestep, input)</a:t>
            </a: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374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069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0B7D14D-2343-4526-9D11-B9D436DC775A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latin typeface="+mn-ea"/>
                <a:ea typeface="+mn-ea"/>
              </a:rPr>
              <a:t>存在问题：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- </a:t>
            </a:r>
            <a:r>
              <a:rPr lang="zh-CN" altLang="en-US" sz="900" dirty="0">
                <a:latin typeface="+mn-ea"/>
                <a:ea typeface="+mn-ea"/>
              </a:rPr>
              <a:t>输入之间无关联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- </a:t>
            </a:r>
            <a:r>
              <a:rPr lang="zh-CN" altLang="en-US" sz="900" dirty="0">
                <a:latin typeface="+mn-ea"/>
                <a:ea typeface="+mn-ea"/>
              </a:rPr>
              <a:t>每层节点之间无连接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- </a:t>
            </a:r>
            <a:r>
              <a:rPr lang="zh-CN" altLang="en-US" sz="900" dirty="0">
                <a:latin typeface="+mn-ea"/>
                <a:ea typeface="+mn-ea"/>
              </a:rPr>
              <a:t>输入输出维度固定，无法处理变长数据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04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latin typeface="+mn-ea"/>
                <a:ea typeface="+mn-ea"/>
              </a:rPr>
              <a:t>因为我们捕捉到了前文的信息。那么</a:t>
            </a:r>
            <a:r>
              <a:rPr lang="en-US" altLang="zh-CN" sz="900" dirty="0">
                <a:latin typeface="+mn-ea"/>
                <a:ea typeface="+mn-ea"/>
              </a:rPr>
              <a:t>RNN</a:t>
            </a:r>
            <a:r>
              <a:rPr lang="zh-CN" altLang="en-US" sz="900" dirty="0">
                <a:latin typeface="+mn-ea"/>
                <a:ea typeface="+mn-ea"/>
              </a:rPr>
              <a:t>怎么做呢？其实跟人脑差不多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12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是一个向量，它表示隐藏层的值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是输入层到隐藏层的权重矩阵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是隐藏层到输出层的权重矩阵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是隐藏层上一次的值作为这一次的输入的权重。</a:t>
            </a:r>
            <a:endParaRPr lang="en-US" altLang="zh-CN" sz="900" dirty="0">
              <a:latin typeface="+mn-ea"/>
              <a:ea typeface="+mn-ea"/>
            </a:endParaRPr>
          </a:p>
          <a:p>
            <a:endParaRPr lang="en-US" altLang="zh-CN" sz="900" dirty="0">
              <a:latin typeface="+mn-ea"/>
              <a:ea typeface="+mn-ea"/>
            </a:endParaRPr>
          </a:p>
          <a:p>
            <a:r>
              <a:rPr lang="en-US" altLang="zh-CN" sz="900" dirty="0">
                <a:latin typeface="+mn-ea"/>
                <a:ea typeface="+mn-ea"/>
              </a:rPr>
              <a:t>Recurrent</a:t>
            </a:r>
            <a:r>
              <a:rPr lang="zh-CN" altLang="en-US" sz="900" dirty="0">
                <a:latin typeface="+mn-ea"/>
                <a:ea typeface="+mn-ea"/>
              </a:rPr>
              <a:t>的意思就是对于序列的每一个元素都执行相同的任务，输出依赖于先前计算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96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85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25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900" dirty="0">
                <a:latin typeface="+mn-ea"/>
                <a:ea typeface="+mn-ea"/>
              </a:rPr>
              <a:t>非</a:t>
            </a:r>
            <a:r>
              <a:rPr lang="en-US" altLang="zh-CN" sz="900" dirty="0">
                <a:latin typeface="+mn-ea"/>
                <a:ea typeface="+mn-ea"/>
              </a:rPr>
              <a:t>RNN</a:t>
            </a:r>
          </a:p>
          <a:p>
            <a:pPr marL="228600" indent="-228600">
              <a:buAutoNum type="arabicPeriod"/>
            </a:pPr>
            <a:r>
              <a:rPr lang="zh-CN" altLang="en-US" sz="900" dirty="0">
                <a:latin typeface="+mn-ea"/>
                <a:ea typeface="+mn-ea"/>
              </a:rPr>
              <a:t>多对一，语言情感分析</a:t>
            </a:r>
            <a:endParaRPr lang="en-US" altLang="zh-CN" sz="9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zh-CN" altLang="en-US" sz="900" dirty="0">
                <a:latin typeface="+mn-ea"/>
                <a:ea typeface="+mn-ea"/>
              </a:rPr>
              <a:t>一对多，图像标注</a:t>
            </a:r>
            <a:endParaRPr lang="en-US" altLang="zh-CN" sz="9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zh-CN" altLang="en-US" sz="900" dirty="0">
                <a:latin typeface="+mn-ea"/>
                <a:ea typeface="+mn-ea"/>
              </a:rPr>
              <a:t>多对多，机器翻译、语音识别</a:t>
            </a:r>
            <a:endParaRPr lang="en-US" altLang="zh-CN" sz="9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zh-CN" altLang="en-US" sz="900" dirty="0">
                <a:latin typeface="+mn-ea"/>
                <a:ea typeface="+mn-ea"/>
              </a:rPr>
              <a:t>同步多对多，视频分类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613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我们需要让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学习这样一句话，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需要基于前面出现过的词，预测下一个词。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其次，网络的输入和输出都是向量，为了让语言模型能够被网络处理，我们必须把词表达为向量的形式。</a:t>
            </a: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89695-7157-4B1A-AF22-589FE731CE73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6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>
            <a:extLst>
              <a:ext uri="{FF2B5EF4-FFF2-40B4-BE49-F238E27FC236}">
                <a16:creationId xmlns:a16="http://schemas.microsoft.com/office/drawing/2014/main" id="{2F82B2E9-6F1E-4017-BC01-D667083CC1BF}"/>
              </a:ext>
            </a:extLst>
          </p:cNvPr>
          <p:cNvSpPr/>
          <p:nvPr userDrawn="1"/>
        </p:nvSpPr>
        <p:spPr bwMode="auto">
          <a:xfrm>
            <a:off x="0" y="0"/>
            <a:ext cx="9144000" cy="2255838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" fmla="*/ 0 w 12192000"/>
              <a:gd name="connsiteY0" fmla="*/ 0 h 4903963"/>
              <a:gd name="connsiteX1" fmla="*/ 12192000 w 12192000"/>
              <a:gd name="connsiteY1" fmla="*/ 0 h 4903963"/>
              <a:gd name="connsiteX2" fmla="*/ 12192000 w 12192000"/>
              <a:gd name="connsiteY2" fmla="*/ 3368675 h 4903963"/>
              <a:gd name="connsiteX3" fmla="*/ 0 w 12192000"/>
              <a:gd name="connsiteY3" fmla="*/ 3368675 h 4903963"/>
              <a:gd name="connsiteX4" fmla="*/ 0 w 12192000"/>
              <a:gd name="connsiteY4" fmla="*/ 0 h 4903963"/>
              <a:gd name="connsiteX0" fmla="*/ 0 w 12192000"/>
              <a:gd name="connsiteY0" fmla="*/ 0 h 5964239"/>
              <a:gd name="connsiteX1" fmla="*/ 12192000 w 12192000"/>
              <a:gd name="connsiteY1" fmla="*/ 0 h 5964239"/>
              <a:gd name="connsiteX2" fmla="*/ 12192000 w 12192000"/>
              <a:gd name="connsiteY2" fmla="*/ 3368675 h 5964239"/>
              <a:gd name="connsiteX3" fmla="*/ 0 w 12192000"/>
              <a:gd name="connsiteY3" fmla="*/ 3368675 h 5964239"/>
              <a:gd name="connsiteX4" fmla="*/ 0 w 12192000"/>
              <a:gd name="connsiteY4" fmla="*/ 0 h 596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D3381"/>
              </a:gs>
              <a:gs pos="0">
                <a:srgbClr val="768BA6"/>
              </a:gs>
              <a:gs pos="100000">
                <a:srgbClr val="44546A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dirty="0">
              <a:ea typeface="宋体" panose="02010600030101010101" pitchFamily="2" charset="-122"/>
            </a:endParaRP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18AA884C-98D4-4D92-BA87-661D6AF62C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8638" y="3430741"/>
            <a:ext cx="8086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技术研讨：大白话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RNN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99977ED-C282-43E8-B974-C30D9FADE3A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88199" y="1556631"/>
            <a:ext cx="1567606" cy="1550649"/>
            <a:chOff x="5050446" y="2076381"/>
            <a:chExt cx="2091109" cy="206646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E3B7FE-B04F-4130-825C-6DAD2C25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427" y="2257867"/>
              <a:ext cx="1728799" cy="1727106"/>
            </a:xfrm>
            <a:prstGeom prst="ellipse">
              <a:avLst/>
            </a:prstGeom>
          </p:spPr>
        </p:pic>
        <p:grpSp>
          <p:nvGrpSpPr>
            <p:cNvPr id="9" name="组合 10">
              <a:extLst>
                <a:ext uri="{FF2B5EF4-FFF2-40B4-BE49-F238E27FC236}">
                  <a16:creationId xmlns:a16="http://schemas.microsoft.com/office/drawing/2014/main" id="{797D1E21-FE68-49ED-8228-D63C017FC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7838" y="2106514"/>
              <a:ext cx="2036329" cy="2036329"/>
              <a:chOff x="5077837" y="2082754"/>
              <a:chExt cx="2036329" cy="203632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B81DC29-406F-48E3-9E0A-07F9C7CA52E1}"/>
                  </a:ext>
                </a:extLst>
              </p:cNvPr>
              <p:cNvSpPr/>
              <p:nvPr/>
            </p:nvSpPr>
            <p:spPr bwMode="auto">
              <a:xfrm>
                <a:off x="5157881" y="2163574"/>
                <a:ext cx="1876235" cy="187439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D338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lIns="68580" tIns="34290" rIns="68580" bIns="34290"/>
              <a:lstStyle/>
              <a:p>
                <a:pPr defTabSz="685800">
                  <a:defRPr/>
                </a:pPr>
                <a:endParaRPr lang="zh-CN" altLang="en-US" sz="135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4F0ADBF-189F-4AAA-9CCD-788B007D2208}"/>
                  </a:ext>
                </a:extLst>
              </p:cNvPr>
              <p:cNvSpPr/>
              <p:nvPr/>
            </p:nvSpPr>
            <p:spPr bwMode="auto">
              <a:xfrm>
                <a:off x="5077410" y="2083182"/>
                <a:ext cx="2037176" cy="2035180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D338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lIns="68580" tIns="34290" rIns="68580" bIns="34290"/>
              <a:lstStyle/>
              <a:p>
                <a:pPr defTabSz="685800">
                  <a:defRPr/>
                </a:pPr>
                <a:endParaRPr lang="zh-CN" altLang="en-US" sz="135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0" name="图片 82">
              <a:extLst>
                <a:ext uri="{FF2B5EF4-FFF2-40B4-BE49-F238E27FC236}">
                  <a16:creationId xmlns:a16="http://schemas.microsoft.com/office/drawing/2014/main" id="{AA3AD037-5846-4930-BA33-FC199EB6B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76"/>
            <a:stretch>
              <a:fillRect/>
            </a:stretch>
          </p:blipFill>
          <p:spPr bwMode="auto">
            <a:xfrm>
              <a:off x="5050446" y="2076381"/>
              <a:ext cx="2091109" cy="87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6BC8A8E-5963-4452-A9C7-15BF83E4EBE6}"/>
              </a:ext>
            </a:extLst>
          </p:cNvPr>
          <p:cNvSpPr txBox="1"/>
          <p:nvPr userDrawn="1"/>
        </p:nvSpPr>
        <p:spPr>
          <a:xfrm>
            <a:off x="1719196" y="4401074"/>
            <a:ext cx="5699351" cy="400110"/>
          </a:xfrm>
          <a:prstGeom prst="rect">
            <a:avLst/>
          </a:prstGeom>
          <a:solidFill>
            <a:srgbClr val="0060A8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汇报人：陈泽濠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FC69A6B-3072-4993-B1CE-A002260759F0}"/>
              </a:ext>
            </a:extLst>
          </p:cNvPr>
          <p:cNvGrpSpPr/>
          <p:nvPr userDrawn="1"/>
        </p:nvGrpSpPr>
        <p:grpSpPr>
          <a:xfrm>
            <a:off x="2447892" y="5091624"/>
            <a:ext cx="4517007" cy="434893"/>
            <a:chOff x="2447892" y="5091624"/>
            <a:chExt cx="4517007" cy="43489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3FDB982-2B03-46E7-A8C3-50EAB4EF5B8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47892" y="5157184"/>
              <a:ext cx="2947271" cy="369333"/>
              <a:chOff x="3402104" y="4925049"/>
              <a:chExt cx="2951522" cy="369091"/>
            </a:xfrm>
          </p:grpSpPr>
          <p:pic>
            <p:nvPicPr>
              <p:cNvPr id="15" name="图片 3">
                <a:extLst>
                  <a:ext uri="{FF2B5EF4-FFF2-40B4-BE49-F238E27FC236}">
                    <a16:creationId xmlns:a16="http://schemas.microsoft.com/office/drawing/2014/main" id="{C86EDF97-AECE-44E4-806E-B1839EF1C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104" y="4925049"/>
                <a:ext cx="281416" cy="28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76CE7C6-346B-4483-85B3-7C43838C53B2}"/>
                  </a:ext>
                </a:extLst>
              </p:cNvPr>
              <p:cNvSpPr/>
              <p:nvPr/>
            </p:nvSpPr>
            <p:spPr>
              <a:xfrm>
                <a:off x="3670778" y="4925050"/>
                <a:ext cx="2682848" cy="369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计算机科学与工程学院 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8" name="Picture 15" descr="CCNL-LOGO">
              <a:extLst>
                <a:ext uri="{FF2B5EF4-FFF2-40B4-BE49-F238E27FC236}">
                  <a16:creationId xmlns:a16="http://schemas.microsoft.com/office/drawing/2014/main" id="{C0D74B41-9152-4AF2-BD38-D5AC999FB59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r="56238"/>
            <a:stretch/>
          </p:blipFill>
          <p:spPr bwMode="auto">
            <a:xfrm>
              <a:off x="5228740" y="5091624"/>
              <a:ext cx="1736159" cy="419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645C618-B2FE-436D-AD99-6B8520B4154C}"/>
              </a:ext>
            </a:extLst>
          </p:cNvPr>
          <p:cNvSpPr/>
          <p:nvPr userDrawn="1"/>
        </p:nvSpPr>
        <p:spPr bwMode="auto">
          <a:xfrm>
            <a:off x="3229379" y="5574153"/>
            <a:ext cx="2678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2018/05/09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6CC2A-3F3E-431D-A393-66F1DA06D8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ECEC7-3B60-4AA0-BEF4-2FC3F8C22EE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2407D-BB0E-481D-B76A-58333D2875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404813"/>
            <a:ext cx="2087563" cy="57610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3462" cy="57610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82220-20B7-4FEB-906E-916846D942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353425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F46C-1E62-4431-A138-29B8711CDD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88" y="404813"/>
            <a:ext cx="8353425" cy="57610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D2C59-B7C7-46BD-A9A8-1CDE06AECB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50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">
            <a:extLst>
              <a:ext uri="{FF2B5EF4-FFF2-40B4-BE49-F238E27FC236}">
                <a16:creationId xmlns:a16="http://schemas.microsoft.com/office/drawing/2014/main" id="{9C4DEC8A-5227-4439-9E02-FBB63D17EAB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11188" y="6237312"/>
            <a:ext cx="7924800" cy="0"/>
          </a:xfrm>
          <a:prstGeom prst="line">
            <a:avLst/>
          </a:prstGeom>
          <a:noFill/>
          <a:ln w="22225">
            <a:solidFill>
              <a:srgbClr val="005DA3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15" descr="CCNL-LOGO">
            <a:extLst>
              <a:ext uri="{FF2B5EF4-FFF2-40B4-BE49-F238E27FC236}">
                <a16:creationId xmlns:a16="http://schemas.microsoft.com/office/drawing/2014/main" id="{FFC84817-0468-4A9C-BDEA-0209E90B2EF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r="56238"/>
          <a:stretch/>
        </p:blipFill>
        <p:spPr bwMode="auto">
          <a:xfrm>
            <a:off x="6796281" y="6309320"/>
            <a:ext cx="1736159" cy="41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>
            <a:extLst>
              <a:ext uri="{FF2B5EF4-FFF2-40B4-BE49-F238E27FC236}">
                <a16:creationId xmlns:a16="http://schemas.microsoft.com/office/drawing/2014/main" id="{2F54B567-24CF-4BEB-AC98-0784683720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237312"/>
            <a:ext cx="683816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5DA3"/>
                </a:solidFill>
              </a:defRPr>
            </a:lvl1pPr>
          </a:lstStyle>
          <a:p>
            <a:pPr>
              <a:defRPr/>
            </a:pPr>
            <a:fld id="{54E8B3B7-C18A-494C-97C4-437E7E2D10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90BA694-47BC-428B-B600-425B2B7426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11188" y="796925"/>
            <a:ext cx="7924800" cy="0"/>
          </a:xfrm>
          <a:prstGeom prst="line">
            <a:avLst/>
          </a:prstGeom>
          <a:noFill/>
          <a:ln w="22225">
            <a:solidFill>
              <a:srgbClr val="005DA3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5898-081F-41C6-96C1-242C6172741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79E3-4F79-4FD8-8284-76B18C32286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39560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9560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B49A-8D25-46EA-8FBA-94FC5F271B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C28A-8DDA-45F9-955B-2AB0680027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48CDC-6E6E-4808-AB63-493A4E3A44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21B6-84CF-4B79-A5E2-004777F7E6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CCNL-LOGO">
            <a:extLst>
              <a:ext uri="{FF2B5EF4-FFF2-40B4-BE49-F238E27FC236}">
                <a16:creationId xmlns:a16="http://schemas.microsoft.com/office/drawing/2014/main" id="{7910FF44-1350-4CCB-9AC9-048A7B86D1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/>
          <a:srcRect r="56238"/>
          <a:stretch/>
        </p:blipFill>
        <p:spPr bwMode="auto">
          <a:xfrm>
            <a:off x="6796281" y="6309320"/>
            <a:ext cx="1736159" cy="41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Line 11"/>
          <p:cNvSpPr>
            <a:spLocks noChangeShapeType="1"/>
          </p:cNvSpPr>
          <p:nvPr/>
        </p:nvSpPr>
        <p:spPr bwMode="auto">
          <a:xfrm flipV="1">
            <a:off x="611188" y="6237312"/>
            <a:ext cx="7924800" cy="0"/>
          </a:xfrm>
          <a:prstGeom prst="line">
            <a:avLst/>
          </a:prstGeom>
          <a:noFill/>
          <a:ln w="22225">
            <a:solidFill>
              <a:srgbClr val="005DA3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64500" cy="489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237312"/>
            <a:ext cx="683816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5DA3"/>
                </a:solidFill>
              </a:defRPr>
            </a:lvl1pPr>
          </a:lstStyle>
          <a:p>
            <a:pPr>
              <a:defRPr/>
            </a:pPr>
            <a:fld id="{54E8B3B7-C18A-494C-97C4-437E7E2D10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1" name="直接连接符 7">
            <a:extLst>
              <a:ext uri="{FF2B5EF4-FFF2-40B4-BE49-F238E27FC236}">
                <a16:creationId xmlns:a16="http://schemas.microsoft.com/office/drawing/2014/main" id="{FA235F08-F68A-46E6-9576-84F9D4C42B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3606800" y="796925"/>
            <a:ext cx="5537200" cy="3175"/>
          </a:xfrm>
          <a:prstGeom prst="line">
            <a:avLst/>
          </a:prstGeom>
          <a:noFill/>
          <a:ln w="22225" algn="ctr">
            <a:solidFill>
              <a:srgbClr val="005D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FEBC35C-5BD4-4A90-94FB-34E79C891D64}"/>
              </a:ext>
            </a:extLst>
          </p:cNvPr>
          <p:cNvSpPr/>
          <p:nvPr userDrawn="1"/>
        </p:nvSpPr>
        <p:spPr bwMode="auto">
          <a:xfrm>
            <a:off x="-252536" y="233559"/>
            <a:ext cx="4013323" cy="576262"/>
          </a:xfrm>
          <a:prstGeom prst="parallelogram">
            <a:avLst>
              <a:gd name="adj" fmla="val 41624"/>
            </a:avLst>
          </a:prstGeom>
          <a:solidFill>
            <a:srgbClr val="005D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cxnSp>
        <p:nvCxnSpPr>
          <p:cNvPr id="13" name="直接连接符 16">
            <a:extLst>
              <a:ext uri="{FF2B5EF4-FFF2-40B4-BE49-F238E27FC236}">
                <a16:creationId xmlns:a16="http://schemas.microsoft.com/office/drawing/2014/main" id="{D05454CF-61DF-45BD-A12B-D8A5E1C6D6A1}"/>
              </a:ext>
            </a:extLst>
          </p:cNvPr>
          <p:cNvCxnSpPr>
            <a:cxnSpLocks noChangeAspect="1"/>
          </p:cNvCxnSpPr>
          <p:nvPr userDrawn="1"/>
        </p:nvCxnSpPr>
        <p:spPr bwMode="auto">
          <a:xfrm>
            <a:off x="3708615" y="233559"/>
            <a:ext cx="234735" cy="563366"/>
          </a:xfrm>
          <a:prstGeom prst="line">
            <a:avLst/>
          </a:prstGeom>
          <a:noFill/>
          <a:ln w="28575" algn="ctr">
            <a:solidFill>
              <a:srgbClr val="005D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" y="260450"/>
            <a:ext cx="3131841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" panose="05000000000000000000" pitchFamily="2" charset="2"/>
        <a:buChar char="l"/>
        <a:defRPr sz="28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34E9BF-2978-4CE9-A483-CE2FE373A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7" y="2276374"/>
            <a:ext cx="8264086" cy="26280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F1A597D-C11B-4D76-BE2C-11D0EB87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RNN</a:t>
            </a:r>
            <a:r>
              <a:rPr lang="zh-CN" altLang="en-US" dirty="0">
                <a:solidFill>
                  <a:srgbClr val="0070C0"/>
                </a:solidFill>
              </a:rPr>
              <a:t>的应用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E928C-F6F1-4C4E-A7E2-F78A6B65F6DA}"/>
              </a:ext>
            </a:extLst>
          </p:cNvPr>
          <p:cNvSpPr txBox="1"/>
          <p:nvPr/>
        </p:nvSpPr>
        <p:spPr>
          <a:xfrm>
            <a:off x="1029670" y="5213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语言情感分析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BAEEEF-8E7D-403E-8112-03CBA8B042BD}"/>
              </a:ext>
            </a:extLst>
          </p:cNvPr>
          <p:cNvSpPr txBox="1"/>
          <p:nvPr/>
        </p:nvSpPr>
        <p:spPr>
          <a:xfrm>
            <a:off x="2995953" y="52089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图片标注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164570-5493-4106-ABA8-3BE51C366C9D}"/>
              </a:ext>
            </a:extLst>
          </p:cNvPr>
          <p:cNvSpPr txBox="1"/>
          <p:nvPr/>
        </p:nvSpPr>
        <p:spPr>
          <a:xfrm>
            <a:off x="5264204" y="521395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机器翻译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语音识别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写诗写歌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D8957D-CAFB-4EEF-82BE-E56290A19421}"/>
              </a:ext>
            </a:extLst>
          </p:cNvPr>
          <p:cNvSpPr txBox="1"/>
          <p:nvPr/>
        </p:nvSpPr>
        <p:spPr>
          <a:xfrm>
            <a:off x="7532456" y="52044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视频分类</a:t>
            </a:r>
          </a:p>
        </p:txBody>
      </p:sp>
    </p:spTree>
    <p:extLst>
      <p:ext uri="{BB962C8B-B14F-4D97-AF65-F5344CB8AC3E}">
        <p14:creationId xmlns:p14="http://schemas.microsoft.com/office/powerpoint/2010/main" val="2314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F1A597D-C11B-4D76-BE2C-11D0EB87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49689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RNN</a:t>
            </a:r>
            <a:r>
              <a:rPr lang="zh-CN" altLang="en-US" dirty="0">
                <a:solidFill>
                  <a:srgbClr val="0070C0"/>
                </a:solidFill>
              </a:rPr>
              <a:t>语言模型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向量化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交叉熵误差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B934E6-A392-4572-AFBD-4500165F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60" y="1691590"/>
            <a:ext cx="4367932" cy="41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F1A597D-C11B-4D76-BE2C-11D0EB87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49689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RNN</a:t>
            </a:r>
            <a:r>
              <a:rPr lang="zh-CN" altLang="en-US" dirty="0">
                <a:solidFill>
                  <a:srgbClr val="0070C0"/>
                </a:solidFill>
              </a:rPr>
              <a:t>语言模型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向量化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交叉熵误差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383DEB-7910-4837-B75A-B7947193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4" y="1916832"/>
            <a:ext cx="6382576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F108D02E-0434-4228-95F1-A25B55440672}"/>
              </a:ext>
            </a:extLst>
          </p:cNvPr>
          <p:cNvSpPr/>
          <p:nvPr/>
        </p:nvSpPr>
        <p:spPr bwMode="auto">
          <a:xfrm>
            <a:off x="3129288" y="1715780"/>
            <a:ext cx="849184" cy="560413"/>
          </a:xfrm>
          <a:prstGeom prst="parallelogram">
            <a:avLst>
              <a:gd name="adj" fmla="val 41624"/>
            </a:avLst>
          </a:prstGeom>
          <a:solidFill>
            <a:srgbClr val="005D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006FCD-4ADF-44BF-B264-3CA11DD88A40}"/>
              </a:ext>
            </a:extLst>
          </p:cNvPr>
          <p:cNvSpPr txBox="1"/>
          <p:nvPr/>
        </p:nvSpPr>
        <p:spPr>
          <a:xfrm>
            <a:off x="3805238" y="2392363"/>
            <a:ext cx="1549400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0E7E61-AF4B-441E-AB78-73B7EEAADD56}"/>
              </a:ext>
            </a:extLst>
          </p:cNvPr>
          <p:cNvSpPr/>
          <p:nvPr/>
        </p:nvSpPr>
        <p:spPr>
          <a:xfrm>
            <a:off x="3119519" y="4262354"/>
            <a:ext cx="290496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梯度消失</a:t>
            </a:r>
            <a:r>
              <a:rPr lang="en-US" altLang="zh-CN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/</a:t>
            </a:r>
            <a:r>
              <a:rPr lang="zh-CN" altLang="en-US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爆炸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327E95-36B0-4DAE-ABE6-E52CFCE1A7DC}"/>
              </a:ext>
            </a:extLst>
          </p:cNvPr>
          <p:cNvSpPr/>
          <p:nvPr/>
        </p:nvSpPr>
        <p:spPr bwMode="auto">
          <a:xfrm>
            <a:off x="3737932" y="2121543"/>
            <a:ext cx="1668136" cy="1735048"/>
          </a:xfrm>
          <a:prstGeom prst="rect">
            <a:avLst/>
          </a:prstGeom>
          <a:noFill/>
          <a:ln w="38100" cap="flat" cmpd="sng" algn="ctr">
            <a:solidFill>
              <a:srgbClr val="005DA3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2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142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Exploding/Vanishing Gradient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9810E0F-6546-4C0E-8C64-794664CAE3AA}"/>
              </a:ext>
            </a:extLst>
          </p:cNvPr>
          <p:cNvSpPr txBox="1">
            <a:spLocks/>
          </p:cNvSpPr>
          <p:nvPr/>
        </p:nvSpPr>
        <p:spPr bwMode="auto">
          <a:xfrm>
            <a:off x="1169621" y="1965403"/>
            <a:ext cx="6804756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0070C0"/>
                </a:solidFill>
              </a:rPr>
              <a:t>小明</a:t>
            </a:r>
            <a:r>
              <a:rPr lang="en-US" altLang="zh-CN" kern="0" dirty="0">
                <a:solidFill>
                  <a:srgbClr val="0070C0"/>
                </a:solidFill>
              </a:rPr>
              <a:t> </a:t>
            </a:r>
            <a:r>
              <a:rPr lang="zh-CN" altLang="en-US" kern="0" dirty="0">
                <a:solidFill>
                  <a:srgbClr val="0070C0"/>
                </a:solidFill>
              </a:rPr>
              <a:t>今天 开会 迟到 了，老师 批评 了 </a:t>
            </a:r>
            <a:r>
              <a:rPr lang="en-US" altLang="zh-CN" kern="0" dirty="0">
                <a:solidFill>
                  <a:srgbClr val="0070C0"/>
                </a:solidFill>
              </a:rPr>
              <a:t>___</a:t>
            </a:r>
            <a:r>
              <a:rPr lang="zh-CN" altLang="en-US" kern="0" dirty="0">
                <a:solidFill>
                  <a:srgbClr val="0070C0"/>
                </a:solidFill>
              </a:rPr>
              <a:t>。</a:t>
            </a:r>
            <a:endParaRPr lang="en-US" altLang="zh-CN" kern="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322E6D7-0156-40EC-98AD-044AF6BA42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9749" y="2708074"/>
                <a:ext cx="3966183" cy="4328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322E6D7-0156-40EC-98AD-044AF6BA4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49" y="2708074"/>
                <a:ext cx="3966183" cy="432894"/>
              </a:xfrm>
              <a:prstGeom prst="rect">
                <a:avLst/>
              </a:prstGeom>
              <a:blipFill>
                <a:blip r:embed="rId3"/>
                <a:stretch>
                  <a:fillRect b="-845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52AF0AF-3A8F-4A6E-95B2-8B0CE45B5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73" y="3284537"/>
            <a:ext cx="5123453" cy="28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Exploding/Vanishing Gradient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AC667D0-7E33-46C0-8DD6-B4D5AF425FD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9749" y="1847669"/>
                <a:ext cx="2022164" cy="7750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000" b="0" i="0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AC667D0-7E33-46C0-8DD6-B4D5AF42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49" y="1847669"/>
                <a:ext cx="2022164" cy="775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2CB8947B-4A09-4B85-B4A4-633B1D822FD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62720" y="1997133"/>
                <a:ext cx="6414652" cy="5584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0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nary>
                  </m:oMath>
                </a14:m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，最终梯度等于各个时刻的梯度之和</a:t>
                </a: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2CB8947B-4A09-4B85-B4A4-633B1D8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2720" y="1997133"/>
                <a:ext cx="6414652" cy="558481"/>
              </a:xfrm>
              <a:prstGeom prst="rect">
                <a:avLst/>
              </a:prstGeom>
              <a:blipFill>
                <a:blip r:embed="rId4"/>
                <a:stretch>
                  <a:fillRect t="-85714" b="-10769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0CD92F4-2520-4CCB-8A47-A0E97FB8160F}"/>
              </a:ext>
            </a:extLst>
          </p:cNvPr>
          <p:cNvGrpSpPr/>
          <p:nvPr/>
        </p:nvGrpSpPr>
        <p:grpSpPr>
          <a:xfrm>
            <a:off x="1116278" y="2648050"/>
            <a:ext cx="6439556" cy="558481"/>
            <a:chOff x="1116278" y="2648050"/>
            <a:chExt cx="6439556" cy="558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内容占位符 2">
                  <a:extLst>
                    <a:ext uri="{FF2B5EF4-FFF2-40B4-BE49-F238E27FC236}">
                      <a16:creationId xmlns:a16="http://schemas.microsoft.com/office/drawing/2014/main" id="{369BC6ED-2849-4DD3-B688-3978AC44BF8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141182" y="2648050"/>
                  <a:ext cx="6414652" cy="5584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70C0"/>
                    </a:buClr>
                    <a:buSzPct val="6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70C0"/>
                    </a:buClr>
                    <a:buSzPct val="10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457200" lvl="1" indent="0">
                    <a:buClrTx/>
                    <a:buNone/>
                  </a:pPr>
                  <a:r>
                    <a:rPr lang="zh-CN" altLang="en-US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rPr>
                    <a:t>对于任意时刻</a:t>
                  </a:r>
                  <a:r>
                    <a:rPr lang="en-US" altLang="zh-CN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rPr>
                    <a:t>k</a:t>
                  </a:r>
                  <a:r>
                    <a:rPr lang="zh-CN" altLang="en-US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rPr>
                    <a:t>，求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endParaRPr lang="en-US" altLang="zh-CN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内容占位符 2">
                  <a:extLst>
                    <a:ext uri="{FF2B5EF4-FFF2-40B4-BE49-F238E27FC236}">
                      <a16:creationId xmlns:a16="http://schemas.microsoft.com/office/drawing/2014/main" id="{369BC6ED-2849-4DD3-B688-3978AC44B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1182" y="2648050"/>
                  <a:ext cx="6414652" cy="558481"/>
                </a:xfrm>
                <a:prstGeom prst="rect">
                  <a:avLst/>
                </a:prstGeom>
                <a:blipFill>
                  <a:blip r:embed="rId5"/>
                  <a:stretch>
                    <a:fillRect t="-5435"/>
                  </a:stretch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B7C570B-9E2A-43F8-8AB1-98CA63B69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33" r="-1"/>
            <a:stretch/>
          </p:blipFill>
          <p:spPr>
            <a:xfrm>
              <a:off x="1116278" y="2722568"/>
              <a:ext cx="411835" cy="304800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FA17D1-2EDE-44F2-98FC-57FE7A25E771}"/>
              </a:ext>
            </a:extLst>
          </p:cNvPr>
          <p:cNvGrpSpPr/>
          <p:nvPr/>
        </p:nvGrpSpPr>
        <p:grpSpPr>
          <a:xfrm>
            <a:off x="2326344" y="4104168"/>
            <a:ext cx="2022164" cy="1272489"/>
            <a:chOff x="2326344" y="4104168"/>
            <a:chExt cx="2022164" cy="127248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7F4DFFB-2BA0-4874-9341-FE755D8E6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33" r="-1"/>
            <a:stretch/>
          </p:blipFill>
          <p:spPr>
            <a:xfrm rot="5400000">
              <a:off x="2925922" y="4157686"/>
              <a:ext cx="411835" cy="304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内容占位符 2">
                  <a:extLst>
                    <a:ext uri="{FF2B5EF4-FFF2-40B4-BE49-F238E27FC236}">
                      <a16:creationId xmlns:a16="http://schemas.microsoft.com/office/drawing/2014/main" id="{B76E1165-E043-4C26-83EF-5A48D99CF4C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326344" y="4601654"/>
                  <a:ext cx="2022164" cy="7750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70C0"/>
                    </a:buClr>
                    <a:buSzPct val="6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70C0"/>
                    </a:buClr>
                    <a:buSzPct val="10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457200" lvl="1" indent="0">
                    <a:buClr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altLang="zh-CN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内容占位符 2">
                  <a:extLst>
                    <a:ext uri="{FF2B5EF4-FFF2-40B4-BE49-F238E27FC236}">
                      <a16:creationId xmlns:a16="http://schemas.microsoft.com/office/drawing/2014/main" id="{B76E1165-E043-4C26-83EF-5A48D99CF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6344" y="4601654"/>
                  <a:ext cx="2022164" cy="77500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F7C752-1423-4E20-A9D4-C912071B829B}"/>
              </a:ext>
            </a:extLst>
          </p:cNvPr>
          <p:cNvGrpSpPr/>
          <p:nvPr/>
        </p:nvGrpSpPr>
        <p:grpSpPr>
          <a:xfrm>
            <a:off x="621145" y="3126745"/>
            <a:ext cx="8861571" cy="3475779"/>
            <a:chOff x="621145" y="3126745"/>
            <a:chExt cx="8861571" cy="347577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4F50F59-7932-4A9C-B31A-EF1470320C24}"/>
                </a:ext>
              </a:extLst>
            </p:cNvPr>
            <p:cNvGrpSpPr/>
            <p:nvPr/>
          </p:nvGrpSpPr>
          <p:grpSpPr>
            <a:xfrm>
              <a:off x="621145" y="3126745"/>
              <a:ext cx="8782859" cy="3110567"/>
              <a:chOff x="621145" y="3126745"/>
              <a:chExt cx="8782859" cy="31105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内容占位符 2">
                    <a:extLst>
                      <a:ext uri="{FF2B5EF4-FFF2-40B4-BE49-F238E27FC236}">
                        <a16:creationId xmlns:a16="http://schemas.microsoft.com/office/drawing/2014/main" id="{FAB2058B-E3EB-4D01-B3E5-AD94EE68D36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21145" y="3126745"/>
                    <a:ext cx="3446799" cy="31105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lvl1pPr marL="342900" indent="-3429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70C0"/>
                      </a:buClr>
                      <a:buSzPct val="6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lvl1pPr>
                    <a:lvl2pPr marL="742950" indent="-28575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70C0"/>
                      </a:buClr>
                      <a:buSzPct val="10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457200" lvl="1" indent="0">
                      <a:buClr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en-US" altLang="zh-CN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endParaRPr>
                  </a:p>
                  <a:p>
                    <a:pPr marL="457200" lvl="1" indent="0">
                      <a:buClrTx/>
                      <a:buNone/>
                    </a:pPr>
                    <a:endParaRPr lang="en-US" altLang="zh-CN" sz="2000" i="1" kern="0" dirty="0">
                      <a:latin typeface="Cambria Math" panose="02040503050406030204" pitchFamily="18" charset="0"/>
                      <a:ea typeface="微软雅黑 Light" panose="020B0502040204020203" pitchFamily="34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内容占位符 2">
                    <a:extLst>
                      <a:ext uri="{FF2B5EF4-FFF2-40B4-BE49-F238E27FC236}">
                        <a16:creationId xmlns:a16="http://schemas.microsoft.com/office/drawing/2014/main" id="{FAB2058B-E3EB-4D01-B3E5-AD94EE68D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1145" y="3126745"/>
                    <a:ext cx="3446799" cy="311056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内容占位符 2">
                    <a:extLst>
                      <a:ext uri="{FF2B5EF4-FFF2-40B4-BE49-F238E27FC236}">
                        <a16:creationId xmlns:a16="http://schemas.microsoft.com/office/drawing/2014/main" id="{788A1295-34FF-42BB-A95B-3BFEB0AA3C3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707904" y="3126745"/>
                    <a:ext cx="5696100" cy="18144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lvl1pPr marL="342900" indent="-3429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70C0"/>
                      </a:buClr>
                      <a:buSzPct val="6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lvl1pPr>
                    <a:lvl2pPr marL="742950" indent="-28575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70C0"/>
                      </a:buClr>
                      <a:buSzPct val="10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457200" lvl="1" indent="0">
                      <a:buClr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endParaRPr>
                  </a:p>
                  <a:p>
                    <a:pPr marL="457200" lvl="1" indent="0">
                      <a:buClrTx/>
                      <a:buNone/>
                    </a:pPr>
                    <a:endParaRPr lang="en-US" altLang="zh-CN" sz="1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endParaRPr>
                  </a:p>
                  <a:p>
                    <a:pPr marL="457200" lvl="1" indent="0">
                      <a:buClr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𝑛𝑒𝑡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kern="0" smtClean="0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𝑛𝑒𝑡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  <a:cs typeface="Times New Roman" panose="020206030504050203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ker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kern="0" smtClean="0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altLang="zh-CN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endParaRPr>
                  </a:p>
                  <a:p>
                    <a:pPr marL="457200" lvl="1" indent="0">
                      <a:buClrTx/>
                      <a:buNone/>
                    </a:pPr>
                    <a:endParaRPr lang="en-US" altLang="zh-CN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endParaRPr>
                  </a:p>
                  <a:p>
                    <a:pPr marL="457200" lvl="1" indent="0">
                      <a:buClrTx/>
                      <a:buNone/>
                    </a:pPr>
                    <a:endParaRPr lang="en-US" altLang="zh-CN" sz="2000" kern="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内容占位符 2">
                    <a:extLst>
                      <a:ext uri="{FF2B5EF4-FFF2-40B4-BE49-F238E27FC236}">
                        <a16:creationId xmlns:a16="http://schemas.microsoft.com/office/drawing/2014/main" id="{788A1295-34FF-42BB-A95B-3BFEB0AA3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07904" y="3126745"/>
                    <a:ext cx="5696100" cy="18144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内容占位符 2">
                  <a:extLst>
                    <a:ext uri="{FF2B5EF4-FFF2-40B4-BE49-F238E27FC236}">
                      <a16:creationId xmlns:a16="http://schemas.microsoft.com/office/drawing/2014/main" id="{1E70F1CF-EE27-4912-B894-30DA55397DC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284240" y="4788100"/>
                  <a:ext cx="6198476" cy="1814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70C0"/>
                    </a:buClr>
                    <a:buSzPct val="6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70C0"/>
                    </a:buClr>
                    <a:buSzPct val="10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457200" lvl="1" indent="0">
                    <a:buClrTx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sSup>
                          <m:s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kern="0"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 kern="0"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 kern="0"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000" i="1" kern="0"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内容占位符 2">
                  <a:extLst>
                    <a:ext uri="{FF2B5EF4-FFF2-40B4-BE49-F238E27FC236}">
                      <a16:creationId xmlns:a16="http://schemas.microsoft.com/office/drawing/2014/main" id="{1E70F1CF-EE27-4912-B894-30DA55397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4240" y="4788100"/>
                  <a:ext cx="6198476" cy="18144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75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Exploding/Vanishing Gradient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D3B56919-41D9-4283-9B5F-E121C778B6D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9749" y="1902761"/>
                <a:ext cx="4968355" cy="21023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D3B56919-41D9-4283-9B5F-E121C778B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49" y="1902761"/>
                <a:ext cx="4968355" cy="210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546099F7-A6E5-4350-984A-96F2A28D4D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61873" y="3016305"/>
                <a:ext cx="5696100" cy="9400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𝑛𝑒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r>
                  <a:rPr lang="en-US" altLang="zh-CN" sz="2000" b="0" kern="0" dirty="0"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𝑛𝑒</m:t>
                    </m:r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546099F7-A6E5-4350-984A-96F2A28D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73" y="3016305"/>
                <a:ext cx="5696100" cy="940015"/>
              </a:xfrm>
              <a:prstGeom prst="rect">
                <a:avLst/>
              </a:prstGeom>
              <a:blipFill>
                <a:blip r:embed="rId4"/>
                <a:stretch>
                  <a:fillRect t="-324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7664A910-DD10-4BAC-BCA5-28533F9B0E8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4855239"/>
                <a:ext cx="5328592" cy="11521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𝑑𝑖𝑎𝑔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7664A910-DD10-4BAC-BCA5-28533F9B0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855239"/>
                <a:ext cx="5328592" cy="1152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B54FAB9-6F53-4FF2-A6A2-FF32FCA90FD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64708" y="4147176"/>
                <a:ext cx="3562900" cy="5659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𝑑𝑖𝑎𝑔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′(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𝑛𝑒</m:t>
                      </m:r>
                      <m:sSup>
                        <m:sSup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B54FAB9-6F53-4FF2-A6A2-FF32FCA9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4708" y="4147176"/>
                <a:ext cx="3562900" cy="565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4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Exploding/Vanishing Gradient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8A3AFB4-A312-4D8A-96C4-F8C6EB8C318D}"/>
              </a:ext>
            </a:extLst>
          </p:cNvPr>
          <p:cNvSpPr txBox="1">
            <a:spLocks/>
          </p:cNvSpPr>
          <p:nvPr/>
        </p:nvSpPr>
        <p:spPr bwMode="auto">
          <a:xfrm>
            <a:off x="539749" y="1902761"/>
            <a:ext cx="7416627" cy="373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ClrTx/>
              <a:buNone/>
            </a:pP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考虑只有三段序列的情况，不考虑激活函数，采用均方误差</a:t>
            </a:r>
            <a:endParaRPr lang="en-US" altLang="zh-CN" sz="2000" kern="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en-US" altLang="zh-CN" sz="2000" i="1" kern="0" dirty="0">
              <a:latin typeface="Cambria Math" panose="020405030504060302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4982902-EFCF-42B0-9EF9-99B3DCE3AE0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9749" y="2348729"/>
                <a:ext cx="3024336" cy="10802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4982902-EFCF-42B0-9EF9-99B3DCE3A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49" y="2348729"/>
                <a:ext cx="3024336" cy="1080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6F16ABC-0EEF-4275-A670-40AD1C3F60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4085" y="2309405"/>
                <a:ext cx="2304059" cy="10802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6F16ABC-0EEF-4275-A670-40AD1C3F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4085" y="2309405"/>
                <a:ext cx="2304059" cy="108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6AECF86-7C03-4B42-9646-4F615E2D19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0481" y="3501355"/>
                <a:ext cx="3020792" cy="791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6AECF86-7C03-4B42-9646-4F615E2D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81" y="3501355"/>
                <a:ext cx="3020792" cy="791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08C588EB-0730-4E7F-B24B-89B43AB8A1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" y="4365837"/>
                <a:ext cx="8927024" cy="791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08C588EB-0730-4E7F-B24B-89B43AB8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4365837"/>
                <a:ext cx="8927024" cy="791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339C1938-D3F4-439C-853D-8732083558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24547" y="5302288"/>
                <a:ext cx="8927024" cy="9350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nary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339C1938-D3F4-439C-853D-87320835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4547" y="5302288"/>
                <a:ext cx="8927024" cy="935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7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Exploding/Vanishing Gradient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339C1938-D3F4-439C-853D-8732083558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2276374"/>
                <a:ext cx="8927024" cy="33132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kern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000" i="1" ker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nary>
                      <m:r>
                        <a:rPr lang="en-US" altLang="zh-CN" sz="2000" i="1" ker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000" i="1" kern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i="1" ker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 ker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zh-CN" sz="2000" b="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b="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tanh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𝑡𝑎𝑛h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339C1938-D3F4-439C-853D-87320835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276374"/>
                <a:ext cx="8927024" cy="3313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16C55DBC-354E-41FC-9911-A49A8DC04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46469"/>
            <a:ext cx="4104456" cy="30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消失解决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94D273-46A0-450B-8EC9-8F94EF15524D}"/>
              </a:ext>
            </a:extLst>
          </p:cNvPr>
          <p:cNvSpPr txBox="1">
            <a:spLocks/>
          </p:cNvSpPr>
          <p:nvPr/>
        </p:nvSpPr>
        <p:spPr bwMode="auto">
          <a:xfrm>
            <a:off x="539750" y="1268412"/>
            <a:ext cx="7848674" cy="2880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solidFill>
                  <a:srgbClr val="0070C0"/>
                </a:solidFill>
              </a:rPr>
              <a:t>梯度爆炸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梯度截断（</a:t>
            </a:r>
            <a:r>
              <a:rPr lang="en-US" altLang="zh-CN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Gradient Clipping</a:t>
            </a: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</a:t>
            </a:r>
            <a:endParaRPr lang="en-US" altLang="zh-CN" kern="0" dirty="0">
              <a:solidFill>
                <a:srgbClr val="0070C0"/>
              </a:solidFill>
            </a:endParaRPr>
          </a:p>
          <a:p>
            <a:r>
              <a:rPr lang="zh-CN" altLang="en-US" kern="0" dirty="0">
                <a:solidFill>
                  <a:srgbClr val="0070C0"/>
                </a:solidFill>
              </a:rPr>
              <a:t>梯度消失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合理的初始化权重（</a:t>
            </a:r>
            <a:r>
              <a:rPr lang="en-US" altLang="zh-CN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Orthogonal Initialization</a:t>
            </a: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kern="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合适的激活函数（</a:t>
            </a:r>
            <a:r>
              <a:rPr lang="en-US" altLang="zh-CN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kern="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截断反向传播（</a:t>
            </a:r>
            <a:r>
              <a:rPr lang="en-US" altLang="zh-CN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Truncated BPTT</a:t>
            </a:r>
            <a:r>
              <a:rPr lang="zh-CN" altLang="en-US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kern="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CN" sz="2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LSTM/GRU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21A935-0908-43E3-8E70-52C3B45DE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49" y="4149080"/>
            <a:ext cx="4410075" cy="1981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293ED5-49C4-4C6E-B513-5E2915FD7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23" y="4149080"/>
            <a:ext cx="56483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4482199-179B-4CDC-AB0A-C4030D2C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0314" y="1396690"/>
            <a:ext cx="4444370" cy="6855441"/>
          </a:xfrm>
          <a:custGeom>
            <a:avLst/>
            <a:gdLst/>
            <a:ahLst/>
            <a:cxnLst/>
            <a:rect l="l" t="t" r="r" b="b"/>
            <a:pathLst>
              <a:path w="5925826" h="6889077">
                <a:moveTo>
                  <a:pt x="2442387" y="3029396"/>
                </a:moveTo>
                <a:cubicBezTo>
                  <a:pt x="2474533" y="3030066"/>
                  <a:pt x="2490942" y="3048818"/>
                  <a:pt x="2491611" y="3085653"/>
                </a:cubicBezTo>
                <a:lnTo>
                  <a:pt x="2390148" y="3085653"/>
                </a:lnTo>
                <a:cubicBezTo>
                  <a:pt x="2392157" y="3050158"/>
                  <a:pt x="2409570" y="3031405"/>
                  <a:pt x="2442387" y="3029396"/>
                </a:cubicBezTo>
                <a:close/>
                <a:moveTo>
                  <a:pt x="1641282" y="3029396"/>
                </a:moveTo>
                <a:cubicBezTo>
                  <a:pt x="1673429" y="3031405"/>
                  <a:pt x="1690507" y="3052837"/>
                  <a:pt x="1692516" y="3093690"/>
                </a:cubicBezTo>
                <a:cubicBezTo>
                  <a:pt x="1691176" y="3134544"/>
                  <a:pt x="1674098" y="3155640"/>
                  <a:pt x="1641282" y="3156979"/>
                </a:cubicBezTo>
                <a:cubicBezTo>
                  <a:pt x="1607126" y="3154300"/>
                  <a:pt x="1589378" y="3133539"/>
                  <a:pt x="1588039" y="3094695"/>
                </a:cubicBezTo>
                <a:cubicBezTo>
                  <a:pt x="1589378" y="3052502"/>
                  <a:pt x="1607126" y="3030736"/>
                  <a:pt x="1641282" y="3029396"/>
                </a:cubicBezTo>
                <a:close/>
                <a:moveTo>
                  <a:pt x="1642286" y="3017341"/>
                </a:moveTo>
                <a:cubicBezTo>
                  <a:pt x="1597415" y="3018681"/>
                  <a:pt x="1574309" y="3044465"/>
                  <a:pt x="1572970" y="3094695"/>
                </a:cubicBezTo>
                <a:cubicBezTo>
                  <a:pt x="1574979" y="3140906"/>
                  <a:pt x="1597415" y="3165016"/>
                  <a:pt x="1640277" y="3167025"/>
                </a:cubicBezTo>
                <a:cubicBezTo>
                  <a:pt x="1684479" y="3166355"/>
                  <a:pt x="1706915" y="3141576"/>
                  <a:pt x="1707585" y="3092686"/>
                </a:cubicBezTo>
                <a:cubicBezTo>
                  <a:pt x="1705576" y="3044465"/>
                  <a:pt x="1683809" y="3019350"/>
                  <a:pt x="1642286" y="3017341"/>
                </a:cubicBezTo>
                <a:close/>
                <a:moveTo>
                  <a:pt x="3230431" y="3016337"/>
                </a:moveTo>
                <a:cubicBezTo>
                  <a:pt x="3198284" y="3017676"/>
                  <a:pt x="3181206" y="3031405"/>
                  <a:pt x="3179197" y="3057525"/>
                </a:cubicBezTo>
                <a:cubicBezTo>
                  <a:pt x="3177188" y="3078286"/>
                  <a:pt x="3195606" y="3091681"/>
                  <a:pt x="3234450" y="3097708"/>
                </a:cubicBezTo>
                <a:cubicBezTo>
                  <a:pt x="3265257" y="3102397"/>
                  <a:pt x="3279656" y="3112442"/>
                  <a:pt x="3277647" y="3127846"/>
                </a:cubicBezTo>
                <a:cubicBezTo>
                  <a:pt x="3276308" y="3146599"/>
                  <a:pt x="3261574" y="3156309"/>
                  <a:pt x="3233445" y="3156979"/>
                </a:cubicBezTo>
                <a:cubicBezTo>
                  <a:pt x="3206656" y="3156979"/>
                  <a:pt x="3191252" y="3144924"/>
                  <a:pt x="3187234" y="3120814"/>
                </a:cubicBezTo>
                <a:lnTo>
                  <a:pt x="3173170" y="3124832"/>
                </a:lnTo>
                <a:cubicBezTo>
                  <a:pt x="3179867" y="3153631"/>
                  <a:pt x="3200294" y="3167695"/>
                  <a:pt x="3234450" y="3167025"/>
                </a:cubicBezTo>
                <a:cubicBezTo>
                  <a:pt x="3272624" y="3166355"/>
                  <a:pt x="3292046" y="3152961"/>
                  <a:pt x="3292716" y="3126842"/>
                </a:cubicBezTo>
                <a:cubicBezTo>
                  <a:pt x="3294055" y="3105410"/>
                  <a:pt x="3276308" y="3091681"/>
                  <a:pt x="3239473" y="3085653"/>
                </a:cubicBezTo>
                <a:cubicBezTo>
                  <a:pt x="3205986" y="3080296"/>
                  <a:pt x="3190583" y="3070919"/>
                  <a:pt x="3193261" y="3057525"/>
                </a:cubicBezTo>
                <a:cubicBezTo>
                  <a:pt x="3193931" y="3039442"/>
                  <a:pt x="3206991" y="3030066"/>
                  <a:pt x="3232440" y="3029396"/>
                </a:cubicBezTo>
                <a:cubicBezTo>
                  <a:pt x="3254541" y="3029396"/>
                  <a:pt x="3267601" y="3039107"/>
                  <a:pt x="3271619" y="3058529"/>
                </a:cubicBezTo>
                <a:lnTo>
                  <a:pt x="3285684" y="3054511"/>
                </a:lnTo>
                <a:cubicBezTo>
                  <a:pt x="3279656" y="3029731"/>
                  <a:pt x="3261239" y="3017006"/>
                  <a:pt x="3230431" y="3016337"/>
                </a:cubicBezTo>
                <a:close/>
                <a:moveTo>
                  <a:pt x="2743689" y="3016337"/>
                </a:moveTo>
                <a:cubicBezTo>
                  <a:pt x="2720248" y="3017676"/>
                  <a:pt x="2703170" y="3029061"/>
                  <a:pt x="2692455" y="3050493"/>
                </a:cubicBezTo>
                <a:lnTo>
                  <a:pt x="2692455" y="3020355"/>
                </a:lnTo>
                <a:lnTo>
                  <a:pt x="2678391" y="3020355"/>
                </a:lnTo>
                <a:lnTo>
                  <a:pt x="2678391" y="3164011"/>
                </a:lnTo>
                <a:lnTo>
                  <a:pt x="2692455" y="3164011"/>
                </a:lnTo>
                <a:lnTo>
                  <a:pt x="2692455" y="3074603"/>
                </a:lnTo>
                <a:cubicBezTo>
                  <a:pt x="2696473" y="3046474"/>
                  <a:pt x="2712547" y="3031071"/>
                  <a:pt x="2740675" y="3028392"/>
                </a:cubicBezTo>
                <a:cubicBezTo>
                  <a:pt x="2768134" y="3027722"/>
                  <a:pt x="2781528" y="3043126"/>
                  <a:pt x="2780859" y="3074603"/>
                </a:cubicBezTo>
                <a:lnTo>
                  <a:pt x="2780859" y="3164011"/>
                </a:lnTo>
                <a:lnTo>
                  <a:pt x="2794923" y="3164011"/>
                </a:lnTo>
                <a:lnTo>
                  <a:pt x="2794923" y="3072594"/>
                </a:lnTo>
                <a:cubicBezTo>
                  <a:pt x="2795593" y="3034419"/>
                  <a:pt x="2778515" y="3015667"/>
                  <a:pt x="2743689" y="3016337"/>
                </a:cubicBezTo>
                <a:close/>
                <a:moveTo>
                  <a:pt x="2441382" y="3016337"/>
                </a:moveTo>
                <a:cubicBezTo>
                  <a:pt x="2398519" y="3019016"/>
                  <a:pt x="2376084" y="3044800"/>
                  <a:pt x="2374074" y="3093690"/>
                </a:cubicBezTo>
                <a:cubicBezTo>
                  <a:pt x="2375414" y="3140571"/>
                  <a:pt x="2398519" y="3165016"/>
                  <a:pt x="2443391" y="3167025"/>
                </a:cubicBezTo>
                <a:cubicBezTo>
                  <a:pt x="2477547" y="3167025"/>
                  <a:pt x="2498643" y="3152961"/>
                  <a:pt x="2506680" y="3124832"/>
                </a:cubicBezTo>
                <a:lnTo>
                  <a:pt x="2491611" y="3120814"/>
                </a:lnTo>
                <a:cubicBezTo>
                  <a:pt x="2484914" y="3144254"/>
                  <a:pt x="2468171" y="3155975"/>
                  <a:pt x="2441382" y="3155975"/>
                </a:cubicBezTo>
                <a:cubicBezTo>
                  <a:pt x="2408565" y="3154635"/>
                  <a:pt x="2391487" y="3135213"/>
                  <a:pt x="2390148" y="3097708"/>
                </a:cubicBezTo>
                <a:lnTo>
                  <a:pt x="2507685" y="3097708"/>
                </a:lnTo>
                <a:cubicBezTo>
                  <a:pt x="2507685" y="3097039"/>
                  <a:pt x="2507685" y="3096034"/>
                  <a:pt x="2507685" y="3094695"/>
                </a:cubicBezTo>
                <a:cubicBezTo>
                  <a:pt x="2506345" y="3043795"/>
                  <a:pt x="2484244" y="3017676"/>
                  <a:pt x="2441382" y="3016337"/>
                </a:cubicBezTo>
                <a:close/>
                <a:moveTo>
                  <a:pt x="1934064" y="3016337"/>
                </a:moveTo>
                <a:cubicBezTo>
                  <a:pt x="1910624" y="3017676"/>
                  <a:pt x="1893546" y="3029061"/>
                  <a:pt x="1882830" y="3050493"/>
                </a:cubicBezTo>
                <a:lnTo>
                  <a:pt x="1882830" y="3020355"/>
                </a:lnTo>
                <a:lnTo>
                  <a:pt x="1868766" y="3020355"/>
                </a:lnTo>
                <a:lnTo>
                  <a:pt x="1868766" y="3164011"/>
                </a:lnTo>
                <a:lnTo>
                  <a:pt x="1882830" y="3164011"/>
                </a:lnTo>
                <a:lnTo>
                  <a:pt x="1882830" y="3074603"/>
                </a:lnTo>
                <a:cubicBezTo>
                  <a:pt x="1886848" y="3046474"/>
                  <a:pt x="1902922" y="3031071"/>
                  <a:pt x="1931050" y="3028392"/>
                </a:cubicBezTo>
                <a:cubicBezTo>
                  <a:pt x="1958509" y="3027722"/>
                  <a:pt x="1971904" y="3043126"/>
                  <a:pt x="1971234" y="3074603"/>
                </a:cubicBezTo>
                <a:lnTo>
                  <a:pt x="1971234" y="3164011"/>
                </a:lnTo>
                <a:lnTo>
                  <a:pt x="1985298" y="3164011"/>
                </a:lnTo>
                <a:lnTo>
                  <a:pt x="1985298" y="3072594"/>
                </a:lnTo>
                <a:cubicBezTo>
                  <a:pt x="1985968" y="3034419"/>
                  <a:pt x="1968890" y="3015667"/>
                  <a:pt x="1934064" y="3016337"/>
                </a:cubicBezTo>
                <a:close/>
                <a:moveTo>
                  <a:pt x="2994762" y="2970126"/>
                </a:moveTo>
                <a:lnTo>
                  <a:pt x="2980698" y="2978162"/>
                </a:lnTo>
                <a:lnTo>
                  <a:pt x="2980698" y="3020355"/>
                </a:lnTo>
                <a:lnTo>
                  <a:pt x="2957592" y="3020355"/>
                </a:lnTo>
                <a:lnTo>
                  <a:pt x="2957592" y="3032410"/>
                </a:lnTo>
                <a:lnTo>
                  <a:pt x="2980698" y="3032410"/>
                </a:lnTo>
                <a:lnTo>
                  <a:pt x="2980698" y="3137892"/>
                </a:lnTo>
                <a:cubicBezTo>
                  <a:pt x="2980028" y="3158654"/>
                  <a:pt x="2988734" y="3168365"/>
                  <a:pt x="3006817" y="3167025"/>
                </a:cubicBezTo>
                <a:cubicBezTo>
                  <a:pt x="3014854" y="3167025"/>
                  <a:pt x="3021886" y="3165016"/>
                  <a:pt x="3027913" y="3160998"/>
                </a:cubicBezTo>
                <a:lnTo>
                  <a:pt x="3024900" y="3154970"/>
                </a:lnTo>
                <a:cubicBezTo>
                  <a:pt x="3023560" y="3156309"/>
                  <a:pt x="3019207" y="3156979"/>
                  <a:pt x="3011840" y="3156979"/>
                </a:cubicBezTo>
                <a:cubicBezTo>
                  <a:pt x="2999785" y="3157649"/>
                  <a:pt x="2994092" y="3150952"/>
                  <a:pt x="2994762" y="3136887"/>
                </a:cubicBezTo>
                <a:lnTo>
                  <a:pt x="2994762" y="3032410"/>
                </a:lnTo>
                <a:lnTo>
                  <a:pt x="3024900" y="3032410"/>
                </a:lnTo>
                <a:lnTo>
                  <a:pt x="3024900" y="3020355"/>
                </a:lnTo>
                <a:lnTo>
                  <a:pt x="2994762" y="3020355"/>
                </a:lnTo>
                <a:close/>
                <a:moveTo>
                  <a:pt x="2185137" y="2970126"/>
                </a:moveTo>
                <a:lnTo>
                  <a:pt x="2171073" y="2978162"/>
                </a:lnTo>
                <a:lnTo>
                  <a:pt x="2171073" y="3020355"/>
                </a:lnTo>
                <a:lnTo>
                  <a:pt x="2147967" y="3020355"/>
                </a:lnTo>
                <a:lnTo>
                  <a:pt x="2147967" y="3032410"/>
                </a:lnTo>
                <a:lnTo>
                  <a:pt x="2171073" y="3032410"/>
                </a:lnTo>
                <a:lnTo>
                  <a:pt x="2171073" y="3137892"/>
                </a:lnTo>
                <a:cubicBezTo>
                  <a:pt x="2170403" y="3158654"/>
                  <a:pt x="2179109" y="3168365"/>
                  <a:pt x="2197192" y="3167025"/>
                </a:cubicBezTo>
                <a:cubicBezTo>
                  <a:pt x="2205229" y="3167025"/>
                  <a:pt x="2212261" y="3165016"/>
                  <a:pt x="2218288" y="3160998"/>
                </a:cubicBezTo>
                <a:lnTo>
                  <a:pt x="2215275" y="3154970"/>
                </a:lnTo>
                <a:cubicBezTo>
                  <a:pt x="2213935" y="3156309"/>
                  <a:pt x="2209582" y="3156979"/>
                  <a:pt x="2202215" y="3156979"/>
                </a:cubicBezTo>
                <a:cubicBezTo>
                  <a:pt x="2190160" y="3157649"/>
                  <a:pt x="2184467" y="3150952"/>
                  <a:pt x="2185137" y="3136887"/>
                </a:cubicBezTo>
                <a:lnTo>
                  <a:pt x="2185137" y="3032410"/>
                </a:lnTo>
                <a:lnTo>
                  <a:pt x="2215275" y="3032410"/>
                </a:lnTo>
                <a:lnTo>
                  <a:pt x="2215275" y="3020355"/>
                </a:lnTo>
                <a:lnTo>
                  <a:pt x="2185137" y="3020355"/>
                </a:lnTo>
                <a:close/>
                <a:moveTo>
                  <a:pt x="1186733" y="2214004"/>
                </a:moveTo>
                <a:cubicBezTo>
                  <a:pt x="1052949" y="2214004"/>
                  <a:pt x="942731" y="2259419"/>
                  <a:pt x="856079" y="2350247"/>
                </a:cubicBezTo>
                <a:cubicBezTo>
                  <a:pt x="769427" y="2441076"/>
                  <a:pt x="726100" y="2561431"/>
                  <a:pt x="726100" y="2711313"/>
                </a:cubicBezTo>
                <a:cubicBezTo>
                  <a:pt x="726100" y="2847938"/>
                  <a:pt x="766110" y="2958951"/>
                  <a:pt x="846130" y="3044353"/>
                </a:cubicBezTo>
                <a:cubicBezTo>
                  <a:pt x="926150" y="3129756"/>
                  <a:pt x="1029763" y="3172457"/>
                  <a:pt x="1156967" y="3172457"/>
                </a:cubicBezTo>
                <a:cubicBezTo>
                  <a:pt x="1238252" y="3172457"/>
                  <a:pt x="1318666" y="3155968"/>
                  <a:pt x="1398208" y="3122991"/>
                </a:cubicBezTo>
                <a:lnTo>
                  <a:pt x="1398208" y="3043042"/>
                </a:lnTo>
                <a:cubicBezTo>
                  <a:pt x="1321940" y="3075344"/>
                  <a:pt x="1243290" y="3091495"/>
                  <a:pt x="1162260" y="3091495"/>
                </a:cubicBezTo>
                <a:cubicBezTo>
                  <a:pt x="1061652" y="3091495"/>
                  <a:pt x="978590" y="3057137"/>
                  <a:pt x="913075" y="2988422"/>
                </a:cubicBezTo>
                <a:cubicBezTo>
                  <a:pt x="847560" y="2919707"/>
                  <a:pt x="814802" y="2825201"/>
                  <a:pt x="814802" y="2704905"/>
                </a:cubicBezTo>
                <a:cubicBezTo>
                  <a:pt x="814802" y="2580385"/>
                  <a:pt x="849166" y="2480932"/>
                  <a:pt x="917893" y="2406546"/>
                </a:cubicBezTo>
                <a:cubicBezTo>
                  <a:pt x="986621" y="2332160"/>
                  <a:pt x="1075856" y="2294967"/>
                  <a:pt x="1185598" y="2294967"/>
                </a:cubicBezTo>
                <a:cubicBezTo>
                  <a:pt x="1253643" y="2294967"/>
                  <a:pt x="1324514" y="2309170"/>
                  <a:pt x="1398208" y="2337578"/>
                </a:cubicBezTo>
                <a:lnTo>
                  <a:pt x="1398208" y="2251556"/>
                </a:lnTo>
                <a:cubicBezTo>
                  <a:pt x="1327806" y="2226521"/>
                  <a:pt x="1257314" y="2214004"/>
                  <a:pt x="1186733" y="2214004"/>
                </a:cubicBezTo>
                <a:close/>
                <a:moveTo>
                  <a:pt x="0" y="0"/>
                </a:moveTo>
                <a:lnTo>
                  <a:pt x="5925826" y="0"/>
                </a:lnTo>
                <a:lnTo>
                  <a:pt x="5925826" y="6889077"/>
                </a:lnTo>
                <a:lnTo>
                  <a:pt x="0" y="6889077"/>
                </a:lnTo>
                <a:close/>
              </a:path>
            </a:pathLst>
          </a:cu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16488DF-80F7-467A-BF1D-95BC6BDBCB6D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2657475"/>
            <a:ext cx="3956050" cy="427038"/>
            <a:chOff x="6231216" y="2401238"/>
            <a:chExt cx="5274956" cy="568828"/>
          </a:xfrm>
        </p:grpSpPr>
        <p:cxnSp>
          <p:nvCxnSpPr>
            <p:cNvPr id="5144" name="直接连接符 29">
              <a:extLst>
                <a:ext uri="{FF2B5EF4-FFF2-40B4-BE49-F238E27FC236}">
                  <a16:creationId xmlns:a16="http://schemas.microsoft.com/office/drawing/2014/main" id="{1ACB0640-11B6-45E4-BB00-AB71E34E09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57808" y="2929046"/>
              <a:ext cx="2870434" cy="857"/>
            </a:xfrm>
            <a:prstGeom prst="line">
              <a:avLst/>
            </a:prstGeom>
            <a:noFill/>
            <a:ln w="22225" algn="ctr">
              <a:solidFill>
                <a:srgbClr val="0A528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45" name="组合 95">
              <a:extLst>
                <a:ext uri="{FF2B5EF4-FFF2-40B4-BE49-F238E27FC236}">
                  <a16:creationId xmlns:a16="http://schemas.microsoft.com/office/drawing/2014/main" id="{206757B7-B1DC-4FCE-990D-14F1F276B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1216" y="2401238"/>
              <a:ext cx="5274956" cy="568828"/>
              <a:chOff x="5975774" y="1024480"/>
              <a:chExt cx="5274956" cy="568828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AB3E827-6A3F-4D4E-81E1-163C2C33831B}"/>
                  </a:ext>
                </a:extLst>
              </p:cNvPr>
              <p:cNvSpPr txBox="1"/>
              <p:nvPr/>
            </p:nvSpPr>
            <p:spPr>
              <a:xfrm>
                <a:off x="6877512" y="1039283"/>
                <a:ext cx="4373218" cy="55402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梯度消失</a:t>
                </a:r>
                <a:r>
                  <a:rPr lang="en-US" altLang="zh-CN" sz="2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/</a:t>
                </a:r>
                <a:r>
                  <a:rPr lang="zh-CN" altLang="en-US" sz="2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爆炸</a:t>
                </a:r>
              </a:p>
            </p:txBody>
          </p:sp>
          <p:sp>
            <p:nvSpPr>
              <p:cNvPr id="97" name="平行四边形 96">
                <a:extLst>
                  <a:ext uri="{FF2B5EF4-FFF2-40B4-BE49-F238E27FC236}">
                    <a16:creationId xmlns:a16="http://schemas.microsoft.com/office/drawing/2014/main" id="{E70109FC-F02E-45F4-8CA7-EA22BB613FA9}"/>
                  </a:ext>
                </a:extLst>
              </p:cNvPr>
              <p:cNvSpPr/>
              <p:nvPr/>
            </p:nvSpPr>
            <p:spPr bwMode="auto">
              <a:xfrm>
                <a:off x="5975774" y="1024480"/>
                <a:ext cx="901696" cy="533945"/>
              </a:xfrm>
              <a:prstGeom prst="parallelogram">
                <a:avLst>
                  <a:gd name="adj" fmla="val 41624"/>
                </a:avLst>
              </a:prstGeom>
              <a:gradFill>
                <a:gsLst>
                  <a:gs pos="100000">
                    <a:srgbClr val="005DA3"/>
                  </a:gs>
                  <a:gs pos="100000">
                    <a:srgbClr val="768BA6"/>
                  </a:gs>
                </a:gsLst>
                <a:lin ang="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10800000" rev="0"/>
                </a:camera>
                <a:lightRig rig="threePt" dir="t"/>
              </a:scene3d>
              <a:extLst/>
            </p:spPr>
            <p:txBody>
              <a:bodyPr lIns="68580" tIns="34290" rIns="68580" bIns="34290"/>
              <a:lstStyle/>
              <a:p>
                <a:pPr defTabSz="685800">
                  <a:defRPr/>
                </a:pPr>
                <a:endParaRPr lang="zh-CN" altLang="en-US" sz="1350">
                  <a:ea typeface="宋体" panose="02010600030101010101" pitchFamily="2" charset="-122"/>
                </a:endParaRPr>
              </a:p>
            </p:txBody>
          </p:sp>
          <p:sp>
            <p:nvSpPr>
              <p:cNvPr id="5148" name="文本框 98">
                <a:extLst>
                  <a:ext uri="{FF2B5EF4-FFF2-40B4-BE49-F238E27FC236}">
                    <a16:creationId xmlns:a16="http://schemas.microsoft.com/office/drawing/2014/main" id="{EE79E82D-1930-4490-B11F-2B6036620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1383" y="1059376"/>
                <a:ext cx="74527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02</a:t>
                </a:r>
                <a:endParaRPr lang="zh-CN" altLang="en-US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6066FA63-3EFB-413A-8035-2B3E4D154FF9}"/>
              </a:ext>
            </a:extLst>
          </p:cNvPr>
          <p:cNvSpPr/>
          <p:nvPr/>
        </p:nvSpPr>
        <p:spPr bwMode="auto">
          <a:xfrm>
            <a:off x="107504" y="1309688"/>
            <a:ext cx="8928992" cy="4238625"/>
          </a:xfrm>
          <a:prstGeom prst="rect">
            <a:avLst/>
          </a:prstGeom>
          <a:noFill/>
          <a:ln w="12700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8148C08-0590-4DB7-A153-3FA4BDC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558"/>
            <a:ext cx="4444370" cy="6855441"/>
          </a:xfrm>
          <a:custGeom>
            <a:avLst/>
            <a:gdLst/>
            <a:ahLst/>
            <a:cxnLst/>
            <a:rect l="l" t="t" r="r" b="b"/>
            <a:pathLst>
              <a:path w="5925826" h="6889077">
                <a:moveTo>
                  <a:pt x="2442387" y="3029396"/>
                </a:moveTo>
                <a:cubicBezTo>
                  <a:pt x="2474533" y="3030066"/>
                  <a:pt x="2490942" y="3048818"/>
                  <a:pt x="2491611" y="3085653"/>
                </a:cubicBezTo>
                <a:lnTo>
                  <a:pt x="2390148" y="3085653"/>
                </a:lnTo>
                <a:cubicBezTo>
                  <a:pt x="2392157" y="3050158"/>
                  <a:pt x="2409570" y="3031405"/>
                  <a:pt x="2442387" y="3029396"/>
                </a:cubicBezTo>
                <a:close/>
                <a:moveTo>
                  <a:pt x="1641282" y="3029396"/>
                </a:moveTo>
                <a:cubicBezTo>
                  <a:pt x="1673429" y="3031405"/>
                  <a:pt x="1690507" y="3052837"/>
                  <a:pt x="1692516" y="3093690"/>
                </a:cubicBezTo>
                <a:cubicBezTo>
                  <a:pt x="1691176" y="3134544"/>
                  <a:pt x="1674098" y="3155640"/>
                  <a:pt x="1641282" y="3156979"/>
                </a:cubicBezTo>
                <a:cubicBezTo>
                  <a:pt x="1607126" y="3154300"/>
                  <a:pt x="1589378" y="3133539"/>
                  <a:pt x="1588039" y="3094695"/>
                </a:cubicBezTo>
                <a:cubicBezTo>
                  <a:pt x="1589378" y="3052502"/>
                  <a:pt x="1607126" y="3030736"/>
                  <a:pt x="1641282" y="3029396"/>
                </a:cubicBezTo>
                <a:close/>
                <a:moveTo>
                  <a:pt x="1642286" y="3017341"/>
                </a:moveTo>
                <a:cubicBezTo>
                  <a:pt x="1597415" y="3018681"/>
                  <a:pt x="1574309" y="3044465"/>
                  <a:pt x="1572970" y="3094695"/>
                </a:cubicBezTo>
                <a:cubicBezTo>
                  <a:pt x="1574979" y="3140906"/>
                  <a:pt x="1597415" y="3165016"/>
                  <a:pt x="1640277" y="3167025"/>
                </a:cubicBezTo>
                <a:cubicBezTo>
                  <a:pt x="1684479" y="3166355"/>
                  <a:pt x="1706915" y="3141576"/>
                  <a:pt x="1707585" y="3092686"/>
                </a:cubicBezTo>
                <a:cubicBezTo>
                  <a:pt x="1705576" y="3044465"/>
                  <a:pt x="1683809" y="3019350"/>
                  <a:pt x="1642286" y="3017341"/>
                </a:cubicBezTo>
                <a:close/>
                <a:moveTo>
                  <a:pt x="3230431" y="3016337"/>
                </a:moveTo>
                <a:cubicBezTo>
                  <a:pt x="3198284" y="3017676"/>
                  <a:pt x="3181206" y="3031405"/>
                  <a:pt x="3179197" y="3057525"/>
                </a:cubicBezTo>
                <a:cubicBezTo>
                  <a:pt x="3177188" y="3078286"/>
                  <a:pt x="3195606" y="3091681"/>
                  <a:pt x="3234450" y="3097708"/>
                </a:cubicBezTo>
                <a:cubicBezTo>
                  <a:pt x="3265257" y="3102397"/>
                  <a:pt x="3279656" y="3112442"/>
                  <a:pt x="3277647" y="3127846"/>
                </a:cubicBezTo>
                <a:cubicBezTo>
                  <a:pt x="3276308" y="3146599"/>
                  <a:pt x="3261574" y="3156309"/>
                  <a:pt x="3233445" y="3156979"/>
                </a:cubicBezTo>
                <a:cubicBezTo>
                  <a:pt x="3206656" y="3156979"/>
                  <a:pt x="3191252" y="3144924"/>
                  <a:pt x="3187234" y="3120814"/>
                </a:cubicBezTo>
                <a:lnTo>
                  <a:pt x="3173170" y="3124832"/>
                </a:lnTo>
                <a:cubicBezTo>
                  <a:pt x="3179867" y="3153631"/>
                  <a:pt x="3200294" y="3167695"/>
                  <a:pt x="3234450" y="3167025"/>
                </a:cubicBezTo>
                <a:cubicBezTo>
                  <a:pt x="3272624" y="3166355"/>
                  <a:pt x="3292046" y="3152961"/>
                  <a:pt x="3292716" y="3126842"/>
                </a:cubicBezTo>
                <a:cubicBezTo>
                  <a:pt x="3294055" y="3105410"/>
                  <a:pt x="3276308" y="3091681"/>
                  <a:pt x="3239473" y="3085653"/>
                </a:cubicBezTo>
                <a:cubicBezTo>
                  <a:pt x="3205986" y="3080296"/>
                  <a:pt x="3190583" y="3070919"/>
                  <a:pt x="3193261" y="3057525"/>
                </a:cubicBezTo>
                <a:cubicBezTo>
                  <a:pt x="3193931" y="3039442"/>
                  <a:pt x="3206991" y="3030066"/>
                  <a:pt x="3232440" y="3029396"/>
                </a:cubicBezTo>
                <a:cubicBezTo>
                  <a:pt x="3254541" y="3029396"/>
                  <a:pt x="3267601" y="3039107"/>
                  <a:pt x="3271619" y="3058529"/>
                </a:cubicBezTo>
                <a:lnTo>
                  <a:pt x="3285684" y="3054511"/>
                </a:lnTo>
                <a:cubicBezTo>
                  <a:pt x="3279656" y="3029731"/>
                  <a:pt x="3261239" y="3017006"/>
                  <a:pt x="3230431" y="3016337"/>
                </a:cubicBezTo>
                <a:close/>
                <a:moveTo>
                  <a:pt x="2743689" y="3016337"/>
                </a:moveTo>
                <a:cubicBezTo>
                  <a:pt x="2720248" y="3017676"/>
                  <a:pt x="2703170" y="3029061"/>
                  <a:pt x="2692455" y="3050493"/>
                </a:cubicBezTo>
                <a:lnTo>
                  <a:pt x="2692455" y="3020355"/>
                </a:lnTo>
                <a:lnTo>
                  <a:pt x="2678391" y="3020355"/>
                </a:lnTo>
                <a:lnTo>
                  <a:pt x="2678391" y="3164011"/>
                </a:lnTo>
                <a:lnTo>
                  <a:pt x="2692455" y="3164011"/>
                </a:lnTo>
                <a:lnTo>
                  <a:pt x="2692455" y="3074603"/>
                </a:lnTo>
                <a:cubicBezTo>
                  <a:pt x="2696473" y="3046474"/>
                  <a:pt x="2712547" y="3031071"/>
                  <a:pt x="2740675" y="3028392"/>
                </a:cubicBezTo>
                <a:cubicBezTo>
                  <a:pt x="2768134" y="3027722"/>
                  <a:pt x="2781528" y="3043126"/>
                  <a:pt x="2780859" y="3074603"/>
                </a:cubicBezTo>
                <a:lnTo>
                  <a:pt x="2780859" y="3164011"/>
                </a:lnTo>
                <a:lnTo>
                  <a:pt x="2794923" y="3164011"/>
                </a:lnTo>
                <a:lnTo>
                  <a:pt x="2794923" y="3072594"/>
                </a:lnTo>
                <a:cubicBezTo>
                  <a:pt x="2795593" y="3034419"/>
                  <a:pt x="2778515" y="3015667"/>
                  <a:pt x="2743689" y="3016337"/>
                </a:cubicBezTo>
                <a:close/>
                <a:moveTo>
                  <a:pt x="2441382" y="3016337"/>
                </a:moveTo>
                <a:cubicBezTo>
                  <a:pt x="2398519" y="3019016"/>
                  <a:pt x="2376084" y="3044800"/>
                  <a:pt x="2374074" y="3093690"/>
                </a:cubicBezTo>
                <a:cubicBezTo>
                  <a:pt x="2375414" y="3140571"/>
                  <a:pt x="2398519" y="3165016"/>
                  <a:pt x="2443391" y="3167025"/>
                </a:cubicBezTo>
                <a:cubicBezTo>
                  <a:pt x="2477547" y="3167025"/>
                  <a:pt x="2498643" y="3152961"/>
                  <a:pt x="2506680" y="3124832"/>
                </a:cubicBezTo>
                <a:lnTo>
                  <a:pt x="2491611" y="3120814"/>
                </a:lnTo>
                <a:cubicBezTo>
                  <a:pt x="2484914" y="3144254"/>
                  <a:pt x="2468171" y="3155975"/>
                  <a:pt x="2441382" y="3155975"/>
                </a:cubicBezTo>
                <a:cubicBezTo>
                  <a:pt x="2408565" y="3154635"/>
                  <a:pt x="2391487" y="3135213"/>
                  <a:pt x="2390148" y="3097708"/>
                </a:cubicBezTo>
                <a:lnTo>
                  <a:pt x="2507685" y="3097708"/>
                </a:lnTo>
                <a:cubicBezTo>
                  <a:pt x="2507685" y="3097039"/>
                  <a:pt x="2507685" y="3096034"/>
                  <a:pt x="2507685" y="3094695"/>
                </a:cubicBezTo>
                <a:cubicBezTo>
                  <a:pt x="2506345" y="3043795"/>
                  <a:pt x="2484244" y="3017676"/>
                  <a:pt x="2441382" y="3016337"/>
                </a:cubicBezTo>
                <a:close/>
                <a:moveTo>
                  <a:pt x="1934064" y="3016337"/>
                </a:moveTo>
                <a:cubicBezTo>
                  <a:pt x="1910624" y="3017676"/>
                  <a:pt x="1893546" y="3029061"/>
                  <a:pt x="1882830" y="3050493"/>
                </a:cubicBezTo>
                <a:lnTo>
                  <a:pt x="1882830" y="3020355"/>
                </a:lnTo>
                <a:lnTo>
                  <a:pt x="1868766" y="3020355"/>
                </a:lnTo>
                <a:lnTo>
                  <a:pt x="1868766" y="3164011"/>
                </a:lnTo>
                <a:lnTo>
                  <a:pt x="1882830" y="3164011"/>
                </a:lnTo>
                <a:lnTo>
                  <a:pt x="1882830" y="3074603"/>
                </a:lnTo>
                <a:cubicBezTo>
                  <a:pt x="1886848" y="3046474"/>
                  <a:pt x="1902922" y="3031071"/>
                  <a:pt x="1931050" y="3028392"/>
                </a:cubicBezTo>
                <a:cubicBezTo>
                  <a:pt x="1958509" y="3027722"/>
                  <a:pt x="1971904" y="3043126"/>
                  <a:pt x="1971234" y="3074603"/>
                </a:cubicBezTo>
                <a:lnTo>
                  <a:pt x="1971234" y="3164011"/>
                </a:lnTo>
                <a:lnTo>
                  <a:pt x="1985298" y="3164011"/>
                </a:lnTo>
                <a:lnTo>
                  <a:pt x="1985298" y="3072594"/>
                </a:lnTo>
                <a:cubicBezTo>
                  <a:pt x="1985968" y="3034419"/>
                  <a:pt x="1968890" y="3015667"/>
                  <a:pt x="1934064" y="3016337"/>
                </a:cubicBezTo>
                <a:close/>
                <a:moveTo>
                  <a:pt x="2994762" y="2970126"/>
                </a:moveTo>
                <a:lnTo>
                  <a:pt x="2980698" y="2978162"/>
                </a:lnTo>
                <a:lnTo>
                  <a:pt x="2980698" y="3020355"/>
                </a:lnTo>
                <a:lnTo>
                  <a:pt x="2957592" y="3020355"/>
                </a:lnTo>
                <a:lnTo>
                  <a:pt x="2957592" y="3032410"/>
                </a:lnTo>
                <a:lnTo>
                  <a:pt x="2980698" y="3032410"/>
                </a:lnTo>
                <a:lnTo>
                  <a:pt x="2980698" y="3137892"/>
                </a:lnTo>
                <a:cubicBezTo>
                  <a:pt x="2980028" y="3158654"/>
                  <a:pt x="2988734" y="3168365"/>
                  <a:pt x="3006817" y="3167025"/>
                </a:cubicBezTo>
                <a:cubicBezTo>
                  <a:pt x="3014854" y="3167025"/>
                  <a:pt x="3021886" y="3165016"/>
                  <a:pt x="3027913" y="3160998"/>
                </a:cubicBezTo>
                <a:lnTo>
                  <a:pt x="3024900" y="3154970"/>
                </a:lnTo>
                <a:cubicBezTo>
                  <a:pt x="3023560" y="3156309"/>
                  <a:pt x="3019207" y="3156979"/>
                  <a:pt x="3011840" y="3156979"/>
                </a:cubicBezTo>
                <a:cubicBezTo>
                  <a:pt x="2999785" y="3157649"/>
                  <a:pt x="2994092" y="3150952"/>
                  <a:pt x="2994762" y="3136887"/>
                </a:cubicBezTo>
                <a:lnTo>
                  <a:pt x="2994762" y="3032410"/>
                </a:lnTo>
                <a:lnTo>
                  <a:pt x="3024900" y="3032410"/>
                </a:lnTo>
                <a:lnTo>
                  <a:pt x="3024900" y="3020355"/>
                </a:lnTo>
                <a:lnTo>
                  <a:pt x="2994762" y="3020355"/>
                </a:lnTo>
                <a:close/>
                <a:moveTo>
                  <a:pt x="2185137" y="2970126"/>
                </a:moveTo>
                <a:lnTo>
                  <a:pt x="2171073" y="2978162"/>
                </a:lnTo>
                <a:lnTo>
                  <a:pt x="2171073" y="3020355"/>
                </a:lnTo>
                <a:lnTo>
                  <a:pt x="2147967" y="3020355"/>
                </a:lnTo>
                <a:lnTo>
                  <a:pt x="2147967" y="3032410"/>
                </a:lnTo>
                <a:lnTo>
                  <a:pt x="2171073" y="3032410"/>
                </a:lnTo>
                <a:lnTo>
                  <a:pt x="2171073" y="3137892"/>
                </a:lnTo>
                <a:cubicBezTo>
                  <a:pt x="2170403" y="3158654"/>
                  <a:pt x="2179109" y="3168365"/>
                  <a:pt x="2197192" y="3167025"/>
                </a:cubicBezTo>
                <a:cubicBezTo>
                  <a:pt x="2205229" y="3167025"/>
                  <a:pt x="2212261" y="3165016"/>
                  <a:pt x="2218288" y="3160998"/>
                </a:cubicBezTo>
                <a:lnTo>
                  <a:pt x="2215275" y="3154970"/>
                </a:lnTo>
                <a:cubicBezTo>
                  <a:pt x="2213935" y="3156309"/>
                  <a:pt x="2209582" y="3156979"/>
                  <a:pt x="2202215" y="3156979"/>
                </a:cubicBezTo>
                <a:cubicBezTo>
                  <a:pt x="2190160" y="3157649"/>
                  <a:pt x="2184467" y="3150952"/>
                  <a:pt x="2185137" y="3136887"/>
                </a:cubicBezTo>
                <a:lnTo>
                  <a:pt x="2185137" y="3032410"/>
                </a:lnTo>
                <a:lnTo>
                  <a:pt x="2215275" y="3032410"/>
                </a:lnTo>
                <a:lnTo>
                  <a:pt x="2215275" y="3020355"/>
                </a:lnTo>
                <a:lnTo>
                  <a:pt x="2185137" y="3020355"/>
                </a:lnTo>
                <a:close/>
                <a:moveTo>
                  <a:pt x="1186733" y="2214004"/>
                </a:moveTo>
                <a:cubicBezTo>
                  <a:pt x="1052949" y="2214004"/>
                  <a:pt x="942731" y="2259419"/>
                  <a:pt x="856079" y="2350247"/>
                </a:cubicBezTo>
                <a:cubicBezTo>
                  <a:pt x="769427" y="2441076"/>
                  <a:pt x="726100" y="2561431"/>
                  <a:pt x="726100" y="2711313"/>
                </a:cubicBezTo>
                <a:cubicBezTo>
                  <a:pt x="726100" y="2847938"/>
                  <a:pt x="766110" y="2958951"/>
                  <a:pt x="846130" y="3044353"/>
                </a:cubicBezTo>
                <a:cubicBezTo>
                  <a:pt x="926150" y="3129756"/>
                  <a:pt x="1029763" y="3172457"/>
                  <a:pt x="1156967" y="3172457"/>
                </a:cubicBezTo>
                <a:cubicBezTo>
                  <a:pt x="1238252" y="3172457"/>
                  <a:pt x="1318666" y="3155968"/>
                  <a:pt x="1398208" y="3122991"/>
                </a:cubicBezTo>
                <a:lnTo>
                  <a:pt x="1398208" y="3043042"/>
                </a:lnTo>
                <a:cubicBezTo>
                  <a:pt x="1321940" y="3075344"/>
                  <a:pt x="1243290" y="3091495"/>
                  <a:pt x="1162260" y="3091495"/>
                </a:cubicBezTo>
                <a:cubicBezTo>
                  <a:pt x="1061652" y="3091495"/>
                  <a:pt x="978590" y="3057137"/>
                  <a:pt x="913075" y="2988422"/>
                </a:cubicBezTo>
                <a:cubicBezTo>
                  <a:pt x="847560" y="2919707"/>
                  <a:pt x="814802" y="2825201"/>
                  <a:pt x="814802" y="2704905"/>
                </a:cubicBezTo>
                <a:cubicBezTo>
                  <a:pt x="814802" y="2580385"/>
                  <a:pt x="849166" y="2480932"/>
                  <a:pt x="917893" y="2406546"/>
                </a:cubicBezTo>
                <a:cubicBezTo>
                  <a:pt x="986621" y="2332160"/>
                  <a:pt x="1075856" y="2294967"/>
                  <a:pt x="1185598" y="2294967"/>
                </a:cubicBezTo>
                <a:cubicBezTo>
                  <a:pt x="1253643" y="2294967"/>
                  <a:pt x="1324514" y="2309170"/>
                  <a:pt x="1398208" y="2337578"/>
                </a:cubicBezTo>
                <a:lnTo>
                  <a:pt x="1398208" y="2251556"/>
                </a:lnTo>
                <a:cubicBezTo>
                  <a:pt x="1327806" y="2226521"/>
                  <a:pt x="1257314" y="2214004"/>
                  <a:pt x="1186733" y="2214004"/>
                </a:cubicBezTo>
                <a:close/>
                <a:moveTo>
                  <a:pt x="0" y="0"/>
                </a:moveTo>
                <a:lnTo>
                  <a:pt x="5925826" y="0"/>
                </a:lnTo>
                <a:lnTo>
                  <a:pt x="5925826" y="6889077"/>
                </a:lnTo>
                <a:lnTo>
                  <a:pt x="0" y="6889077"/>
                </a:lnTo>
                <a:close/>
              </a:path>
            </a:pathLst>
          </a:cu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6E44BA-513F-441A-9387-D0888B256E52}"/>
              </a:ext>
            </a:extLst>
          </p:cNvPr>
          <p:cNvSpPr txBox="1"/>
          <p:nvPr/>
        </p:nvSpPr>
        <p:spPr>
          <a:xfrm>
            <a:off x="1431925" y="3013075"/>
            <a:ext cx="158115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目录</a:t>
            </a:r>
          </a:p>
        </p:txBody>
      </p:sp>
      <p:cxnSp>
        <p:nvCxnSpPr>
          <p:cNvPr id="5127" name="直接连接符 49">
            <a:extLst>
              <a:ext uri="{FF2B5EF4-FFF2-40B4-BE49-F238E27FC236}">
                <a16:creationId xmlns:a16="http://schemas.microsoft.com/office/drawing/2014/main" id="{2151E06F-E9EE-4E09-8B35-14F7ED07D2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59013" y="5548313"/>
            <a:ext cx="536575" cy="1766887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8" name="直接连接符 33">
            <a:extLst>
              <a:ext uri="{FF2B5EF4-FFF2-40B4-BE49-F238E27FC236}">
                <a16:creationId xmlns:a16="http://schemas.microsoft.com/office/drawing/2014/main" id="{B8DBEFD2-1002-4254-85F8-18E4121AD2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2600" y="3175"/>
            <a:ext cx="376238" cy="1306513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FBC2D1-E8E1-4E2C-A4D8-D3BB2213BC45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771650"/>
            <a:ext cx="4316412" cy="417513"/>
            <a:chOff x="5750312" y="1219105"/>
            <a:chExt cx="5755856" cy="55680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2A5949A-F73D-4CE0-908B-C9EA092EBA06}"/>
                </a:ext>
              </a:extLst>
            </p:cNvPr>
            <p:cNvSpPr txBox="1"/>
            <p:nvPr/>
          </p:nvSpPr>
          <p:spPr>
            <a:xfrm>
              <a:off x="6652112" y="1221223"/>
              <a:ext cx="4854056" cy="5546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RNN</a:t>
              </a:r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简介</a:t>
              </a:r>
            </a:p>
          </p:txBody>
        </p:sp>
        <p:cxnSp>
          <p:nvCxnSpPr>
            <p:cNvPr id="5141" name="直接连接符 21">
              <a:extLst>
                <a:ext uri="{FF2B5EF4-FFF2-40B4-BE49-F238E27FC236}">
                  <a16:creationId xmlns:a16="http://schemas.microsoft.com/office/drawing/2014/main" id="{17F5C913-A211-448B-AA6B-3457D9A09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1894" y="1744979"/>
              <a:ext cx="2870434" cy="857"/>
            </a:xfrm>
            <a:prstGeom prst="line">
              <a:avLst/>
            </a:prstGeom>
            <a:noFill/>
            <a:ln w="22225" algn="ctr">
              <a:solidFill>
                <a:srgbClr val="0A528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C4A7C4F1-4819-43CA-BCD7-C45CDD7211DD}"/>
                </a:ext>
              </a:extLst>
            </p:cNvPr>
            <p:cNvSpPr/>
            <p:nvPr/>
          </p:nvSpPr>
          <p:spPr bwMode="auto">
            <a:xfrm>
              <a:off x="5750312" y="1219105"/>
              <a:ext cx="901696" cy="533945"/>
            </a:xfrm>
            <a:prstGeom prst="parallelogram">
              <a:avLst>
                <a:gd name="adj" fmla="val 41624"/>
              </a:avLst>
            </a:prstGeom>
            <a:gradFill flip="none" rotWithShape="1">
              <a:gsLst>
                <a:gs pos="0">
                  <a:srgbClr val="005DA3"/>
                </a:gs>
                <a:gs pos="0">
                  <a:srgbClr val="005DA3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/>
          </p:spPr>
          <p:txBody>
            <a:bodyPr lIns="68580" tIns="34290" rIns="68580" bIns="34290"/>
            <a:lstStyle/>
            <a:p>
              <a:pPr defTabSz="685800">
                <a:defRPr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5143" name="文本框 17">
              <a:extLst>
                <a:ext uri="{FF2B5EF4-FFF2-40B4-BE49-F238E27FC236}">
                  <a16:creationId xmlns:a16="http://schemas.microsoft.com/office/drawing/2014/main" id="{5024CDE3-7415-404C-8F05-B35A95CBC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0911" y="1254001"/>
              <a:ext cx="74527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Arial Black" panose="020B0A04020102020204" pitchFamily="34" charset="0"/>
                </a:rPr>
                <a:t>01</a:t>
              </a:r>
              <a:endParaRPr lang="zh-CN" altLang="en-US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6A89CC81-30DF-4521-803A-6EA851476170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3544888"/>
            <a:ext cx="3606800" cy="433387"/>
            <a:chOff x="5975774" y="1024480"/>
            <a:chExt cx="4809194" cy="577884"/>
          </a:xfrm>
        </p:grpSpPr>
        <p:cxnSp>
          <p:nvCxnSpPr>
            <p:cNvPr id="5136" name="直接连接符 111">
              <a:extLst>
                <a:ext uri="{FF2B5EF4-FFF2-40B4-BE49-F238E27FC236}">
                  <a16:creationId xmlns:a16="http://schemas.microsoft.com/office/drawing/2014/main" id="{27B7206D-891C-41FD-A254-E369D515EB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17356" y="1550354"/>
              <a:ext cx="2811941" cy="5421"/>
            </a:xfrm>
            <a:prstGeom prst="line">
              <a:avLst/>
            </a:prstGeom>
            <a:noFill/>
            <a:ln w="22225" algn="ctr">
              <a:solidFill>
                <a:srgbClr val="0A528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平行四边形 108">
              <a:extLst>
                <a:ext uri="{FF2B5EF4-FFF2-40B4-BE49-F238E27FC236}">
                  <a16:creationId xmlns:a16="http://schemas.microsoft.com/office/drawing/2014/main" id="{D2C76ECA-35F6-406B-A217-4D3CAB8615BB}"/>
                </a:ext>
              </a:extLst>
            </p:cNvPr>
            <p:cNvSpPr/>
            <p:nvPr/>
          </p:nvSpPr>
          <p:spPr bwMode="auto">
            <a:xfrm>
              <a:off x="5975774" y="1024480"/>
              <a:ext cx="901696" cy="533945"/>
            </a:xfrm>
            <a:prstGeom prst="parallelogram">
              <a:avLst>
                <a:gd name="adj" fmla="val 41624"/>
              </a:avLst>
            </a:prstGeom>
            <a:gradFill>
              <a:gsLst>
                <a:gs pos="100000">
                  <a:srgbClr val="005DA3"/>
                </a:gs>
                <a:gs pos="100000">
                  <a:srgbClr val="768BA6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/>
          </p:spPr>
          <p:txBody>
            <a:bodyPr lIns="68580" tIns="34290" rIns="68580" bIns="34290"/>
            <a:lstStyle/>
            <a:p>
              <a:pPr defTabSz="685800">
                <a:defRPr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41F40BC-E80D-492D-9521-ADA99255F512}"/>
                </a:ext>
              </a:extLst>
            </p:cNvPr>
            <p:cNvSpPr txBox="1"/>
            <p:nvPr/>
          </p:nvSpPr>
          <p:spPr>
            <a:xfrm>
              <a:off x="6877498" y="1047764"/>
              <a:ext cx="3907470" cy="5546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LSTM</a:t>
              </a:r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5139" name="文本框 110">
              <a:extLst>
                <a:ext uri="{FF2B5EF4-FFF2-40B4-BE49-F238E27FC236}">
                  <a16:creationId xmlns:a16="http://schemas.microsoft.com/office/drawing/2014/main" id="{4642C538-1F3A-4279-90B0-9A01215F3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1383" y="1074367"/>
              <a:ext cx="74527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Arial Black" panose="020B0A04020102020204" pitchFamily="34" charset="0"/>
                </a:rPr>
                <a:t>03</a:t>
              </a:r>
              <a:endParaRPr lang="zh-CN" altLang="en-US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04746B7-D42C-4E3F-A372-C8BAE5116383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4432298"/>
            <a:ext cx="3760787" cy="428198"/>
            <a:chOff x="7177881" y="4765772"/>
            <a:chExt cx="5014044" cy="572407"/>
          </a:xfrm>
        </p:grpSpPr>
        <p:cxnSp>
          <p:nvCxnSpPr>
            <p:cNvPr id="25" name="直接连接符 117">
              <a:extLst>
                <a:ext uri="{FF2B5EF4-FFF2-40B4-BE49-F238E27FC236}">
                  <a16:creationId xmlns:a16="http://schemas.microsoft.com/office/drawing/2014/main" id="{9111C86E-BE5B-43FA-8923-FFB553D975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019463" y="5289550"/>
              <a:ext cx="2826337" cy="2096"/>
            </a:xfrm>
            <a:prstGeom prst="line">
              <a:avLst/>
            </a:prstGeom>
            <a:noFill/>
            <a:ln w="22225" algn="ctr">
              <a:solidFill>
                <a:srgbClr val="0A528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36ADA52-2066-4859-8CD2-3387270224F3}"/>
                </a:ext>
              </a:extLst>
            </p:cNvPr>
            <p:cNvSpPr/>
            <p:nvPr/>
          </p:nvSpPr>
          <p:spPr bwMode="auto">
            <a:xfrm>
              <a:off x="7177881" y="4765772"/>
              <a:ext cx="901696" cy="533945"/>
            </a:xfrm>
            <a:prstGeom prst="parallelogram">
              <a:avLst>
                <a:gd name="adj" fmla="val 41624"/>
              </a:avLst>
            </a:prstGeom>
            <a:gradFill>
              <a:gsLst>
                <a:gs pos="100000">
                  <a:srgbClr val="005DA3"/>
                </a:gs>
                <a:gs pos="100000">
                  <a:srgbClr val="44546A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/>
          </p:spPr>
          <p:txBody>
            <a:bodyPr lIns="68580" tIns="34290" rIns="68580" bIns="34290"/>
            <a:lstStyle/>
            <a:p>
              <a:pPr defTabSz="685800">
                <a:defRPr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6E6AF8-8CDB-41F6-8514-E33535903C33}"/>
                </a:ext>
              </a:extLst>
            </p:cNvPr>
            <p:cNvSpPr txBox="1"/>
            <p:nvPr/>
          </p:nvSpPr>
          <p:spPr>
            <a:xfrm>
              <a:off x="8079520" y="4782749"/>
              <a:ext cx="4112405" cy="555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Demo</a:t>
              </a:r>
              <a:endPara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116">
              <a:extLst>
                <a:ext uri="{FF2B5EF4-FFF2-40B4-BE49-F238E27FC236}">
                  <a16:creationId xmlns:a16="http://schemas.microsoft.com/office/drawing/2014/main" id="{1100EE7F-A6D3-4468-9BA0-B4A613C5E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3490" y="4800668"/>
              <a:ext cx="74527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Arial Black" panose="020B0A04020102020204" pitchFamily="34" charset="0"/>
                </a:rPr>
                <a:t>04</a:t>
              </a:r>
              <a:endParaRPr lang="zh-CN" altLang="en-US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1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F108D02E-0434-4228-95F1-A25B55440672}"/>
              </a:ext>
            </a:extLst>
          </p:cNvPr>
          <p:cNvSpPr/>
          <p:nvPr/>
        </p:nvSpPr>
        <p:spPr bwMode="auto">
          <a:xfrm>
            <a:off x="3129288" y="1715780"/>
            <a:ext cx="849184" cy="560413"/>
          </a:xfrm>
          <a:prstGeom prst="parallelogram">
            <a:avLst>
              <a:gd name="adj" fmla="val 41624"/>
            </a:avLst>
          </a:prstGeom>
          <a:solidFill>
            <a:srgbClr val="005D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006FCD-4ADF-44BF-B264-3CA11DD88A40}"/>
              </a:ext>
            </a:extLst>
          </p:cNvPr>
          <p:cNvSpPr txBox="1"/>
          <p:nvPr/>
        </p:nvSpPr>
        <p:spPr>
          <a:xfrm>
            <a:off x="3805238" y="2392363"/>
            <a:ext cx="1549400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0E7E61-AF4B-441E-AB78-73B7EEAADD56}"/>
              </a:ext>
            </a:extLst>
          </p:cNvPr>
          <p:cNvSpPr/>
          <p:nvPr/>
        </p:nvSpPr>
        <p:spPr>
          <a:xfrm>
            <a:off x="3498629" y="4262354"/>
            <a:ext cx="214674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LSTM</a:t>
            </a:r>
            <a:r>
              <a:rPr lang="zh-CN" altLang="en-US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327E95-36B0-4DAE-ABE6-E52CFCE1A7DC}"/>
              </a:ext>
            </a:extLst>
          </p:cNvPr>
          <p:cNvSpPr/>
          <p:nvPr/>
        </p:nvSpPr>
        <p:spPr bwMode="auto">
          <a:xfrm>
            <a:off x="3737932" y="2121543"/>
            <a:ext cx="1668136" cy="1735048"/>
          </a:xfrm>
          <a:prstGeom prst="rect">
            <a:avLst/>
          </a:prstGeom>
          <a:noFill/>
          <a:ln w="38100" cap="flat" cmpd="sng" algn="ctr">
            <a:solidFill>
              <a:srgbClr val="005DA3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5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142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Long Short-Term Memory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058832-A6C8-481C-90DC-88095C64F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02" y="2276373"/>
            <a:ext cx="2511000" cy="32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5B27F2-9180-45CF-9BC2-953FB380C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02" y="2276373"/>
            <a:ext cx="2727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Long Short-Term Memory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2A7DC30D-6069-42B6-9EDD-ABE3E8DAC3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24544" y="3897091"/>
                <a:ext cx="6562068" cy="4681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遗忘门：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zh-CN" altLang="en-US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2A7DC30D-6069-42B6-9EDD-ABE3E8DA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4544" y="3897091"/>
                <a:ext cx="6562068" cy="468188"/>
              </a:xfrm>
              <a:prstGeom prst="rect">
                <a:avLst/>
              </a:prstGeom>
              <a:blipFill>
                <a:blip r:embed="rId3"/>
                <a:stretch>
                  <a:fillRect t="-6494" b="-779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2BDDA47B-6E85-4042-AD63-17F17CE96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81" y="1844674"/>
            <a:ext cx="4410075" cy="3276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BB09C38-9203-47B1-9968-C49841329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44824"/>
            <a:ext cx="4448175" cy="32099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04162C-AA0D-4B37-89CE-49650B97E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391025" cy="31718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F00FE9C-6CEE-4A4C-B6A5-95FE2E1D0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44824"/>
            <a:ext cx="4400550" cy="31432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766A3F8-666A-4074-AF01-B0798EC65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97" y="1844824"/>
            <a:ext cx="4410075" cy="3133725"/>
          </a:xfrm>
          <a:prstGeom prst="rect">
            <a:avLst/>
          </a:prstGeom>
        </p:spPr>
      </p:pic>
      <p:pic>
        <p:nvPicPr>
          <p:cNvPr id="1024" name="图片 1023">
            <a:extLst>
              <a:ext uri="{FF2B5EF4-FFF2-40B4-BE49-F238E27FC236}">
                <a16:creationId xmlns:a16="http://schemas.microsoft.com/office/drawing/2014/main" id="{CBC9170A-E1B0-46E4-998E-A68F0EB2B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44824"/>
            <a:ext cx="4419600" cy="3181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94BE6729-2933-42A4-AD28-408844C70DF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24544" y="4256956"/>
                <a:ext cx="6562068" cy="4681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输入门：</a:t>
                </a:r>
                <a:r>
                  <a:rPr lang="en-US" altLang="zh-CN" sz="2000" kern="0" dirty="0"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zh-CN" altLang="en-US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94BE6729-2933-42A4-AD28-408844C7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4544" y="4256956"/>
                <a:ext cx="6562068" cy="468188"/>
              </a:xfrm>
              <a:prstGeom prst="rect">
                <a:avLst/>
              </a:prstGeom>
              <a:blipFill>
                <a:blip r:embed="rId10"/>
                <a:stretch>
                  <a:fillRect t="-6494" b="-779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5C3E09BF-02F0-4C2D-B41C-6EB9A1A02A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32606" y="4653086"/>
                <a:ext cx="6562068" cy="4681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输出门：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zh-CN" altLang="en-US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5C3E09BF-02F0-4C2D-B41C-6EB9A1A02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32606" y="4653086"/>
                <a:ext cx="6562068" cy="468188"/>
              </a:xfrm>
              <a:prstGeom prst="rect">
                <a:avLst/>
              </a:prstGeom>
              <a:blipFill>
                <a:blip r:embed="rId11"/>
                <a:stretch>
                  <a:fillRect t="-6494" b="-779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D5F2005D-AB84-42EB-A115-4CDC448EA6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16482" y="5049044"/>
                <a:ext cx="6562068" cy="4681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输入单元状态：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𝑡𝑎𝑛h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D5F2005D-AB84-42EB-A115-4CDC448EA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16482" y="5049044"/>
                <a:ext cx="6562068" cy="468188"/>
              </a:xfrm>
              <a:prstGeom prst="rect">
                <a:avLst/>
              </a:prstGeom>
              <a:blipFill>
                <a:blip r:embed="rId12"/>
                <a:stretch>
                  <a:fillRect t="-6494" b="-779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C14996F7-F43A-4EEE-8E93-128EC9E70B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24544" y="5466139"/>
                <a:ext cx="6562068" cy="4111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输出单元状态：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C14996F7-F43A-4EEE-8E93-128EC9E70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4544" y="5466139"/>
                <a:ext cx="6562068" cy="411133"/>
              </a:xfrm>
              <a:prstGeom prst="rect">
                <a:avLst/>
              </a:prstGeom>
              <a:blipFill>
                <a:blip r:embed="rId13"/>
                <a:stretch>
                  <a:fillRect t="-8955" b="-2388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45DF79AF-0E92-4ED4-9803-93C00943C4D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24544" y="5862097"/>
                <a:ext cx="6562068" cy="4681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最终输出：</a:t>
                </a:r>
                <a:r>
                  <a:rPr lang="en-US" altLang="zh-CN" sz="2000" kern="0" dirty="0"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altLang="zh-CN" sz="20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45DF79AF-0E92-4ED4-9803-93C00943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4544" y="5862097"/>
                <a:ext cx="6562068" cy="468189"/>
              </a:xfrm>
              <a:prstGeom prst="rect">
                <a:avLst/>
              </a:prstGeom>
              <a:blipFill>
                <a:blip r:embed="rId14"/>
                <a:stretch>
                  <a:fillRect t="-7895" b="-921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6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梯度消失问题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23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A90D9CC6-CCAD-4B37-BF28-0B702BC8E3B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7090" y="1960958"/>
                <a:ext cx="8927024" cy="36286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普通</a:t>
                </a:r>
                <a:r>
                  <a:rPr lang="en-US" altLang="zh-CN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RNN</a:t>
                </a: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kern="0" dirty="0"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𝑡𝑎𝑛h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r>
                  <a:rPr lang="en-US" altLang="zh-CN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LSTM</a:t>
                </a: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𝑡𝑎𝑛h</m:t>
                    </m:r>
                    <m:d>
                      <m:d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𝑡𝑎𝑛h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kern="0" smtClea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𝑡𝑎𝑛h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b="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={0, 1}</m:t>
                      </m:r>
                    </m:oMath>
                  </m:oMathPara>
                </a14:m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A90D9CC6-CCAD-4B37-BF28-0B702BC8E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090" y="1960958"/>
                <a:ext cx="8927024" cy="3628630"/>
              </a:xfrm>
              <a:prstGeom prst="rect">
                <a:avLst/>
              </a:prstGeom>
              <a:blipFill>
                <a:blip r:embed="rId3"/>
                <a:stretch>
                  <a:fillRect t="-672" b="-67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9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GRU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Gated Recurrent Unit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EB0049-15D9-4484-813F-2AE402E80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44674"/>
            <a:ext cx="4788024" cy="3663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6B63D20-2DA6-4648-A74C-E915EC22C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3196" y="4287718"/>
                <a:ext cx="6562068" cy="22324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en-US" altLang="zh-CN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GRU</a:t>
                </a:r>
              </a:p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更新门：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zh-CN" altLang="en-US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重置门：</a:t>
                </a:r>
                <a:r>
                  <a:rPr lang="en-US" altLang="zh-CN" sz="2000" kern="0" dirty="0"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zh-CN" altLang="en-US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候选隐藏层：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𝑡𝑎𝑛h</m:t>
                    </m:r>
                    <m:d>
                      <m:dPr>
                        <m:ctrlPr>
                          <a:rPr lang="en-US" altLang="zh-CN" sz="2000" b="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∘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sSubSup>
                      <m:sSub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6B63D20-2DA6-4648-A74C-E915EC22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196" y="4287718"/>
                <a:ext cx="6562068" cy="2232473"/>
              </a:xfrm>
              <a:prstGeom prst="rect">
                <a:avLst/>
              </a:prstGeom>
              <a:blipFill>
                <a:blip r:embed="rId4"/>
                <a:stretch>
                  <a:fillRect t="-136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C04E4FD9-E2B7-4F85-A4A4-E709DA3D2F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" y="1949959"/>
                <a:ext cx="6562068" cy="22324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en-US" altLang="zh-CN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LSTM</a:t>
                </a:r>
                <a:endParaRPr lang="en-US" altLang="zh-CN" sz="2000" b="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zh-CN" altLang="en-US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zh-CN" altLang="en-US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zh-CN" altLang="en-US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𝑡𝑎𝑛h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n-US" altLang="zh-CN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tanh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C04E4FD9-E2B7-4F85-A4A4-E709DA3D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1949959"/>
                <a:ext cx="6562068" cy="2232473"/>
              </a:xfrm>
              <a:prstGeom prst="rect">
                <a:avLst/>
              </a:prstGeom>
              <a:blipFill>
                <a:blip r:embed="rId5"/>
                <a:stretch>
                  <a:fillRect t="-1639" b="-464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235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F108D02E-0434-4228-95F1-A25B55440672}"/>
              </a:ext>
            </a:extLst>
          </p:cNvPr>
          <p:cNvSpPr/>
          <p:nvPr/>
        </p:nvSpPr>
        <p:spPr bwMode="auto">
          <a:xfrm>
            <a:off x="3129288" y="1715780"/>
            <a:ext cx="849184" cy="560413"/>
          </a:xfrm>
          <a:prstGeom prst="parallelogram">
            <a:avLst>
              <a:gd name="adj" fmla="val 41624"/>
            </a:avLst>
          </a:prstGeom>
          <a:solidFill>
            <a:srgbClr val="005D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006FCD-4ADF-44BF-B264-3CA11DD88A40}"/>
              </a:ext>
            </a:extLst>
          </p:cNvPr>
          <p:cNvSpPr txBox="1"/>
          <p:nvPr/>
        </p:nvSpPr>
        <p:spPr>
          <a:xfrm>
            <a:off x="3805238" y="2392363"/>
            <a:ext cx="1549400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0E7E61-AF4B-441E-AB78-73B7EEAADD56}"/>
              </a:ext>
            </a:extLst>
          </p:cNvPr>
          <p:cNvSpPr/>
          <p:nvPr/>
        </p:nvSpPr>
        <p:spPr>
          <a:xfrm>
            <a:off x="3873655" y="4262354"/>
            <a:ext cx="141256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Demo</a:t>
            </a:r>
            <a:endParaRPr lang="zh-CN" altLang="en-US" sz="3300" dirty="0">
              <a:solidFill>
                <a:srgbClr val="005DA3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327E95-36B0-4DAE-ABE6-E52CFCE1A7DC}"/>
              </a:ext>
            </a:extLst>
          </p:cNvPr>
          <p:cNvSpPr/>
          <p:nvPr/>
        </p:nvSpPr>
        <p:spPr bwMode="auto">
          <a:xfrm>
            <a:off x="3737932" y="2121543"/>
            <a:ext cx="1668136" cy="1735048"/>
          </a:xfrm>
          <a:prstGeom prst="rect">
            <a:avLst/>
          </a:prstGeom>
          <a:noFill/>
          <a:ln w="38100" cap="flat" cmpd="sng" algn="ctr">
            <a:solidFill>
              <a:srgbClr val="005DA3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142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94D273-46A0-450B-8EC9-8F94EF15524D}"/>
              </a:ext>
            </a:extLst>
          </p:cNvPr>
          <p:cNvSpPr txBox="1">
            <a:spLocks/>
          </p:cNvSpPr>
          <p:nvPr/>
        </p:nvSpPr>
        <p:spPr bwMode="auto">
          <a:xfrm>
            <a:off x="539750" y="1268412"/>
            <a:ext cx="7848674" cy="2880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rgbClr val="0070C0"/>
                </a:solidFill>
              </a:rPr>
              <a:t>Tensorflow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创建数据流图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ker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将数据放进数据流图中计算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AFEF6A-4F03-412A-A55F-B31A308D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83" y="850537"/>
            <a:ext cx="2954968" cy="52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3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94D273-46A0-450B-8EC9-8F94EF15524D}"/>
              </a:ext>
            </a:extLst>
          </p:cNvPr>
          <p:cNvSpPr txBox="1">
            <a:spLocks/>
          </p:cNvSpPr>
          <p:nvPr/>
        </p:nvSpPr>
        <p:spPr bwMode="auto">
          <a:xfrm>
            <a:off x="539750" y="1268412"/>
            <a:ext cx="7848674" cy="2880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rgbClr val="0070C0"/>
                </a:solidFill>
              </a:rPr>
              <a:t>sin</a:t>
            </a:r>
            <a:r>
              <a:rPr lang="zh-CN" altLang="en-US" kern="0" dirty="0">
                <a:solidFill>
                  <a:srgbClr val="0070C0"/>
                </a:solidFill>
              </a:rPr>
              <a:t>预测</a:t>
            </a:r>
            <a:r>
              <a:rPr lang="en-US" altLang="zh-CN" kern="0" dirty="0">
                <a:solidFill>
                  <a:srgbClr val="0070C0"/>
                </a:solidFill>
              </a:rPr>
              <a:t>cos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14B801-8BA2-418F-8FCF-AC2DB5DC3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0751" r="8165" b="5578"/>
          <a:stretch/>
        </p:blipFill>
        <p:spPr>
          <a:xfrm>
            <a:off x="3527624" y="2312876"/>
            <a:ext cx="5112568" cy="36724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5D9E97-D58F-4228-A9A8-2C98D971F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12876"/>
            <a:ext cx="7909801" cy="3672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D51EF7-F558-4E75-BE38-156496965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55" y="1916832"/>
            <a:ext cx="8872289" cy="41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94D273-46A0-450B-8EC9-8F94EF15524D}"/>
              </a:ext>
            </a:extLst>
          </p:cNvPr>
          <p:cNvSpPr txBox="1">
            <a:spLocks/>
          </p:cNvSpPr>
          <p:nvPr/>
        </p:nvSpPr>
        <p:spPr bwMode="auto">
          <a:xfrm>
            <a:off x="539750" y="1268412"/>
            <a:ext cx="7848674" cy="2880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rgbClr val="0070C0"/>
                </a:solidFill>
              </a:rPr>
              <a:t>sin</a:t>
            </a:r>
            <a:r>
              <a:rPr lang="zh-CN" altLang="en-US" kern="0" dirty="0">
                <a:solidFill>
                  <a:srgbClr val="0070C0"/>
                </a:solidFill>
              </a:rPr>
              <a:t>预测</a:t>
            </a:r>
            <a:r>
              <a:rPr lang="en-US" altLang="zh-CN" kern="0" dirty="0">
                <a:solidFill>
                  <a:srgbClr val="0070C0"/>
                </a:solidFill>
              </a:rPr>
              <a:t>cos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189DCE-8590-42D7-AF1F-B3606E9BA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19" y="1844824"/>
            <a:ext cx="680636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20E7EF6-3C4B-45C7-A2FE-490E5D9FA69C}" type="slidenum">
              <a:rPr lang="en-US" altLang="zh-CN" smtClean="0"/>
              <a:t>29</a:t>
            </a:fld>
            <a:endParaRPr lang="en-US" altLang="zh-CN" dirty="0"/>
          </a:p>
        </p:txBody>
      </p:sp>
      <p:pic>
        <p:nvPicPr>
          <p:cNvPr id="50179" name="Picture 2" descr="封面3副本"/>
          <p:cNvPicPr>
            <a:picLocks noGrp="1" noChangeAspect="1" noChangeArrowheads="1"/>
          </p:cNvPicPr>
          <p:nvPr>
            <p:ph/>
          </p:nvPr>
        </p:nvPicPr>
        <p:blipFill rotWithShape="1">
          <a:blip r:embed="rId3"/>
          <a:srcRect l="3107" t="12201" r="9095"/>
          <a:stretch/>
        </p:blipFill>
        <p:spPr>
          <a:xfrm>
            <a:off x="181" y="2014"/>
            <a:ext cx="9144000" cy="6858000"/>
          </a:xfrm>
          <a:noFill/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11560" y="3284984"/>
            <a:ext cx="1656184" cy="2076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endParaRPr lang="en-US" altLang="zh-CN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defRPr/>
            </a:pPr>
            <a:r>
              <a:rPr lang="en-US" altLang="zh-CN" sz="5400" dirty="0">
                <a:solidFill>
                  <a:srgbClr val="0070C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THX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F108D02E-0434-4228-95F1-A25B55440672}"/>
              </a:ext>
            </a:extLst>
          </p:cNvPr>
          <p:cNvSpPr/>
          <p:nvPr/>
        </p:nvSpPr>
        <p:spPr bwMode="auto">
          <a:xfrm>
            <a:off x="3129288" y="1715780"/>
            <a:ext cx="849184" cy="560413"/>
          </a:xfrm>
          <a:prstGeom prst="parallelogram">
            <a:avLst>
              <a:gd name="adj" fmla="val 41624"/>
            </a:avLst>
          </a:prstGeom>
          <a:solidFill>
            <a:srgbClr val="005D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006FCD-4ADF-44BF-B264-3CA11DD88A40}"/>
              </a:ext>
            </a:extLst>
          </p:cNvPr>
          <p:cNvSpPr txBox="1"/>
          <p:nvPr/>
        </p:nvSpPr>
        <p:spPr>
          <a:xfrm>
            <a:off x="3805238" y="2392363"/>
            <a:ext cx="1549400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>
              <a:defRPr/>
            </a:pPr>
            <a:r>
              <a:rPr lang="en-US" altLang="zh-CN" sz="4050" dirty="0">
                <a:solidFill>
                  <a:srgbClr val="005DA3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0E7E61-AF4B-441E-AB78-73B7EEAADD56}"/>
              </a:ext>
            </a:extLst>
          </p:cNvPr>
          <p:cNvSpPr/>
          <p:nvPr/>
        </p:nvSpPr>
        <p:spPr>
          <a:xfrm>
            <a:off x="3581908" y="4204131"/>
            <a:ext cx="19960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RNN</a:t>
            </a:r>
            <a:r>
              <a:rPr lang="zh-CN" altLang="en-US" sz="3300" dirty="0">
                <a:solidFill>
                  <a:srgbClr val="005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327E95-36B0-4DAE-ABE6-E52CFCE1A7DC}"/>
              </a:ext>
            </a:extLst>
          </p:cNvPr>
          <p:cNvSpPr/>
          <p:nvPr/>
        </p:nvSpPr>
        <p:spPr bwMode="auto">
          <a:xfrm>
            <a:off x="3737932" y="2121543"/>
            <a:ext cx="1668136" cy="1735048"/>
          </a:xfrm>
          <a:prstGeom prst="rect">
            <a:avLst/>
          </a:prstGeom>
          <a:noFill/>
          <a:ln w="38100" cap="flat" cmpd="sng" algn="ctr">
            <a:solidFill>
              <a:srgbClr val="005DA3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  <a:extLst/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142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412"/>
            <a:ext cx="3528194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Neural Networks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普通神经网络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CDC926-AACA-4FF2-A939-3C8411D5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60563"/>
            <a:ext cx="5010150" cy="3629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405C305-E61A-461E-953C-E849858C1A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76058" y="1565736"/>
                <a:ext cx="3966183" cy="40238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隐藏层：</a:t>
                </a: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𝑛𝑒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𝑗𝑚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𝑛𝑒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:r>
                  <a:rPr lang="zh-CN" altLang="en-US" sz="2000" kern="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输出层：</a:t>
                </a:r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kern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405C305-E61A-461E-953C-E849858C1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8" y="1565736"/>
                <a:ext cx="3966183" cy="4023852"/>
              </a:xfrm>
              <a:prstGeom prst="rect">
                <a:avLst/>
              </a:prstGeom>
              <a:blipFill>
                <a:blip r:embed="rId4"/>
                <a:stretch>
                  <a:fillRect t="-90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84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412"/>
            <a:ext cx="5328394" cy="1584524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Neural Networks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输入之间无关联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每层节点之间无连接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输入输出维度固定，无法处理变长数据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普通神经网络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CDC926-AACA-4FF2-A939-3C8411D5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63" y="3014902"/>
            <a:ext cx="4423368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2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412"/>
            <a:ext cx="3528194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Neural Networks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普通神经网络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8D6DA6-BD83-4F31-8B68-C272C169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2276374"/>
            <a:ext cx="5438775" cy="296227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CEF1C-03E8-4EEE-8049-CF501004248E}"/>
              </a:ext>
            </a:extLst>
          </p:cNvPr>
          <p:cNvGrpSpPr/>
          <p:nvPr/>
        </p:nvGrpSpPr>
        <p:grpSpPr>
          <a:xfrm>
            <a:off x="2699792" y="4923604"/>
            <a:ext cx="3730521" cy="315045"/>
            <a:chOff x="2699792" y="4923604"/>
            <a:chExt cx="3730521" cy="31504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22BAFAA-0C63-4A60-B364-A49CCA49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933849"/>
              <a:ext cx="666750" cy="3048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4D69AC2-0074-4C75-B88E-A2A1D118A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739" y="4933849"/>
              <a:ext cx="666750" cy="3048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0B91D26-FA50-495F-8972-5CEEFA13A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563" y="4923604"/>
              <a:ext cx="666750" cy="304800"/>
            </a:xfrm>
            <a:prstGeom prst="rect">
              <a:avLst/>
            </a:prstGeom>
          </p:spPr>
        </p:pic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0BCCBBD0-D803-479E-B364-1881D3E39B45}"/>
              </a:ext>
            </a:extLst>
          </p:cNvPr>
          <p:cNvSpPr txBox="1">
            <a:spLocks/>
          </p:cNvSpPr>
          <p:nvPr/>
        </p:nvSpPr>
        <p:spPr bwMode="auto">
          <a:xfrm>
            <a:off x="1165293" y="5646946"/>
            <a:ext cx="6807642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0070C0"/>
                </a:solidFill>
              </a:rPr>
              <a:t>小明</a:t>
            </a:r>
            <a:r>
              <a:rPr lang="en-US" altLang="zh-CN" kern="0" dirty="0">
                <a:solidFill>
                  <a:srgbClr val="0070C0"/>
                </a:solidFill>
              </a:rPr>
              <a:t> </a:t>
            </a:r>
            <a:r>
              <a:rPr lang="zh-CN" altLang="en-US" kern="0" dirty="0">
                <a:solidFill>
                  <a:srgbClr val="0070C0"/>
                </a:solidFill>
              </a:rPr>
              <a:t>今天 开会 迟到 了，老师 批评 了 </a:t>
            </a:r>
            <a:r>
              <a:rPr lang="en-US" altLang="zh-CN" kern="0" dirty="0">
                <a:solidFill>
                  <a:srgbClr val="0070C0"/>
                </a:solidFill>
              </a:rPr>
              <a:t>___</a:t>
            </a:r>
            <a:r>
              <a:rPr lang="zh-CN" altLang="en-US" kern="0" dirty="0">
                <a:solidFill>
                  <a:srgbClr val="0070C0"/>
                </a:solidFill>
              </a:rPr>
              <a:t>。</a:t>
            </a:r>
            <a:endParaRPr lang="en-US" altLang="zh-CN" kern="0" dirty="0">
              <a:solidFill>
                <a:srgbClr val="0070C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2E38727-1868-4121-A571-158AD5732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71" y="3192035"/>
            <a:ext cx="1130951" cy="113095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75FC4AC-99C7-4F2A-8524-6E31BB1DF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192035"/>
            <a:ext cx="1130951" cy="113095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1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378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9F48C8E-DDD5-43FE-9345-02043D687C75}"/>
              </a:ext>
            </a:extLst>
          </p:cNvPr>
          <p:cNvSpPr/>
          <p:nvPr/>
        </p:nvSpPr>
        <p:spPr>
          <a:xfrm>
            <a:off x="611560" y="6282000"/>
            <a:ext cx="6048672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http://colah.github.io/posts/2015-08-Understanding-LSTMs/</a:t>
            </a:r>
            <a:endParaRPr lang="en-US" altLang="zh-CN" sz="1400" kern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438775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Recurrent Neural Networks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F58856-6E84-4027-A96E-7453F959BB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33"/>
          <a:stretch/>
        </p:blipFill>
        <p:spPr>
          <a:xfrm>
            <a:off x="822558" y="2273405"/>
            <a:ext cx="1373178" cy="2724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473C75-BDFF-44F2-8A74-23F5CD399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7"/>
          <a:stretch/>
        </p:blipFill>
        <p:spPr>
          <a:xfrm>
            <a:off x="2195736" y="2273405"/>
            <a:ext cx="6399222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05A921B-8B8A-4A21-AAD1-23A6905700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80528" y="5013327"/>
                <a:ext cx="3966183" cy="7499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05A921B-8B8A-4A21-AAD1-23A690570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0528" y="5013327"/>
                <a:ext cx="3966183" cy="74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457B8514-BEC2-4BEB-A0A2-FC737C18813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5779010"/>
                <a:ext cx="9144000" cy="3991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𝑉𝑓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zh-CN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𝑊𝑓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zh-CN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𝑊𝑓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zh-CN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zh-CN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Times New Roman" panose="02020603050405020304" pitchFamily="18" charset="0"/>
                        </a:rPr>
                        <m:t>))))</m:t>
                      </m:r>
                    </m:oMath>
                  </m:oMathPara>
                </a14:m>
                <a:endParaRPr lang="en-US" altLang="zh-CN" sz="2000" i="1" kern="0" dirty="0">
                  <a:latin typeface="Cambria Math" panose="020405030504060302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457B8514-BEC2-4BEB-A0A2-FC737C18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779010"/>
                <a:ext cx="9144000" cy="39919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5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Bi-RNN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双向循环神经网络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9810E0F-6546-4C0E-8C64-794664CAE3AA}"/>
              </a:ext>
            </a:extLst>
          </p:cNvPr>
          <p:cNvSpPr txBox="1">
            <a:spLocks/>
          </p:cNvSpPr>
          <p:nvPr/>
        </p:nvSpPr>
        <p:spPr bwMode="auto">
          <a:xfrm>
            <a:off x="1133618" y="1977073"/>
            <a:ext cx="6876764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0070C0"/>
                </a:solidFill>
              </a:rPr>
              <a:t>小明</a:t>
            </a:r>
            <a:r>
              <a:rPr lang="en-US" altLang="zh-CN" kern="0" dirty="0">
                <a:solidFill>
                  <a:srgbClr val="0070C0"/>
                </a:solidFill>
              </a:rPr>
              <a:t> </a:t>
            </a:r>
            <a:r>
              <a:rPr lang="zh-CN" altLang="en-US" kern="0" dirty="0">
                <a:solidFill>
                  <a:srgbClr val="0070C0"/>
                </a:solidFill>
              </a:rPr>
              <a:t>今天 开会 迟到 了，老师 批评 了 </a:t>
            </a:r>
            <a:r>
              <a:rPr lang="en-US" altLang="zh-CN" kern="0" dirty="0">
                <a:solidFill>
                  <a:srgbClr val="0070C0"/>
                </a:solidFill>
              </a:rPr>
              <a:t>___</a:t>
            </a:r>
            <a:r>
              <a:rPr lang="zh-CN" altLang="en-US" kern="0" dirty="0">
                <a:solidFill>
                  <a:srgbClr val="0070C0"/>
                </a:solidFill>
              </a:rPr>
              <a:t>。</a:t>
            </a:r>
            <a:endParaRPr lang="en-US" altLang="zh-CN" kern="0" dirty="0">
              <a:solidFill>
                <a:srgbClr val="0070C0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003FB33-A4B1-4543-BC5C-B2E2911B9134}"/>
              </a:ext>
            </a:extLst>
          </p:cNvPr>
          <p:cNvSpPr txBox="1">
            <a:spLocks/>
          </p:cNvSpPr>
          <p:nvPr/>
        </p:nvSpPr>
        <p:spPr bwMode="auto">
          <a:xfrm>
            <a:off x="1133618" y="2711077"/>
            <a:ext cx="7050136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0070C0"/>
                </a:solidFill>
              </a:rPr>
              <a:t>小明 今天 开会 </a:t>
            </a:r>
            <a:r>
              <a:rPr lang="en-US" altLang="zh-CN" kern="0" dirty="0">
                <a:solidFill>
                  <a:srgbClr val="0070C0"/>
                </a:solidFill>
              </a:rPr>
              <a:t>____</a:t>
            </a:r>
            <a:r>
              <a:rPr lang="zh-CN" altLang="en-US" kern="0" dirty="0">
                <a:solidFill>
                  <a:srgbClr val="0070C0"/>
                </a:solidFill>
              </a:rPr>
              <a:t> 了，老师 批评 了 小明。</a:t>
            </a:r>
            <a:endParaRPr lang="en-US" altLang="zh-CN" kern="0" dirty="0">
              <a:solidFill>
                <a:srgbClr val="0070C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8EC8A0-7B63-4B35-9AB5-6CE7AF8A7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-449"/>
          <a:stretch/>
        </p:blipFill>
        <p:spPr>
          <a:xfrm>
            <a:off x="-9252" y="3879327"/>
            <a:ext cx="4572994" cy="226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913522-A6E8-45BA-A69C-078F19557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4" y="3570661"/>
            <a:ext cx="433289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49" y="1268412"/>
            <a:ext cx="5832451" cy="5762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Bi-RNN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55898-081F-41C6-96C1-242C61727417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ACD34-111D-498D-8AB0-D5A63901CF48}"/>
              </a:ext>
            </a:extLst>
          </p:cNvPr>
          <p:cNvSpPr txBox="1"/>
          <p:nvPr/>
        </p:nvSpPr>
        <p:spPr>
          <a:xfrm>
            <a:off x="3923928" y="4673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双向循环神经网络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9810E0F-6546-4C0E-8C64-794664CAE3AA}"/>
              </a:ext>
            </a:extLst>
          </p:cNvPr>
          <p:cNvSpPr txBox="1">
            <a:spLocks/>
          </p:cNvSpPr>
          <p:nvPr/>
        </p:nvSpPr>
        <p:spPr bwMode="auto">
          <a:xfrm>
            <a:off x="1133618" y="1977073"/>
            <a:ext cx="6876764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0070C0"/>
                </a:solidFill>
              </a:rPr>
              <a:t>小明</a:t>
            </a:r>
            <a:r>
              <a:rPr lang="en-US" altLang="zh-CN" kern="0" dirty="0">
                <a:solidFill>
                  <a:srgbClr val="0070C0"/>
                </a:solidFill>
              </a:rPr>
              <a:t> </a:t>
            </a:r>
            <a:r>
              <a:rPr lang="zh-CN" altLang="en-US" kern="0" dirty="0">
                <a:solidFill>
                  <a:srgbClr val="0070C0"/>
                </a:solidFill>
              </a:rPr>
              <a:t>今天 开会 迟到 了，老师 批评 了 </a:t>
            </a:r>
            <a:r>
              <a:rPr lang="en-US" altLang="zh-CN" kern="0" dirty="0">
                <a:solidFill>
                  <a:srgbClr val="0070C0"/>
                </a:solidFill>
              </a:rPr>
              <a:t>___</a:t>
            </a:r>
            <a:r>
              <a:rPr lang="zh-CN" altLang="en-US" kern="0" dirty="0">
                <a:solidFill>
                  <a:srgbClr val="0070C0"/>
                </a:solidFill>
              </a:rPr>
              <a:t>。</a:t>
            </a:r>
            <a:endParaRPr lang="en-US" altLang="zh-CN" kern="0" dirty="0">
              <a:solidFill>
                <a:srgbClr val="0070C0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003FB33-A4B1-4543-BC5C-B2E2911B9134}"/>
              </a:ext>
            </a:extLst>
          </p:cNvPr>
          <p:cNvSpPr txBox="1">
            <a:spLocks/>
          </p:cNvSpPr>
          <p:nvPr/>
        </p:nvSpPr>
        <p:spPr bwMode="auto">
          <a:xfrm>
            <a:off x="1133618" y="2711077"/>
            <a:ext cx="7050136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0070C0"/>
                </a:solidFill>
              </a:rPr>
              <a:t>小明 今天 开会 </a:t>
            </a:r>
            <a:r>
              <a:rPr lang="en-US" altLang="zh-CN" kern="0" dirty="0">
                <a:solidFill>
                  <a:srgbClr val="0070C0"/>
                </a:solidFill>
              </a:rPr>
              <a:t>____</a:t>
            </a:r>
            <a:r>
              <a:rPr lang="zh-CN" altLang="en-US" kern="0" dirty="0">
                <a:solidFill>
                  <a:srgbClr val="0070C0"/>
                </a:solidFill>
              </a:rPr>
              <a:t> 了，老师 批评 了 小明。</a:t>
            </a:r>
            <a:endParaRPr lang="en-US" altLang="zh-CN" kern="0" dirty="0">
              <a:solidFill>
                <a:srgbClr val="0070C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913522-A6E8-45BA-A69C-078F19557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4" y="3570661"/>
            <a:ext cx="4332895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14C91E37-ECD3-4310-90A4-47205DD49B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1904" y="4326033"/>
                <a:ext cx="3966183" cy="11524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60000"/>
                  <a:buFont typeface="Wingdings" panose="05000000000000000000" pitchFamily="2" charset="2"/>
                  <a:buChar char="l"/>
                  <a:defRPr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buSzPct val="10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kern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kern="0" smtClea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kern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14C91E37-ECD3-4310-90A4-47205DD49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04" y="4326033"/>
                <a:ext cx="3966183" cy="1152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00564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zyd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2" id="{3A3A3E8D-30AE-47F3-A4B8-D200C608F33F}" vid="{3DEF0C35-0D5A-4A9E-93A7-092BF3A349E3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例会模板蓝色</Template>
  <TotalTime>6231</TotalTime>
  <Words>1412</Words>
  <Application>Microsoft Office PowerPoint</Application>
  <PresentationFormat>全屏显示(4:3)</PresentationFormat>
  <Paragraphs>274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等线</vt:lpstr>
      <vt:lpstr>方正正大黑简体</vt:lpstr>
      <vt:lpstr>华文细黑</vt:lpstr>
      <vt:lpstr>苹方 常规</vt:lpstr>
      <vt:lpstr>宋体</vt:lpstr>
      <vt:lpstr>微软雅黑</vt:lpstr>
      <vt:lpstr>微软雅黑 Light</vt:lpstr>
      <vt:lpstr>幼圆</vt:lpstr>
      <vt:lpstr>Arial</vt:lpstr>
      <vt:lpstr>Arial Black</vt:lpstr>
      <vt:lpstr>Cambria Math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RNN简介</vt:lpstr>
      <vt:lpstr>RNN简介</vt:lpstr>
      <vt:lpstr>RNN简介</vt:lpstr>
      <vt:lpstr>RNN简介</vt:lpstr>
      <vt:lpstr>RNN简介</vt:lpstr>
      <vt:lpstr>RNN简介</vt:lpstr>
      <vt:lpstr>RNN简介</vt:lpstr>
      <vt:lpstr>RNN简介</vt:lpstr>
      <vt:lpstr>RNN简介</vt:lpstr>
      <vt:lpstr>PowerPoint 演示文稿</vt:lpstr>
      <vt:lpstr>RNN简介</vt:lpstr>
      <vt:lpstr>RNN简介</vt:lpstr>
      <vt:lpstr>RNN简介</vt:lpstr>
      <vt:lpstr>RNN简介</vt:lpstr>
      <vt:lpstr>RNN简介</vt:lpstr>
      <vt:lpstr>RNN简介</vt:lpstr>
      <vt:lpstr>PowerPoint 演示文稿</vt:lpstr>
      <vt:lpstr>LSTM简介</vt:lpstr>
      <vt:lpstr>LSTM简介</vt:lpstr>
      <vt:lpstr>LSTM简介</vt:lpstr>
      <vt:lpstr>GRU简介</vt:lpstr>
      <vt:lpstr>PowerPoint 演示文稿</vt:lpstr>
      <vt:lpstr>Demo</vt:lpstr>
      <vt:lpstr>Demo</vt:lpstr>
      <vt:lpstr>Demo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zydar Chen</dc:creator>
  <cp:lastModifiedBy>陈 泽濠</cp:lastModifiedBy>
  <cp:revision>213</cp:revision>
  <dcterms:created xsi:type="dcterms:W3CDTF">2017-12-13T14:57:51Z</dcterms:created>
  <dcterms:modified xsi:type="dcterms:W3CDTF">2018-05-09T07:24:16Z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