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71" r:id="rId7"/>
    <p:sldId id="262" r:id="rId8"/>
    <p:sldId id="278" r:id="rId9"/>
    <p:sldId id="259" r:id="rId10"/>
    <p:sldId id="263" r:id="rId11"/>
    <p:sldId id="272" r:id="rId12"/>
    <p:sldId id="266" r:id="rId13"/>
    <p:sldId id="273" r:id="rId14"/>
    <p:sldId id="264" r:id="rId15"/>
    <p:sldId id="275" r:id="rId16"/>
    <p:sldId id="274" r:id="rId17"/>
    <p:sldId id="269" r:id="rId18"/>
    <p:sldId id="276" r:id="rId19"/>
    <p:sldId id="277" r:id="rId20"/>
    <p:sldId id="265" r:id="rId21"/>
    <p:sldId id="26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9A5A4-CB1A-424A-B6B9-E406116E8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D06277-D53C-4EC7-A8EE-12B93EFCD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1DF6E-8695-44DF-A931-1D4C3577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58D21-C5F0-449F-B0A0-32E3AD03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2F78-0577-4593-B125-BED98282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5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AB605-362C-4A6A-B6E8-BED6CAA7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81DF0C-1106-43B2-A7B2-5AB8D5D3F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94378-5834-417F-B483-35A7704DF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412389-A00B-44D8-96E8-B2FD8285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4B3E2D-D548-4044-AF39-E72E4ED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DAAF3-A1CE-405B-9D51-25EE0C5D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6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D6C33-D268-4059-A187-930A57C8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0779F3-0F78-488F-870A-A708F9BAF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12A93-794E-494F-9404-F384E058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85488-06AE-46C2-AE11-AFF010D7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C4A80-BD36-4A07-A1E1-84731E58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7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4817A6-C8C2-4F13-BE02-3DF9472FB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084806-C09F-4115-BD1D-015CD53A2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D68A7-3AB7-4DBB-8D15-10EA71DD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B9799-F45C-4845-9797-8A5A5B44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520A4-5C8B-4F6F-97DF-AC82198C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2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BA3F5-8BCD-4F52-8DC2-F59865DC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D5DED-5648-405B-8E9D-463CC3FB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E9FCA-4BEC-4975-8CC6-631288E3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555DA-994E-4200-A4F9-1CC22884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AB8A-ED1D-43E1-92EE-FBD7240B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21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805EF7-4449-4D2E-A7F0-FB7E90CB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7D504A-DCC2-401B-8C1E-41070F7B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7D0B3F-FC17-454B-9380-37D4A478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E0B97D6-ACEC-4B25-837E-333ACB6D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40438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8143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F4FA2-7434-4BCD-87A9-A30323EC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CDD33-50F5-4148-8D21-1384F0DB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BDDC6-55C5-48B9-A62B-E22702D1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05441-BC8C-4EC6-8916-5B0288CF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6DCD2-57BA-4FA1-80EB-26B7B74C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6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50245-BF07-4700-9823-455ACC9C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54D46-386D-4997-A775-DA07A5A9F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CA617-35E3-4345-886F-411F80200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5C4381-038F-40CA-85C0-20E37F29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CA439-C18E-4B02-AACC-045D7873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B3CD6-3CED-4C8E-9155-918B6C8B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0849A-6FD0-41BA-A326-236FB248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5932E-E68E-4064-8349-39607936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0D1EF-5C2D-4EEF-B367-8954DA6A6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1CB3A9-32A4-4623-8617-9ED35EEC3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610EDA-85B3-4E9E-84E6-9029BB4A7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34B804-5A9D-4E35-9D32-90202E0C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49E2D-9B44-4927-8007-7FEB908A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8D1882-F267-4283-A188-4050DB61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1ECE9-F730-42F6-B2F7-B9D9055B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5A2F07-5AC9-4A6B-8303-E122D974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7C802A-DFDE-4A19-947E-6E6403BD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CA7F6A-22F6-4202-AA7B-17A80FA3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9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CD3E50-EFD1-4D3B-B27B-9ABAF67E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682A29-3961-463A-8EEE-15DC501C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49D44-3F73-44E5-8168-4C872176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2E4D3-BDC2-4233-B315-A088FA82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1EF99-D22B-45EE-86B5-527A1349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DE93BB-55A7-481D-959A-03A7FB3C5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8C380-1108-4B50-BC53-12B5F1BF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EFF8D-3E57-48BD-9249-2670CD3C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E92B6-19F6-4FE6-9454-992CF522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2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3BCCD-D8D6-4722-AB16-93D8F235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DAEC0-79FB-4311-A24F-90A2636F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AD8FB-12F7-4A5E-8FD8-6EBE6C3FB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5133E-B75D-48B6-ADF5-C6C78702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7B140-D139-475B-BE62-ADDF73B52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driver.chromium.org/downloads" TargetMode="External"/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F2062-D66D-4754-BBF1-2327BB43F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Python,</a:t>
            </a:r>
            <a:r>
              <a:rPr lang="ko-KR" altLang="en-US" dirty="0"/>
              <a:t> </a:t>
            </a:r>
            <a:r>
              <a:rPr lang="en-US" altLang="ko-KR" dirty="0"/>
              <a:t>Selenium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이용한 웹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8F57EC-9CC0-485B-BB71-EB081BEC8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39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C7E03-FF32-4906-AFD4-BDC7AF9C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 </a:t>
            </a:r>
            <a:r>
              <a:rPr lang="ko-KR" altLang="en-US" dirty="0"/>
              <a:t>실습 </a:t>
            </a:r>
            <a:r>
              <a:rPr lang="en-US" altLang="ko-KR" dirty="0"/>
              <a:t>1. </a:t>
            </a:r>
            <a:r>
              <a:rPr lang="ko-KR" altLang="en-US" dirty="0"/>
              <a:t>미세먼지 값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3081A-2463-4BFF-806E-0762E58F8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개발자 도구 활용 필수</a:t>
            </a:r>
            <a:endParaRPr lang="en-US" altLang="ko-KR" dirty="0"/>
          </a:p>
          <a:p>
            <a:r>
              <a:rPr lang="ko-KR" altLang="en-US" dirty="0"/>
              <a:t>크롬</a:t>
            </a:r>
            <a:r>
              <a:rPr lang="en-US" altLang="ko-KR" dirty="0"/>
              <a:t>: </a:t>
            </a:r>
            <a:r>
              <a:rPr lang="ko-KR" altLang="en-US" dirty="0"/>
              <a:t>브라우저 </a:t>
            </a:r>
            <a:r>
              <a:rPr lang="en-US" altLang="ko-KR" dirty="0"/>
              <a:t>&gt; </a:t>
            </a:r>
            <a:r>
              <a:rPr lang="ko-KR" altLang="en-US" dirty="0"/>
              <a:t>메뉴 </a:t>
            </a:r>
            <a:r>
              <a:rPr lang="en-US" altLang="ko-KR" dirty="0"/>
              <a:t>&gt; </a:t>
            </a:r>
            <a:r>
              <a:rPr lang="ko-KR" altLang="en-US" dirty="0"/>
              <a:t>도구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개발자 도구 혹은 </a:t>
            </a:r>
            <a:r>
              <a:rPr lang="en-US" altLang="ko-KR" dirty="0" err="1"/>
              <a:t>shift+ctrl+c</a:t>
            </a:r>
            <a:endParaRPr lang="en-US" altLang="ko-KR" dirty="0"/>
          </a:p>
          <a:p>
            <a:r>
              <a:rPr lang="ko-KR" altLang="en-US" dirty="0"/>
              <a:t>가져오고 싶은 값을 클릭하면 </a:t>
            </a:r>
            <a:r>
              <a:rPr lang="en-US" altLang="ko-KR" dirty="0"/>
              <a:t>html</a:t>
            </a:r>
            <a:r>
              <a:rPr lang="ko-KR" altLang="en-US" dirty="0"/>
              <a:t>상의 위치를 보여줌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https://github.com/cherub8128/Python-Scripts/</a:t>
            </a:r>
          </a:p>
          <a:p>
            <a:r>
              <a:rPr lang="en-US" altLang="ko-KR" dirty="0"/>
              <a:t>crawling_PM2.5.py </a:t>
            </a:r>
            <a:r>
              <a:rPr lang="ko-KR" altLang="en-US" dirty="0"/>
              <a:t>참고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83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639F7-8B74-4213-977B-815DC777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 </a:t>
            </a:r>
            <a:r>
              <a:rPr lang="ko-KR" altLang="en-US" dirty="0"/>
              <a:t>실습 </a:t>
            </a:r>
            <a:r>
              <a:rPr lang="en-US" altLang="ko-KR" dirty="0"/>
              <a:t>1. </a:t>
            </a:r>
            <a:r>
              <a:rPr lang="ko-KR" altLang="en-US" dirty="0"/>
              <a:t>미세먼지 값 가져오기</a:t>
            </a:r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21C12109-B332-4CEB-B24E-8D12D277C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27"/>
          <a:stretch/>
        </p:blipFill>
        <p:spPr>
          <a:xfrm>
            <a:off x="445409" y="1690688"/>
            <a:ext cx="11301182" cy="3758390"/>
          </a:xfrm>
        </p:spPr>
      </p:pic>
    </p:spTree>
    <p:extLst>
      <p:ext uri="{BB962C8B-B14F-4D97-AF65-F5344CB8AC3E}">
        <p14:creationId xmlns:p14="http://schemas.microsoft.com/office/powerpoint/2010/main" val="362578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3081A-2463-4BFF-806E-0762E58F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#selenium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의 </a:t>
            </a:r>
            <a:r>
              <a:rPr lang="en-US" altLang="ko-KR" b="0" dirty="0" err="1">
                <a:solidFill>
                  <a:srgbClr val="505050"/>
                </a:solidFill>
                <a:effectLst/>
                <a:latin typeface=" D2Coding ligature'"/>
              </a:rPr>
              <a:t>webdriver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를 불러온다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selenium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가져올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URL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을 쓴다</a:t>
            </a:r>
            <a:r>
              <a:rPr lang="en-US" altLang="ko-KR" dirty="0">
                <a:solidFill>
                  <a:srgbClr val="505050"/>
                </a:solidFill>
                <a:latin typeface=" D2Coding ligature'"/>
              </a:rPr>
              <a:t>.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 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'https://www.accuweather.com/ko/kr/incheon/224032/air-quality-index/224032’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</a:p>
          <a:p>
            <a:endParaRPr lang="en-US" altLang="ko-KR" dirty="0">
              <a:solidFill>
                <a:srgbClr val="D4D4D4"/>
              </a:solidFill>
              <a:latin typeface=" D2Coding ligature'"/>
            </a:endParaRP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변수에 크롬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web 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불러오기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driver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Chrome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해당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URL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로 접근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608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3081A-2463-4BFF-806E-0762E58F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#div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태그로 시작하는 부분에서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data-</a:t>
            </a:r>
            <a:r>
              <a:rPr lang="en-US" altLang="ko-KR" b="0" dirty="0" err="1">
                <a:solidFill>
                  <a:srgbClr val="505050"/>
                </a:solidFill>
                <a:effectLst/>
                <a:latin typeface=" D2Coding ligature'"/>
              </a:rPr>
              <a:t>qa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가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airQualityPollutantPM2_5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인 곳을 찾아 통째로 저장한다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partOfPM2_5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find_element_by_xpath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"//div[@data-qa='airQualityPollutantPM2_5’]”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다시 그 부분에서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class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이름이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pollutant-concentration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라는 것을 찾아 저장한다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pollutant_conc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partOfPM2_5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 D2Coding ligature'"/>
              </a:rPr>
              <a:t>find_element_by_class_name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"pollutant-concentration"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그것의 텍스트를 출력한다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 D2Coding ligature'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 D2Coding ligature'"/>
              </a:rPr>
              <a:t>현재시각 미세먼지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pm2.5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 D2Coding ligature'"/>
              </a:rPr>
              <a:t>의 농도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: "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+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pollutant_conc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출력 결과물</a:t>
            </a:r>
            <a:endParaRPr lang="en-US" altLang="ko-KR" b="0" dirty="0">
              <a:solidFill>
                <a:srgbClr val="DCDCAA"/>
              </a:solidFill>
              <a:effectLst/>
              <a:latin typeface=" D2Coding ligature'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353BA6-B15E-47A2-9A4B-FB7B80C6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04734"/>
            <a:ext cx="7466045" cy="7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4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41FD5E7-85B5-498C-86E1-78D183DF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49" y="4001294"/>
            <a:ext cx="7929863" cy="21449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A0533B-AC8D-48AC-A1D3-D932AC79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 </a:t>
            </a:r>
            <a:r>
              <a:rPr lang="ko-KR" altLang="en-US" dirty="0"/>
              <a:t>실습 </a:t>
            </a:r>
            <a:r>
              <a:rPr lang="en-US" altLang="ko-KR" dirty="0"/>
              <a:t>2.</a:t>
            </a:r>
            <a:r>
              <a:rPr lang="ko-KR" altLang="en-US" dirty="0"/>
              <a:t>삼성 주가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A7910-FAB3-421B-92A6-5EB6A40A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직접해</a:t>
            </a:r>
            <a:r>
              <a:rPr lang="ko-KR" altLang="en-US" dirty="0"/>
              <a:t> 본 뒤 </a:t>
            </a:r>
            <a:r>
              <a:rPr lang="en-US" altLang="ko-KR" dirty="0"/>
              <a:t>crawling_stock.py </a:t>
            </a:r>
            <a:r>
              <a:rPr lang="ko-KR" altLang="en-US" dirty="0"/>
              <a:t>파일 참고하기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B06F12-A5F3-4695-8B7B-C48E74EE0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7528"/>
            <a:ext cx="3676160" cy="38094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8C416B-3787-4518-B459-D3A208F8F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360" y="2502465"/>
            <a:ext cx="2831121" cy="149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3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06F6AC-193D-4006-BB82-718E21A8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selenium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'https://finance.naver.com/item/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 D2Coding ligature'"/>
              </a:rPr>
              <a:t>main.nhn?code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=005930'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가져올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URL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변수에 크롬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web 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불러오기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driver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Chrome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해당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URL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로 접근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삼성 현재주가를 </a:t>
            </a:r>
            <a:r>
              <a:rPr lang="ko-KR" altLang="en-US" b="0" dirty="0" err="1">
                <a:solidFill>
                  <a:srgbClr val="505050"/>
                </a:solidFill>
                <a:effectLst/>
                <a:latin typeface=" D2Coding ligature'"/>
              </a:rPr>
              <a:t>받아오기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 위해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class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이름이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today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인 값 찾아 저장하기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today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find_element_by_xpath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"//div[@class='today']"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#p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태그를 갖고 있는 모든 값을 찾아 저장하기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p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today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find_element_by_tag_name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"p"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#p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의 텍스트만 받아 </a:t>
            </a:r>
            <a:r>
              <a:rPr lang="ko-KR" altLang="en-US" b="0" dirty="0" err="1">
                <a:solidFill>
                  <a:srgbClr val="505050"/>
                </a:solidFill>
                <a:effectLst/>
                <a:latin typeface=" D2Coding ligature'"/>
              </a:rPr>
              <a:t>줄바꿈을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 없애고 출력하기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samsung_stock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p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text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replace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 D2Coding ligature'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 D2Coding ligature'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samsung_stock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76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0AFA1-B9B0-4E7C-8076-48F22A95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크롤링에</a:t>
            </a:r>
            <a:r>
              <a:rPr lang="ko-KR" altLang="en-US" dirty="0"/>
              <a:t> 사용한 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0A912-4CFB-4BC9-B5A7-767CC8E8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find_element_by_xpath</a:t>
            </a:r>
            <a:r>
              <a:rPr lang="en-US" altLang="ko-KR" dirty="0"/>
              <a:t>() </a:t>
            </a:r>
            <a:r>
              <a:rPr lang="ko-KR" altLang="en-US" dirty="0"/>
              <a:t>괄호 안에 들어간 값에 따라</a:t>
            </a:r>
            <a:endParaRPr lang="en-US" altLang="ko-KR" dirty="0"/>
          </a:p>
          <a:p>
            <a:pPr lvl="1"/>
            <a:r>
              <a:rPr lang="en-US" altLang="ko-KR" dirty="0"/>
              <a:t>(//) </a:t>
            </a:r>
            <a:r>
              <a:rPr lang="ko-KR" altLang="en-US" dirty="0"/>
              <a:t>문서 내에서 검색</a:t>
            </a:r>
            <a:endParaRPr lang="en-US" altLang="ko-KR" dirty="0"/>
          </a:p>
          <a:p>
            <a:pPr lvl="1"/>
            <a:r>
              <a:rPr lang="en-US" altLang="ko-KR" dirty="0"/>
              <a:t>(//div[@class=“name”]) div</a:t>
            </a:r>
            <a:r>
              <a:rPr lang="ko-KR" altLang="en-US" dirty="0"/>
              <a:t>태그 안 </a:t>
            </a:r>
            <a:r>
              <a:rPr lang="en-US" altLang="ko-KR" dirty="0"/>
              <a:t>class</a:t>
            </a:r>
            <a:r>
              <a:rPr lang="ko-KR" altLang="en-US" dirty="0"/>
              <a:t>라는 값이 </a:t>
            </a:r>
            <a:r>
              <a:rPr lang="en-US" altLang="ko-KR" dirty="0"/>
              <a:t>name</a:t>
            </a:r>
            <a:r>
              <a:rPr lang="ko-KR" altLang="en-US" dirty="0"/>
              <a:t>인 것 모두 선택</a:t>
            </a:r>
            <a:endParaRPr lang="en-US" altLang="ko-KR" dirty="0"/>
          </a:p>
          <a:p>
            <a:pPr lvl="1"/>
            <a:r>
              <a:rPr lang="en-US" altLang="ko-KR" dirty="0"/>
              <a:t>(//@href)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속성이 있는 모든 태그 선택</a:t>
            </a:r>
            <a:endParaRPr lang="en-US" altLang="ko-KR" dirty="0"/>
          </a:p>
          <a:p>
            <a:pPr lvl="1"/>
            <a:r>
              <a:rPr lang="en-US" altLang="ko-KR" dirty="0"/>
              <a:t>(//a)[n] n</a:t>
            </a:r>
            <a:r>
              <a:rPr lang="ko-KR" altLang="en-US" dirty="0"/>
              <a:t>번째 링크 선택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(//a)[position()&gt;2] 2</a:t>
            </a:r>
            <a:r>
              <a:rPr lang="ko-KR" altLang="en-US" dirty="0"/>
              <a:t>번째 이후 링크 모두 선택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(//table)[last()] </a:t>
            </a:r>
            <a:r>
              <a:rPr lang="ko-KR" altLang="en-US" dirty="0"/>
              <a:t>문서 내 마지막 표 선택</a:t>
            </a:r>
            <a:endParaRPr lang="en-US" altLang="ko-KR" dirty="0"/>
          </a:p>
          <a:p>
            <a:pPr lvl="1"/>
            <a:r>
              <a:rPr lang="en-US" altLang="ko-KR" dirty="0"/>
              <a:t>(//table/tr/*) </a:t>
            </a:r>
            <a:r>
              <a:rPr lang="ko-KR" altLang="en-US" dirty="0"/>
              <a:t>문서 내 모든 표의 </a:t>
            </a:r>
            <a:r>
              <a:rPr lang="en-US" altLang="ko-KR" dirty="0"/>
              <a:t>tr</a:t>
            </a:r>
            <a:r>
              <a:rPr lang="ko-KR" altLang="en-US" dirty="0"/>
              <a:t>태그 모두 선택</a:t>
            </a:r>
            <a:endParaRPr lang="en-US" altLang="ko-KR" dirty="0"/>
          </a:p>
          <a:p>
            <a:r>
              <a:rPr lang="en-US" altLang="ko-KR" dirty="0" err="1"/>
              <a:t>find_element_by_class_name</a:t>
            </a:r>
            <a:r>
              <a:rPr lang="en-US" altLang="ko-KR" dirty="0"/>
              <a:t>(“find”) </a:t>
            </a:r>
            <a:r>
              <a:rPr lang="ko-KR" altLang="en-US" dirty="0"/>
              <a:t>클래스 이름이 </a:t>
            </a:r>
            <a:r>
              <a:rPr lang="en-US" altLang="ko-KR" dirty="0"/>
              <a:t>find</a:t>
            </a:r>
            <a:r>
              <a:rPr lang="ko-KR" altLang="en-US" dirty="0"/>
              <a:t>인 것 찾기</a:t>
            </a:r>
            <a:endParaRPr lang="en-US" altLang="ko-KR" dirty="0"/>
          </a:p>
          <a:p>
            <a:r>
              <a:rPr lang="en-US" altLang="ko-KR" dirty="0" err="1"/>
              <a:t>str.replace</a:t>
            </a:r>
            <a:r>
              <a:rPr lang="en-US" altLang="ko-KR" dirty="0"/>
              <a:t>(‘a’, ‘b’, n)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str</a:t>
            </a:r>
            <a:r>
              <a:rPr lang="ko-KR" altLang="en-US" sz="2000" dirty="0"/>
              <a:t>의 </a:t>
            </a:r>
            <a:r>
              <a:rPr lang="en-US" altLang="ko-KR" sz="2000" dirty="0"/>
              <a:t>a</a:t>
            </a:r>
            <a:r>
              <a:rPr lang="ko-KR" altLang="en-US" sz="2000" dirty="0"/>
              <a:t>를 </a:t>
            </a:r>
            <a:r>
              <a:rPr lang="en-US" altLang="ko-KR" sz="2000" dirty="0"/>
              <a:t>b</a:t>
            </a:r>
            <a:r>
              <a:rPr lang="ko-KR" altLang="en-US" sz="2000" dirty="0"/>
              <a:t>로 </a:t>
            </a:r>
            <a:r>
              <a:rPr lang="en-US" altLang="ko-KR" sz="2000" dirty="0"/>
              <a:t>n</a:t>
            </a:r>
            <a:r>
              <a:rPr lang="ko-KR" altLang="en-US" sz="2000" dirty="0"/>
              <a:t>회 바꾼 값 </a:t>
            </a:r>
            <a:r>
              <a:rPr lang="en-US" altLang="ko-KR" sz="2000" dirty="0"/>
              <a:t>n</a:t>
            </a:r>
            <a:r>
              <a:rPr lang="ko-KR" altLang="en-US" sz="2000" dirty="0"/>
              <a:t>을 생략하면 모두 바뀜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64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A3EDE-E7F0-4E31-BB23-CF34E479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 </a:t>
            </a:r>
            <a:r>
              <a:rPr lang="ko-KR" altLang="en-US" dirty="0"/>
              <a:t>실습 </a:t>
            </a:r>
            <a:r>
              <a:rPr lang="en-US" altLang="ko-KR" dirty="0"/>
              <a:t>3. </a:t>
            </a:r>
            <a:r>
              <a:rPr lang="ko-KR" altLang="en-US" dirty="0"/>
              <a:t>뽑아온 값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F7663-C9CC-47DA-BBA0-BAC44AF4C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txt </a:t>
            </a:r>
            <a:r>
              <a:rPr lang="ko-KR" altLang="en-US" dirty="0"/>
              <a:t>파일에 저장해보기</a:t>
            </a:r>
            <a:endParaRPr lang="en-US" altLang="ko-KR" dirty="0"/>
          </a:p>
          <a:p>
            <a:r>
              <a:rPr lang="ko-KR" altLang="en-US" dirty="0"/>
              <a:t>콤마로 구분하여 데이터 </a:t>
            </a:r>
            <a:r>
              <a:rPr lang="ko-KR" altLang="en-US" dirty="0" err="1"/>
              <a:t>저장시</a:t>
            </a:r>
            <a:r>
              <a:rPr lang="ko-KR" altLang="en-US" dirty="0"/>
              <a:t> 엑셀파일로 변환 가능</a:t>
            </a:r>
            <a:endParaRPr lang="en-US" altLang="ko-KR" dirty="0"/>
          </a:p>
          <a:p>
            <a:r>
              <a:rPr lang="ko-KR" altLang="en-US" dirty="0"/>
              <a:t>파이썬 언어에 대한 사전 지식이 필요함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crawling_stock_save.py </a:t>
            </a:r>
            <a:r>
              <a:rPr lang="ko-KR" altLang="en-US" dirty="0"/>
              <a:t>참고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66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C7BFF-C010-454E-8441-33939DBC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selenium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현재시간을 받아올 수 있는 라이브러리를 불러온다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datetime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datetime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시간 지연을 위한 라이브러리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time</a:t>
            </a:r>
          </a:p>
          <a:p>
            <a:endParaRPr lang="en-US" altLang="ko-KR" b="0" dirty="0">
              <a:solidFill>
                <a:srgbClr val="505050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가져올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URL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'https://finance.naver.com/item/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 D2Coding ligature'"/>
              </a:rPr>
              <a:t>main.nhn?code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=005930'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변수에 크롬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web 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불러오기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driver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Chrome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해당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URL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로 접근 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(</a:t>
            </a:r>
            <a:r>
              <a:rPr lang="ko-KR" altLang="en-US" dirty="0" err="1">
                <a:solidFill>
                  <a:srgbClr val="505050"/>
                </a:solidFill>
                <a:latin typeface=" D2Coding ligature'"/>
              </a:rPr>
              <a:t>새로고침이</a:t>
            </a:r>
            <a:r>
              <a:rPr lang="ko-KR" altLang="en-US" dirty="0">
                <a:solidFill>
                  <a:srgbClr val="505050"/>
                </a:solidFill>
                <a:latin typeface=" D2Coding ligature'"/>
              </a:rPr>
              <a:t> 필요한 경우 </a:t>
            </a:r>
            <a:r>
              <a:rPr lang="en-US" altLang="ko-KR" dirty="0">
                <a:solidFill>
                  <a:srgbClr val="505050"/>
                </a:solidFill>
                <a:latin typeface=" D2Coding ligature'"/>
              </a:rPr>
              <a:t>while</a:t>
            </a:r>
            <a:r>
              <a:rPr lang="ko-KR" altLang="en-US" dirty="0">
                <a:solidFill>
                  <a:srgbClr val="505050"/>
                </a:solidFill>
                <a:latin typeface=" D2Coding ligature'"/>
              </a:rPr>
              <a:t>문 안으로</a:t>
            </a:r>
            <a:r>
              <a:rPr lang="en-US" altLang="ko-KR" dirty="0">
                <a:solidFill>
                  <a:srgbClr val="505050"/>
                </a:solidFill>
                <a:latin typeface=" D2Coding ligature'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798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B465B9-E53C-4E07-9D1E-5D517C4A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무한 반복하기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while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True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: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삼성 현재주가를 </a:t>
            </a:r>
            <a:r>
              <a:rPr lang="ko-KR" altLang="en-US" b="0" dirty="0" err="1">
                <a:solidFill>
                  <a:srgbClr val="505050"/>
                </a:solidFill>
                <a:effectLst/>
                <a:latin typeface=" D2Coding ligature'"/>
              </a:rPr>
              <a:t>받아오기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 위해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class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이름이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today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인 값 찾아 저장하기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today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find_element_by_xpath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"//div[@class='today']"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 p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태그를 갖고 있는 모든 값을 찾아 저장하기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p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today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find_element_by_tag_name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"p"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 p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의 텍스트만 받아 </a:t>
            </a:r>
            <a:r>
              <a:rPr lang="ko-KR" altLang="en-US" b="0" dirty="0" err="1">
                <a:solidFill>
                  <a:srgbClr val="505050"/>
                </a:solidFill>
                <a:effectLst/>
                <a:latin typeface=" D2Coding ligature'"/>
              </a:rPr>
              <a:t>줄바꿈을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 없애고 저장하기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samsung_stock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p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text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replace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 D2Coding ligature'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현재시간을 저장하기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now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datetime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text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i="1" dirty="0">
                <a:solidFill>
                  <a:srgbClr val="569CD6"/>
                </a:solidFill>
                <a:effectLst/>
                <a:latin typeface=" D2Coding ligature'"/>
              </a:rPr>
              <a:t>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{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now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hour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: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{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now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minute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: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{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now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second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,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 D2Coding ligature'"/>
              </a:rPr>
              <a:t>삼성전자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,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 D2Coding ligature'"/>
              </a:rPr>
              <a:t>\"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{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samsung_stock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}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 D2Coding ligature'"/>
              </a:rPr>
              <a:t>\"\n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파일을 추가 쓰기모드로 열어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text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를 저장하고 닫는다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.(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없으면 만든다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with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 D2Coding ligature'"/>
              </a:rPr>
              <a:t>open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i="1" dirty="0">
                <a:solidFill>
                  <a:srgbClr val="569CD6"/>
                </a:solidFill>
                <a:effectLst/>
                <a:latin typeface=" D2Coding ligature'"/>
              </a:rPr>
              <a:t>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 D2Coding ligature'"/>
              </a:rPr>
              <a:t>삼성주가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now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year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}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 D2Coding ligature'"/>
              </a:rPr>
              <a:t>년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now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month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}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 D2Coding ligature'"/>
              </a:rPr>
              <a:t>월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now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day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}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 D2Coding ligature'"/>
              </a:rPr>
              <a:t>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 D2Coding ligature'"/>
              </a:rPr>
              <a:t>txt"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,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 D2Coding ligature'"/>
              </a:rPr>
              <a:t>'a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f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: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f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 n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초 기다리기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time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sleep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 D2Coding ligature'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379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049C4-24DF-4C82-8B71-73AFE45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구축 </a:t>
            </a:r>
            <a:r>
              <a:rPr lang="en-US" altLang="ko-KR" dirty="0"/>
              <a:t>1. Python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4E476-2FA6-499E-B471-DCE5DA35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>
                <a:solidFill>
                  <a:srgbClr val="C00000"/>
                </a:solidFill>
              </a:rPr>
              <a:t>(!</a:t>
            </a:r>
            <a:r>
              <a:rPr lang="ko-KR" altLang="en-US" dirty="0">
                <a:solidFill>
                  <a:srgbClr val="C00000"/>
                </a:solidFill>
              </a:rPr>
              <a:t>설치경로를 반드시 기억해 둘 것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https://www.python.org/</a:t>
            </a:r>
            <a:r>
              <a:rPr lang="en-US" altLang="ko-KR" dirty="0"/>
              <a:t> &gt; Download &gt; Download for Windows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반드시 </a:t>
            </a:r>
            <a:r>
              <a:rPr lang="en-US" altLang="ko-KR" dirty="0">
                <a:solidFill>
                  <a:srgbClr val="C00000"/>
                </a:solidFill>
              </a:rPr>
              <a:t>Add python 3.x to PATH </a:t>
            </a:r>
            <a:r>
              <a:rPr lang="ko-KR" altLang="en-US" dirty="0">
                <a:solidFill>
                  <a:srgbClr val="C00000"/>
                </a:solidFill>
              </a:rPr>
              <a:t>체크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Pip(</a:t>
            </a:r>
            <a:r>
              <a:rPr lang="ko-KR" altLang="en-US" dirty="0"/>
              <a:t>패키지 관리자</a:t>
            </a:r>
            <a:r>
              <a:rPr lang="en-US" altLang="ko-KR" dirty="0"/>
              <a:t>)</a:t>
            </a:r>
            <a:r>
              <a:rPr lang="ko-KR" altLang="en-US" dirty="0"/>
              <a:t> 업그레이드</a:t>
            </a:r>
            <a:endParaRPr lang="en-US" altLang="ko-KR" dirty="0"/>
          </a:p>
          <a:p>
            <a:pPr lvl="1"/>
            <a:r>
              <a:rPr lang="ko-KR" altLang="en-US" dirty="0"/>
              <a:t>검색 </a:t>
            </a:r>
            <a:r>
              <a:rPr lang="en-US" altLang="ko-KR" dirty="0"/>
              <a:t>-&gt; </a:t>
            </a:r>
            <a:r>
              <a:rPr lang="en-US" altLang="ko-KR" dirty="0" err="1"/>
              <a:t>cmd</a:t>
            </a:r>
            <a:r>
              <a:rPr lang="en-US" altLang="ko-KR" dirty="0"/>
              <a:t> -&gt; </a:t>
            </a:r>
            <a:r>
              <a:rPr lang="ko-KR" altLang="en-US" dirty="0" err="1"/>
              <a:t>명령프롬프트</a:t>
            </a:r>
            <a:r>
              <a:rPr lang="ko-KR" altLang="en-US" dirty="0"/>
              <a:t> 열기</a:t>
            </a:r>
            <a:endParaRPr lang="en-US" altLang="ko-KR" dirty="0"/>
          </a:p>
          <a:p>
            <a:pPr lvl="1"/>
            <a:r>
              <a:rPr lang="sv-SE" altLang="ko-KR" b="0" i="0" dirty="0">
                <a:solidFill>
                  <a:srgbClr val="0070C0"/>
                </a:solidFill>
                <a:effectLst/>
                <a:latin typeface="Nanum Gothic"/>
              </a:rPr>
              <a:t>python -m pip install --upgrade pip</a:t>
            </a:r>
          </a:p>
          <a:p>
            <a:r>
              <a:rPr lang="ko-KR" altLang="en-US" dirty="0"/>
              <a:t>각종 패키지 설치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pip install selenium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pip install </a:t>
            </a:r>
            <a:r>
              <a:rPr lang="en-US" altLang="ko-KR" dirty="0" err="1">
                <a:solidFill>
                  <a:srgbClr val="0070C0"/>
                </a:solidFill>
              </a:rPr>
              <a:t>numpy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pip install matplotlib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pip install </a:t>
            </a:r>
            <a:r>
              <a:rPr lang="en-US" altLang="ko-KR" dirty="0" err="1">
                <a:solidFill>
                  <a:srgbClr val="0070C0"/>
                </a:solidFill>
              </a:rPr>
              <a:t>scipy</a:t>
            </a:r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22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9AFF2-0A07-4754-93BD-D84AE84F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및 고급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22DAF-D43E-4340-A686-62D70EBF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얻어낸 데이터를 시각화</a:t>
            </a:r>
            <a:r>
              <a:rPr lang="en-US" altLang="ko-KR" dirty="0"/>
              <a:t>: Matplotlib</a:t>
            </a:r>
          </a:p>
          <a:p>
            <a:r>
              <a:rPr lang="ko-KR" altLang="en-US" dirty="0"/>
              <a:t>데이터의 수학적 및 과학적 분석</a:t>
            </a:r>
            <a:r>
              <a:rPr lang="en-US" altLang="ko-KR" dirty="0"/>
              <a:t>: </a:t>
            </a:r>
            <a:r>
              <a:rPr lang="en-US" altLang="ko-KR" dirty="0" err="1"/>
              <a:t>Numpy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Scipy</a:t>
            </a:r>
            <a:endParaRPr lang="en-US" altLang="ko-KR" dirty="0"/>
          </a:p>
          <a:p>
            <a:pPr lvl="1"/>
            <a:r>
              <a:rPr lang="ko-KR" altLang="en-US" dirty="0"/>
              <a:t>베이지안</a:t>
            </a:r>
            <a:r>
              <a:rPr lang="en-US" altLang="ko-KR" dirty="0"/>
              <a:t>, </a:t>
            </a:r>
            <a:r>
              <a:rPr lang="ko-KR" altLang="en-US" dirty="0"/>
              <a:t>빈도론</a:t>
            </a:r>
            <a:r>
              <a:rPr lang="en-US" altLang="ko-KR" dirty="0"/>
              <a:t>, </a:t>
            </a:r>
            <a:r>
              <a:rPr lang="ko-KR" altLang="en-US" dirty="0"/>
              <a:t>가설검정</a:t>
            </a:r>
            <a:r>
              <a:rPr lang="en-US" altLang="ko-KR" dirty="0"/>
              <a:t>, t</a:t>
            </a:r>
            <a:r>
              <a:rPr lang="ko-KR" altLang="en-US" dirty="0"/>
              <a:t>검정</a:t>
            </a:r>
            <a:r>
              <a:rPr lang="en-US" altLang="ko-KR" dirty="0"/>
              <a:t>, </a:t>
            </a:r>
            <a:r>
              <a:rPr lang="ko-KR" altLang="en-US" dirty="0"/>
              <a:t>추정 등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영상 등 </a:t>
            </a:r>
            <a:r>
              <a:rPr lang="ko-KR" altLang="en-US" dirty="0" err="1"/>
              <a:t>비가공</a:t>
            </a:r>
            <a:r>
              <a:rPr lang="ko-KR" altLang="en-US" dirty="0"/>
              <a:t> 데이터 추출</a:t>
            </a:r>
            <a:r>
              <a:rPr lang="en-US" altLang="ko-KR" dirty="0"/>
              <a:t>: </a:t>
            </a:r>
            <a:r>
              <a:rPr lang="ko-KR" altLang="en-US" dirty="0"/>
              <a:t>영상 처리</a:t>
            </a:r>
            <a:r>
              <a:rPr lang="en-US" altLang="ko-KR" dirty="0"/>
              <a:t>, </a:t>
            </a:r>
            <a:r>
              <a:rPr lang="ko-KR" altLang="en-US" dirty="0"/>
              <a:t>자연어 처리</a:t>
            </a:r>
            <a:endParaRPr lang="en-US" altLang="ko-KR" dirty="0"/>
          </a:p>
          <a:p>
            <a:r>
              <a:rPr lang="ko-KR" altLang="en-US" dirty="0"/>
              <a:t>패턴 분석 및 </a:t>
            </a:r>
            <a:r>
              <a:rPr lang="ko-KR" altLang="en-US" dirty="0" err="1"/>
              <a:t>미래값</a:t>
            </a:r>
            <a:r>
              <a:rPr lang="ko-KR" altLang="en-US" dirty="0"/>
              <a:t> 예측</a:t>
            </a:r>
            <a:r>
              <a:rPr lang="en-US" altLang="ko-KR" dirty="0"/>
              <a:t>: </a:t>
            </a:r>
            <a:r>
              <a:rPr lang="ko-KR" altLang="en-US" dirty="0"/>
              <a:t>머신 러닝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Selenium </a:t>
            </a:r>
            <a:r>
              <a:rPr lang="ko-KR" altLang="en-US" dirty="0"/>
              <a:t>기타 활용</a:t>
            </a:r>
            <a:r>
              <a:rPr lang="en-US" altLang="ko-KR" dirty="0"/>
              <a:t>: </a:t>
            </a:r>
            <a:r>
              <a:rPr lang="ko-KR" altLang="en-US" dirty="0"/>
              <a:t>예약 구매 매크로</a:t>
            </a:r>
            <a:r>
              <a:rPr lang="en-US" altLang="ko-KR" dirty="0"/>
              <a:t>,</a:t>
            </a:r>
            <a:r>
              <a:rPr lang="ko-KR" altLang="en-US" dirty="0"/>
              <a:t> 인스타 좋아요 매크로 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087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EC1CA-2AE0-4730-84C2-ABD93888F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ko-KR" altLang="en-US" dirty="0"/>
              <a:t>질문 시간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7A9CB3D-59D4-480C-B5FE-A7F9AF5D4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41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FC71F-AD75-4B49-9276-8FE0BD55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구축 </a:t>
            </a:r>
            <a:r>
              <a:rPr lang="en-US" altLang="ko-KR" dirty="0"/>
              <a:t>2.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F491D-C099-4322-8835-4C306D05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code.visualstudio.com &gt;Download for Windows</a:t>
            </a:r>
          </a:p>
          <a:p>
            <a:pPr lvl="1"/>
            <a:r>
              <a:rPr lang="ko-KR" altLang="en-US" dirty="0"/>
              <a:t>왼쪽의</a:t>
            </a:r>
            <a:r>
              <a:rPr lang="en-US" altLang="ko-KR" dirty="0"/>
              <a:t>     (</a:t>
            </a:r>
            <a:r>
              <a:rPr lang="ko-KR" altLang="en-US" dirty="0"/>
              <a:t>확장</a:t>
            </a:r>
            <a:r>
              <a:rPr lang="en-US" altLang="ko-KR" dirty="0"/>
              <a:t>) </a:t>
            </a:r>
            <a:r>
              <a:rPr lang="ko-KR" altLang="en-US" dirty="0"/>
              <a:t>클릭 후 확장 설치</a:t>
            </a:r>
            <a:endParaRPr lang="en-US" altLang="ko-KR" dirty="0"/>
          </a:p>
          <a:p>
            <a:pPr lvl="2"/>
            <a:r>
              <a:rPr lang="en-US" altLang="ko-KR" dirty="0"/>
              <a:t>Korean </a:t>
            </a:r>
            <a:r>
              <a:rPr lang="en-US" altLang="ko-KR" dirty="0" err="1"/>
              <a:t>Langauge</a:t>
            </a:r>
            <a:r>
              <a:rPr lang="en-US" altLang="ko-KR" dirty="0"/>
              <a:t> Pack</a:t>
            </a:r>
          </a:p>
          <a:p>
            <a:pPr lvl="2"/>
            <a:r>
              <a:rPr lang="en-US" altLang="ko-KR" dirty="0"/>
              <a:t>Python</a:t>
            </a:r>
          </a:p>
          <a:p>
            <a:pPr lvl="2"/>
            <a:r>
              <a:rPr lang="en-US" altLang="ko-KR" dirty="0"/>
              <a:t>Bracket</a:t>
            </a:r>
            <a:r>
              <a:rPr lang="ko-KR" altLang="en-US" dirty="0"/>
              <a:t> </a:t>
            </a:r>
            <a:r>
              <a:rPr lang="en-US" altLang="ko-KR" dirty="0"/>
              <a:t>Pair</a:t>
            </a:r>
            <a:r>
              <a:rPr lang="ko-KR" altLang="en-US" dirty="0"/>
              <a:t> </a:t>
            </a:r>
            <a:r>
              <a:rPr lang="en-US" altLang="ko-KR" dirty="0"/>
              <a:t>Colorizer</a:t>
            </a:r>
          </a:p>
          <a:p>
            <a:pPr lvl="1"/>
            <a:r>
              <a:rPr lang="ko-KR" altLang="en-US" dirty="0"/>
              <a:t>파일 </a:t>
            </a:r>
            <a:r>
              <a:rPr lang="en-US" altLang="ko-KR" dirty="0"/>
              <a:t>&gt; </a:t>
            </a:r>
            <a:r>
              <a:rPr lang="ko-KR" altLang="en-US" dirty="0"/>
              <a:t>자동저장 클릭</a:t>
            </a:r>
            <a:endParaRPr lang="en-US" altLang="ko-KR" dirty="0"/>
          </a:p>
          <a:p>
            <a:pPr lvl="1"/>
            <a:r>
              <a:rPr lang="ko-KR" altLang="en-US" dirty="0"/>
              <a:t>파일 </a:t>
            </a:r>
            <a:r>
              <a:rPr lang="en-US" altLang="ko-KR" dirty="0"/>
              <a:t>&gt; </a:t>
            </a:r>
            <a:r>
              <a:rPr lang="ko-KR" altLang="en-US" dirty="0"/>
              <a:t>새로 만들기 </a:t>
            </a:r>
            <a:r>
              <a:rPr lang="en-US" altLang="ko-KR" dirty="0"/>
              <a:t>&gt; </a:t>
            </a:r>
            <a:r>
              <a:rPr lang="ko-KR" altLang="en-US" dirty="0"/>
              <a:t>다른 이름으로 저장 </a:t>
            </a:r>
            <a:r>
              <a:rPr lang="en-US" altLang="ko-KR" dirty="0"/>
              <a:t>&gt; (</a:t>
            </a:r>
            <a:r>
              <a:rPr lang="ko-KR" altLang="en-US" dirty="0"/>
              <a:t>파일이름</a:t>
            </a:r>
            <a:r>
              <a:rPr lang="en-US" altLang="ko-KR" dirty="0"/>
              <a:t>).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1"/>
            <a:r>
              <a:rPr lang="ko-KR" altLang="en-US" dirty="0"/>
              <a:t>왼쪽 하단에 </a:t>
            </a:r>
            <a:r>
              <a:rPr lang="ko-KR" altLang="en-US" dirty="0" err="1"/>
              <a:t>파이썬이</a:t>
            </a:r>
            <a:r>
              <a:rPr lang="ko-KR" altLang="en-US" dirty="0"/>
              <a:t> 정상적으로 뜨는지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DC8CFB-16F4-4F1B-BFA8-D17F4609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392" y="2657406"/>
            <a:ext cx="303396" cy="3429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BB2EE8-1894-403C-B7F3-3F6CA8EC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094" y="5369891"/>
            <a:ext cx="1921812" cy="8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1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06652-6180-463B-BDE4-23DA288B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구축 </a:t>
            </a:r>
            <a:r>
              <a:rPr lang="en-US" altLang="ko-KR" dirty="0"/>
              <a:t>2.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026D1-7A59-476E-95F0-6E90C4B3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동작 여부 확인해보기</a:t>
            </a:r>
            <a:endParaRPr lang="en-US" altLang="ko-KR" dirty="0"/>
          </a:p>
          <a:p>
            <a:r>
              <a:rPr lang="ko-KR" altLang="en-US" dirty="0"/>
              <a:t>아래와 같이 작성 후 </a:t>
            </a:r>
            <a:r>
              <a:rPr lang="en-US" altLang="ko-KR" dirty="0"/>
              <a:t>control+F5 </a:t>
            </a:r>
            <a:r>
              <a:rPr lang="ko-KR" altLang="en-US" dirty="0"/>
              <a:t>혹은 실행</a:t>
            </a:r>
            <a:r>
              <a:rPr lang="en-US" altLang="ko-KR" dirty="0"/>
              <a:t>&gt;</a:t>
            </a:r>
            <a:r>
              <a:rPr lang="ko-KR" altLang="en-US" dirty="0"/>
              <a:t>디버깅 없이 실행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print(‘Hello World’)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하단의 터미널 창에 </a:t>
            </a:r>
            <a:r>
              <a:rPr lang="en-US" altLang="ko-KR" dirty="0"/>
              <a:t>Hello World </a:t>
            </a:r>
            <a:r>
              <a:rPr lang="ko-KR" altLang="en-US" dirty="0"/>
              <a:t>출력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680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EF87D-20A3-4EB2-AB45-1E401BF2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구축</a:t>
            </a:r>
            <a:r>
              <a:rPr lang="en-US" altLang="ko-KR" dirty="0"/>
              <a:t> 3. WebDriver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9259A-B190-41CE-9BDF-7BCF1785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Chrome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구글에서 </a:t>
            </a:r>
            <a:r>
              <a:rPr lang="en-US" altLang="ko-KR" dirty="0" err="1"/>
              <a:t>ChromeDriver</a:t>
            </a:r>
            <a:r>
              <a:rPr lang="en-US" altLang="ko-KR" dirty="0"/>
              <a:t> </a:t>
            </a:r>
            <a:r>
              <a:rPr lang="ko-KR" altLang="en-US" dirty="0"/>
              <a:t>검색 후 </a:t>
            </a:r>
            <a:r>
              <a:rPr lang="en-US" altLang="ko-KR" dirty="0"/>
              <a:t>win32 </a:t>
            </a:r>
            <a:r>
              <a:rPr lang="ko-KR" altLang="en-US" dirty="0"/>
              <a:t>파일로 다운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크럼</a:t>
            </a:r>
            <a:r>
              <a:rPr lang="ko-KR" altLang="en-US" dirty="0"/>
              <a:t> 버전과 같은 것으로 받을 것</a:t>
            </a:r>
            <a:r>
              <a:rPr lang="en-US" altLang="ko-KR" dirty="0"/>
              <a:t>( ... </a:t>
            </a:r>
            <a:r>
              <a:rPr lang="ko-KR" altLang="en-US" dirty="0"/>
              <a:t>→ 도움말 → </a:t>
            </a:r>
            <a:r>
              <a:rPr lang="en-US" altLang="ko-KR" dirty="0" err="1"/>
              <a:t>chorme</a:t>
            </a:r>
            <a:r>
              <a:rPr lang="ko-KR" altLang="en-US" dirty="0"/>
              <a:t>정보 확인</a:t>
            </a:r>
            <a:r>
              <a:rPr lang="en-US" altLang="ko-KR" dirty="0"/>
              <a:t>)</a:t>
            </a:r>
            <a:endParaRPr lang="en-US" altLang="ko-KR" sz="1600" dirty="0">
              <a:hlinkClick r:id="rId2"/>
            </a:endParaRPr>
          </a:p>
          <a:p>
            <a:pPr lvl="1"/>
            <a:r>
              <a:rPr lang="en-US" altLang="ko-KR" dirty="0">
                <a:hlinkClick r:id="rId3"/>
              </a:rPr>
              <a:t>https://chromedriver.chromium.org/downloads</a:t>
            </a:r>
            <a:endParaRPr lang="en-US" altLang="ko-KR" dirty="0"/>
          </a:p>
          <a:p>
            <a:r>
              <a:rPr lang="ko-KR" altLang="en-US" dirty="0"/>
              <a:t>파이썬 경로로 들어가서 압축 해제한 파일을 붙여넣기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Crawling.py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를 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VSCode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에서 열기 </a:t>
            </a:r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r>
              <a:rPr lang="ko-KR" altLang="en-US" dirty="0">
                <a:solidFill>
                  <a:srgbClr val="4D5156"/>
                </a:solidFill>
                <a:latin typeface="Apple SD Gothic Neo"/>
              </a:rPr>
              <a:t>파일 </a:t>
            </a:r>
            <a:r>
              <a:rPr lang="ko-KR" altLang="en-US" dirty="0" err="1">
                <a:solidFill>
                  <a:srgbClr val="4D5156"/>
                </a:solidFill>
                <a:latin typeface="Apple SD Gothic Neo"/>
              </a:rPr>
              <a:t>우클릭</a:t>
            </a:r>
            <a:r>
              <a:rPr lang="ko-KR" altLang="en-US" dirty="0">
                <a:solidFill>
                  <a:srgbClr val="4D5156"/>
                </a:solidFill>
                <a:latin typeface="Apple SD Gothic Neo"/>
              </a:rPr>
              <a:t> </a:t>
            </a:r>
            <a:r>
              <a:rPr lang="en-US" altLang="ko-KR" dirty="0">
                <a:solidFill>
                  <a:srgbClr val="4D5156"/>
                </a:solidFill>
                <a:latin typeface="Apple SD Gothic Neo"/>
              </a:rPr>
              <a:t>Run python file in Terminal </a:t>
            </a:r>
            <a:r>
              <a:rPr lang="ko-KR" altLang="en-US" dirty="0">
                <a:solidFill>
                  <a:srgbClr val="4D5156"/>
                </a:solidFill>
                <a:latin typeface="Apple SD Gothic Neo"/>
              </a:rPr>
              <a:t>후 브라우저가 뜨는지 확인</a:t>
            </a:r>
            <a:endParaRPr lang="en-US" altLang="ko-KR" dirty="0">
              <a:solidFill>
                <a:srgbClr val="4D5156"/>
              </a:solidFill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88999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834C5-8514-42BC-BBD1-85033B79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#selenium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의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web 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라이브러리를 불러온다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selenium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</a:b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변수에 웹드라이버를 불러오기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(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크롬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driver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Chrome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가져올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URL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'https://www.google.com'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#url=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해당 경로의 웹페이지를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web driver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를 이용해 브라우저에 띄운다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459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9D980-52AE-4F50-87A3-F416168F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크롤링이란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59817-6A8A-463F-AFA4-B86931EE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웹 페이지의 필요한 데이터만을 자동으로 가져오는 것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검색엔진</a:t>
            </a:r>
            <a:r>
              <a:rPr lang="en-US" altLang="ko-KR" dirty="0"/>
              <a:t>, </a:t>
            </a:r>
            <a:r>
              <a:rPr lang="ko-KR" altLang="en-US" dirty="0"/>
              <a:t>숙박업소 예약 앱</a:t>
            </a:r>
            <a:r>
              <a:rPr lang="en-US" altLang="ko-KR" dirty="0"/>
              <a:t>, </a:t>
            </a:r>
            <a:r>
              <a:rPr lang="ko-KR" altLang="en-US" dirty="0"/>
              <a:t>날씨 앱</a:t>
            </a:r>
            <a:r>
              <a:rPr lang="en-US" altLang="ko-KR" dirty="0"/>
              <a:t> </a:t>
            </a:r>
            <a:r>
              <a:rPr lang="ko-KR" altLang="en-US" dirty="0"/>
              <a:t>등에 활용</a:t>
            </a:r>
            <a:endParaRPr lang="en-US" altLang="ko-KR" dirty="0"/>
          </a:p>
          <a:p>
            <a:r>
              <a:rPr lang="ko-KR" altLang="en-US" dirty="0"/>
              <a:t>데이터 제공자의 동의 없이 이용할 경우 불법의 소지가 있어 주의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특히 상업용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972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0B273-A5B7-4C58-A8D7-7270B424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90B99-C7C5-494F-B217-0E842719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CSS</a:t>
            </a:r>
            <a:r>
              <a:rPr lang="ko-KR" altLang="en-US" dirty="0"/>
              <a:t>의 </a:t>
            </a:r>
            <a:r>
              <a:rPr lang="en-US" altLang="ko-KR" dirty="0" err="1"/>
              <a:t>class_name</a:t>
            </a:r>
            <a:r>
              <a:rPr lang="ko-KR" altLang="en-US" dirty="0"/>
              <a:t>을 활용한 방법</a:t>
            </a:r>
            <a:endParaRPr lang="en-US" altLang="ko-KR" dirty="0"/>
          </a:p>
          <a:p>
            <a:pPr lvl="1"/>
            <a:r>
              <a:rPr lang="ko-KR" altLang="en-US" dirty="0"/>
              <a:t>실제 웹에 표시되는 데이터는 데이터베이스에서 스크립트를 통해 전달되는 경우가 많음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Python+Selenium</a:t>
            </a:r>
            <a:r>
              <a:rPr lang="ko-KR" altLang="en-US" dirty="0"/>
              <a:t>을 많이 활용</a:t>
            </a:r>
            <a:r>
              <a:rPr lang="en-US" altLang="ko-KR" dirty="0"/>
              <a:t>(</a:t>
            </a:r>
            <a:r>
              <a:rPr lang="ko-KR" altLang="en-US" dirty="0"/>
              <a:t>일종의 웹 매크로로 기능함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활용하기</a:t>
            </a:r>
            <a:r>
              <a:rPr lang="en-US" altLang="ko-KR" dirty="0"/>
              <a:t>: </a:t>
            </a:r>
            <a:r>
              <a:rPr lang="ko-KR" altLang="en-US" dirty="0"/>
              <a:t>프로그래밍 인터페이스</a:t>
            </a:r>
            <a:endParaRPr lang="en-US" altLang="ko-KR" dirty="0"/>
          </a:p>
          <a:p>
            <a:pPr lvl="1"/>
            <a:r>
              <a:rPr lang="ko-KR" altLang="en-US" dirty="0"/>
              <a:t>데이터를 제공한 곳에서 데이터를 활용할 수 있도록 프로그래밍 </a:t>
            </a:r>
            <a:r>
              <a:rPr lang="ko-KR" altLang="en-US" dirty="0" err="1"/>
              <a:t>해놓은</a:t>
            </a:r>
            <a:r>
              <a:rPr lang="ko-KR" altLang="en-US" dirty="0"/>
              <a:t> 것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유</a:t>
            </a:r>
            <a:r>
              <a:rPr lang="en-US" altLang="ko-KR" dirty="0"/>
              <a:t>/</a:t>
            </a:r>
            <a:r>
              <a:rPr lang="ko-KR" altLang="en-US" dirty="0"/>
              <a:t>무료로 공개키나 토큰을 받아 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오픈스트리트맵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API, </a:t>
            </a:r>
            <a:r>
              <a:rPr lang="ko-KR" altLang="en-US" dirty="0" err="1"/>
              <a:t>공공데이터포털</a:t>
            </a:r>
            <a:r>
              <a:rPr lang="ko-KR" altLang="en-US" dirty="0"/>
              <a:t> 등</a:t>
            </a:r>
          </a:p>
        </p:txBody>
      </p:sp>
    </p:spTree>
    <p:extLst>
      <p:ext uri="{BB962C8B-B14F-4D97-AF65-F5344CB8AC3E}">
        <p14:creationId xmlns:p14="http://schemas.microsoft.com/office/powerpoint/2010/main" val="314548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3870-63F7-470A-AA3E-E6B5436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크롤링을</a:t>
            </a:r>
            <a:r>
              <a:rPr lang="ko-KR" altLang="en-US" dirty="0"/>
              <a:t> 위한 사전지식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68F6E-4EF7-4ABF-AD0D-4011A308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웹페이지의 구성요소</a:t>
            </a:r>
            <a:r>
              <a:rPr lang="en-US" altLang="ko-KR" dirty="0"/>
              <a:t>: Html, CSS,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r>
              <a:rPr lang="en-US" altLang="ko-KR" dirty="0"/>
              <a:t>Html(</a:t>
            </a:r>
            <a:r>
              <a:rPr lang="en-US" altLang="ko-KR" dirty="0" err="1">
                <a:solidFill>
                  <a:srgbClr val="C00000"/>
                </a:solidFill>
              </a:rPr>
              <a:t>H</a:t>
            </a:r>
            <a:r>
              <a:rPr lang="en-US" altLang="ko-KR" dirty="0" err="1"/>
              <a:t>yper</a:t>
            </a:r>
            <a:r>
              <a:rPr lang="en-US" altLang="ko-KR" dirty="0" err="1">
                <a:solidFill>
                  <a:srgbClr val="C00000"/>
                </a:solidFill>
              </a:rPr>
              <a:t>T</a:t>
            </a:r>
            <a:r>
              <a:rPr lang="en-US" altLang="ko-KR" dirty="0" err="1"/>
              <a:t>ext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M</a:t>
            </a:r>
            <a:r>
              <a:rPr lang="en-US" altLang="ko-KR" dirty="0"/>
              <a:t>arkup </a:t>
            </a:r>
            <a:r>
              <a:rPr lang="en-US" altLang="ko-KR" dirty="0" err="1">
                <a:solidFill>
                  <a:srgbClr val="C00000"/>
                </a:solidFill>
              </a:rPr>
              <a:t>L</a:t>
            </a:r>
            <a:r>
              <a:rPr lang="en-US" altLang="ko-KR" dirty="0" err="1"/>
              <a:t>anguaue</a:t>
            </a:r>
            <a:r>
              <a:rPr lang="en-US" altLang="ko-KR" dirty="0"/>
              <a:t>): </a:t>
            </a:r>
            <a:r>
              <a:rPr lang="ko-KR" altLang="en-US" dirty="0"/>
              <a:t>웹 페이지 표준 형식 문서</a:t>
            </a:r>
            <a:endParaRPr lang="en-US" altLang="ko-KR" dirty="0"/>
          </a:p>
          <a:p>
            <a:pPr lvl="1"/>
            <a:r>
              <a:rPr lang="en-US" altLang="ko-KR" dirty="0"/>
              <a:t>Markup: </a:t>
            </a:r>
            <a:r>
              <a:rPr lang="ko-KR" altLang="en-US" dirty="0"/>
              <a:t>태그 등을 활용해 문서와 데이터 구조를 체계화한 언어</a:t>
            </a:r>
            <a:endParaRPr lang="en-US" altLang="ko-KR" dirty="0"/>
          </a:p>
          <a:p>
            <a:r>
              <a:rPr lang="en-US" altLang="ko-KR" dirty="0"/>
              <a:t>CSS(Cascading Style Sheets): 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애니메이션 구현</a:t>
            </a:r>
            <a:endParaRPr lang="en-US" altLang="ko-KR" dirty="0"/>
          </a:p>
          <a:p>
            <a:r>
              <a:rPr lang="en-US" altLang="ko-KR" dirty="0" err="1"/>
              <a:t>Javascript</a:t>
            </a:r>
            <a:r>
              <a:rPr lang="en-US" altLang="ko-KR" dirty="0"/>
              <a:t>: </a:t>
            </a:r>
            <a:r>
              <a:rPr lang="ko-KR" altLang="en-US" dirty="0"/>
              <a:t>객체 지향 프로그래밍 언어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Html(</a:t>
            </a:r>
            <a:r>
              <a:rPr lang="ko-KR" altLang="en-US" dirty="0"/>
              <a:t>문서의 내용</a:t>
            </a:r>
            <a:r>
              <a:rPr lang="en-US" altLang="ko-KR" dirty="0"/>
              <a:t>)-CSS(</a:t>
            </a:r>
            <a:r>
              <a:rPr lang="ko-KR" altLang="en-US" dirty="0"/>
              <a:t>문서의 디자인</a:t>
            </a:r>
            <a:r>
              <a:rPr lang="en-US" altLang="ko-KR" dirty="0"/>
              <a:t>)-</a:t>
            </a:r>
            <a:r>
              <a:rPr lang="en-US" altLang="ko-KR" dirty="0" err="1"/>
              <a:t>Javascript</a:t>
            </a:r>
            <a:r>
              <a:rPr lang="en-US" altLang="ko-KR" dirty="0"/>
              <a:t>(</a:t>
            </a:r>
            <a:r>
              <a:rPr lang="ko-KR" altLang="en-US" dirty="0"/>
              <a:t>기능 구현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3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1380</Words>
  <Application>Microsoft Office PowerPoint</Application>
  <PresentationFormat>와이드스크린</PresentationFormat>
  <Paragraphs>163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 D2Coding ligature'</vt:lpstr>
      <vt:lpstr>Apple SD Gothic Neo</vt:lpstr>
      <vt:lpstr>D2Coding</vt:lpstr>
      <vt:lpstr>KoPubWorld돋움체 Bold</vt:lpstr>
      <vt:lpstr>Nanum Gothic</vt:lpstr>
      <vt:lpstr>맑은 고딕</vt:lpstr>
      <vt:lpstr>Arial</vt:lpstr>
      <vt:lpstr>Office 테마</vt:lpstr>
      <vt:lpstr>Python, Selenium을  이용한 웹 크롤링</vt:lpstr>
      <vt:lpstr>개발환경 구축 1. Python 설치</vt:lpstr>
      <vt:lpstr>개발환경 구축 2. VSCode 설치</vt:lpstr>
      <vt:lpstr>개발환경 구축 2. VSCode 설치</vt:lpstr>
      <vt:lpstr>개발환경 구축 3. WebDriver 설치</vt:lpstr>
      <vt:lpstr>PowerPoint 프레젠테이션</vt:lpstr>
      <vt:lpstr>웹 크롤링이란</vt:lpstr>
      <vt:lpstr>웹 크롤링 방법</vt:lpstr>
      <vt:lpstr>웹 크롤링을 위한 사전지식</vt:lpstr>
      <vt:lpstr>Selenium 실습 1. 미세먼지 값 가져오기</vt:lpstr>
      <vt:lpstr>Selenium 실습 1. 미세먼지 값 가져오기</vt:lpstr>
      <vt:lpstr>PowerPoint 프레젠테이션</vt:lpstr>
      <vt:lpstr>PowerPoint 프레젠테이션</vt:lpstr>
      <vt:lpstr>Selenium 실습 2.삼성 주가 가져오기</vt:lpstr>
      <vt:lpstr>PowerPoint 프레젠테이션</vt:lpstr>
      <vt:lpstr>크롤링에 사용한 함수 설명</vt:lpstr>
      <vt:lpstr>Selenium 실습 3. 뽑아온 값 저장하기</vt:lpstr>
      <vt:lpstr>PowerPoint 프레젠테이션</vt:lpstr>
      <vt:lpstr>PowerPoint 프레젠테이션</vt:lpstr>
      <vt:lpstr>중급 및 고급 기술</vt:lpstr>
      <vt:lpstr> 감사합니다. &lt;질문 시간&gt;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Python, Selenium을  이용한 웹 크롤링</dc:title>
  <dc:creator>Cha Hyeongjun</dc:creator>
  <cp:lastModifiedBy>Cha Hyeongjun</cp:lastModifiedBy>
  <cp:revision>24</cp:revision>
  <dcterms:created xsi:type="dcterms:W3CDTF">2021-03-28T04:46:41Z</dcterms:created>
  <dcterms:modified xsi:type="dcterms:W3CDTF">2021-06-07T12:07:43Z</dcterms:modified>
</cp:coreProperties>
</file>