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0" r:id="rId5"/>
    <p:sldId id="266" r:id="rId6"/>
    <p:sldId id="268" r:id="rId7"/>
    <p:sldId id="267" r:id="rId8"/>
    <p:sldId id="259" r:id="rId9"/>
    <p:sldId id="262" r:id="rId10"/>
    <p:sldId id="272" r:id="rId11"/>
    <p:sldId id="260" r:id="rId12"/>
    <p:sldId id="261" r:id="rId13"/>
    <p:sldId id="263" r:id="rId14"/>
    <p:sldId id="269" r:id="rId15"/>
    <p:sldId id="276" r:id="rId16"/>
    <p:sldId id="277" r:id="rId17"/>
    <p:sldId id="278" r:id="rId18"/>
    <p:sldId id="271" r:id="rId19"/>
    <p:sldId id="257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62610-E671-4B53-AC79-8B17C5943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214C4-09BE-4597-B807-C871D5DA9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8889-F63A-41D3-ABA6-0565FFCA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007DC-1133-4231-BC00-2EA111B8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A00B9-78D9-4583-BF4D-FF5EC1D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8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F706-C0F2-42D5-BEE3-1D504EB6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CE933-C2B7-4D77-87BE-91F03AAD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677C6-991E-4A6D-85B6-E2C6937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2E63D-7910-43F5-A76B-C219F92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C7538-E3AB-40B8-9CCE-1D72793D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91517-FD2A-4B74-B1E8-2D7D900B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8060B-981A-47D6-ADC1-F27520AC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EE133-5B58-4676-B0AE-963293AD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66C0F-0F4E-43EE-A4DE-9B2EA909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0DF84-CE1B-4030-8C35-77E208C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56C8-1C53-4882-9A1F-35ACBBC7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FE326-6124-4FD6-BB34-3B2C5E13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7B9F7-4816-4C06-BBAB-7208D4E9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041CE-7E6C-4AE1-8ECF-B214D7F4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49FA8-BAD8-4FD9-A82D-3770F8C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0F666-E010-471B-85A2-90FC5FE5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D741E-44C4-45F1-83CC-B5933D4A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737E0-DBA2-4785-BE59-30A1139D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F1EA2-3F82-49E2-B9E2-3EECACB1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400D9-6003-4942-BCD8-17475FA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9DE3-A4DA-4A12-B46D-1B3209B6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2AF74-ECE4-4987-A512-B5E7C88C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F27E7-66DB-480E-BE6A-27E2465E2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1F497-95B9-41D3-AB18-1E444AE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D7BD5-9306-4A8D-828C-ECC30F02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2607C-7CAE-4D9E-BF03-27345B09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1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7EA2-38B2-403B-BD50-D084C377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C2100-20EE-439D-840D-8FE1AD4C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61BB-56E9-40E0-8A59-968E247E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1A858B-A98D-44D4-921D-49036161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79164C-8EFE-4931-BE9B-530BA9A12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4B5E3-84AD-4A10-9B79-EE279BA6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A7E3D2-12F2-411F-AF47-26AAC6A8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D3B1A4-27B3-4CDC-B0C7-74EA0E7F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B41E-3998-4EEC-9CFE-B4BF201F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30334-EC85-429B-AB75-DD75D8F6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2B925A-38A4-44B5-9281-EB23522C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4CA0C-0051-4308-965D-F7CEF6AD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1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528FBF-CEA8-4225-9B65-12DA29D7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E98E8-EBF4-4B4A-BD6A-0A5DA32A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21A65-FC81-4B57-9A48-43A1AC3A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700B-BDC2-4724-B4AD-CE6B397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F3F41-EF42-4C7F-A6E2-1CF65923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A3A4B-684A-47C8-8C73-83ED7EA39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78022-9AD2-4E70-BBA9-30C9148E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05A8F-14D6-4B83-8987-8E0EFDE2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EF774-B65A-4547-84AF-AB36E09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35DE-AF46-4F33-842C-B21D5D0A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B4208-C015-4C36-8DE5-B3F5F71B1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7A51E-6C3D-4425-B76C-99E1DAED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B3F6D-85B7-4C5F-A376-ABAD7BA0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AF666-0FCC-4DC5-A598-E0691778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C756C-AD45-43BE-A71B-D887CF75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5649ED-52FE-4DF5-B7D2-BF5B53CD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980A-8673-4F30-8ACC-A248EF49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DC66F-6C0B-435C-8340-9C34EFB9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B235-A7AE-4E2B-9B55-316054099307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00120-2999-46CA-9CB7-584AB7CF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0E70B-C29D-49A1-B99D-349666A9A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1D20-0A4E-47C8-9DBC-3539EA73A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mos.cc/en/latest/ch340_driver.html" TargetMode="External"/><Relationship Id="rId2" Type="http://schemas.openxmlformats.org/officeDocument/2006/relationships/hyperlink" Target="https://www.arduino.cc/en/don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duino.esp8266.com/stable/package_esp8266com_index.json" TargetMode="External"/><Relationship Id="rId4" Type="http://schemas.openxmlformats.org/officeDocument/2006/relationships/hyperlink" Target="https://github.com/esp8266/Arduin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scripter.com/s/Jnrf03K" TargetMode="External"/><Relationship Id="rId2" Type="http://schemas.openxmlformats.org/officeDocument/2006/relationships/hyperlink" Target="https://github.com/EXSEN/RX-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guel5612/MQSensorsLib" TargetMode="External"/><Relationship Id="rId4" Type="http://schemas.openxmlformats.org/officeDocument/2006/relationships/hyperlink" Target="https://github.com/Erriez/ErriezLM3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SEN/RX-9/blob/master/RX-9_Samplecode_no_header/RX-9_SAMPLE_CODE_WO_EEP_200303/RX-9_SAMPLE_CODE_WO_EEP_200303.in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ript.google.com/macros/s/AKfycbyG3K4sireewChPl6gqTgt0EQvU6Rw83tKHOtNN0qlKx7SqBFCRi31gml20PUwVDgxSug/exec?x=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27402" TargetMode="External"/><Relationship Id="rId2" Type="http://schemas.openxmlformats.org/officeDocument/2006/relationships/hyperlink" Target="https://www.devicemart.co.kr/goods/view?no=121742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icemart.co.kr/goods/view?no=1327697" TargetMode="External"/><Relationship Id="rId4" Type="http://schemas.openxmlformats.org/officeDocument/2006/relationships/hyperlink" Target="https://www.devicemart.co.kr/goods/view?no=132742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3AF06-539C-4DF6-8F4E-2FC2C2B3D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아두이노</a:t>
            </a:r>
            <a:r>
              <a:rPr lang="ko-KR" altLang="en-US" b="1" dirty="0"/>
              <a:t> 센서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AB8AF-2472-4B7C-82D3-5C4FFD770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차형준</a:t>
            </a:r>
          </a:p>
        </p:txBody>
      </p:sp>
    </p:spTree>
    <p:extLst>
      <p:ext uri="{BB962C8B-B14F-4D97-AF65-F5344CB8AC3E}">
        <p14:creationId xmlns:p14="http://schemas.microsoft.com/office/powerpoint/2010/main" val="20189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1265-EC30-42EF-896D-11EABF7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D1 R1 WIFI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E6081-FA52-41DD-960A-966E409E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Arduino IDE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(just download)</a:t>
            </a:r>
            <a:br>
              <a:rPr lang="en-US" altLang="ko-KR" dirty="0">
                <a:hlinkClick r:id="rId3"/>
              </a:rPr>
            </a:br>
            <a:r>
              <a:rPr lang="en-US" altLang="ko-KR" dirty="0">
                <a:hlinkClick r:id="rId3"/>
              </a:rPr>
              <a:t>CH340 Driver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pt-BR" altLang="ko-KR" dirty="0">
                <a:hlinkClick r:id="rId4"/>
              </a:rPr>
              <a:t>ESP8266 core for Arduino</a:t>
            </a:r>
            <a:r>
              <a:rPr lang="pt-BR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&gt;</a:t>
            </a:r>
            <a:r>
              <a:rPr lang="ko-KR" altLang="en-US" dirty="0"/>
              <a:t>환경설정</a:t>
            </a:r>
            <a:r>
              <a:rPr lang="en-US" altLang="ko-KR" dirty="0"/>
              <a:t>&gt;</a:t>
            </a:r>
            <a:r>
              <a:rPr lang="ko-KR" altLang="en-US" dirty="0"/>
              <a:t>추가적인 보드 매니저 칸</a:t>
            </a:r>
            <a:r>
              <a:rPr lang="en-US" altLang="ko-KR" sz="1800" dirty="0">
                <a:hlinkClick r:id="rId5"/>
              </a:rPr>
              <a:t>https://Arduino.esp8266.com/stable/package_esp8266com_index.json</a:t>
            </a:r>
            <a:r>
              <a:rPr lang="en-US" altLang="ko-KR" sz="1800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툴</a:t>
            </a:r>
            <a:r>
              <a:rPr lang="en-US" altLang="ko-KR" dirty="0"/>
              <a:t>&gt;</a:t>
            </a:r>
            <a:r>
              <a:rPr lang="ko-KR" altLang="en-US" dirty="0"/>
              <a:t>보드</a:t>
            </a:r>
            <a:r>
              <a:rPr lang="en-US" altLang="ko-KR" dirty="0"/>
              <a:t>&gt;</a:t>
            </a:r>
            <a:r>
              <a:rPr lang="ko-KR" altLang="en-US" dirty="0"/>
              <a:t>보드매니저</a:t>
            </a:r>
            <a:r>
              <a:rPr lang="en-US" altLang="ko-KR" dirty="0"/>
              <a:t>&gt; ESP8266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툴</a:t>
            </a:r>
            <a:r>
              <a:rPr lang="en-US" altLang="ko-KR" dirty="0"/>
              <a:t> &gt; </a:t>
            </a:r>
            <a:r>
              <a:rPr lang="ko-KR" altLang="en-US" dirty="0"/>
              <a:t>보드 </a:t>
            </a:r>
            <a:r>
              <a:rPr lang="en-US" altLang="ko-KR" dirty="0"/>
              <a:t>&gt; </a:t>
            </a:r>
            <a:r>
              <a:rPr lang="en-US" altLang="ko-KR" dirty="0" err="1"/>
              <a:t>WeMos</a:t>
            </a:r>
            <a:r>
              <a:rPr lang="en-US" altLang="ko-KR" dirty="0"/>
              <a:t> D1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CPU Frequency: “80 MHz”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Upload Speed: “115200”</a:t>
            </a:r>
          </a:p>
        </p:txBody>
      </p:sp>
    </p:spTree>
    <p:extLst>
      <p:ext uri="{BB962C8B-B14F-4D97-AF65-F5344CB8AC3E}">
        <p14:creationId xmlns:p14="http://schemas.microsoft.com/office/powerpoint/2010/main" val="3873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EB2F9-63EA-4840-8080-8084041A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통신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75EF2-80AA-40A0-90BF-B0E6607A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단위로 직렬 방식</a:t>
            </a:r>
            <a:r>
              <a:rPr lang="en-US" altLang="ko-KR" dirty="0"/>
              <a:t>+</a:t>
            </a:r>
            <a:r>
              <a:rPr lang="ko-KR" altLang="en-US" dirty="0"/>
              <a:t>동기식으로 통신하는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직렬 방식</a:t>
            </a:r>
            <a:r>
              <a:rPr lang="en-US" altLang="ko-KR" dirty="0"/>
              <a:t>: </a:t>
            </a:r>
            <a:r>
              <a:rPr lang="ko-KR" altLang="en-US" dirty="0"/>
              <a:t>한 번에 </a:t>
            </a:r>
            <a:r>
              <a:rPr lang="en-US" altLang="ko-KR" dirty="0"/>
              <a:t>1</a:t>
            </a:r>
            <a:r>
              <a:rPr lang="ko-KR" altLang="en-US" dirty="0" err="1"/>
              <a:t>비트씩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동기식</a:t>
            </a:r>
            <a:r>
              <a:rPr lang="en-US" altLang="ko-KR" dirty="0"/>
              <a:t>: </a:t>
            </a:r>
            <a:r>
              <a:rPr lang="ko-KR" altLang="en-US" dirty="0"/>
              <a:t>보내는 쪽과 받는 쪽이 서로 시간을 맞춰 한 번에 하나씩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22260A-08D3-4A14-B1C2-AA436CA73A9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92" y="2741299"/>
            <a:ext cx="2551015" cy="15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827F2F-DA6E-4C49-A86B-77D2CDA3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17" y="4924787"/>
            <a:ext cx="3975163" cy="125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3CFEB-C410-4F5B-8218-2A1BD4E3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통신 코드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E5DD4-DC41-4565-99CF-7F390F1E41F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setup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begin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9600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endParaRPr lang="en-US" altLang="ko-KR" b="0" dirty="0">
              <a:solidFill>
                <a:srgbClr val="676F7D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//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괄호안은 서로 맞출 시간의 단위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(Baud rate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라고도 함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b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loop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input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  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시리얼 통신으로 값을 받아서 저장하기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b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println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값을 보내기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프린트하기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6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8FCA-41AF-4639-B3A5-F337DD56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Analog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6DEBB-DD65-4463-A525-936682E2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A0, AOUT </a:t>
            </a:r>
            <a:r>
              <a:rPr lang="ko-KR" altLang="en-US" dirty="0"/>
              <a:t>등의 핀</a:t>
            </a:r>
            <a:br>
              <a:rPr lang="en-US" altLang="ko-KR" dirty="0"/>
            </a:br>
            <a:r>
              <a:rPr lang="ko-KR" altLang="en-US" dirty="0"/>
              <a:t>아날로그 신호를 내보냄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센서의 아날로그 신호는 </a:t>
            </a:r>
            <a:br>
              <a:rPr lang="en-US" altLang="ko-KR" dirty="0"/>
            </a:br>
            <a:r>
              <a:rPr lang="ko-KR" altLang="en-US" dirty="0"/>
              <a:t>대부분 전압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변환된 값인 경우도 있음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B2CA5-08EE-4285-8D45-AF5A175674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72202" y="1825624"/>
            <a:ext cx="5181600" cy="45665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float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setup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시리얼 통신 열기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: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begin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9600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ko-KR" altLang="en-US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아날로그 입력을 준비하는 중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..."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loop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A0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핀의 아날로그 값을 읽어서 </a:t>
            </a:r>
            <a:r>
              <a:rPr lang="en-US" altLang="ko-KR" b="0" dirty="0" err="1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 저장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 err="1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analogRead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(A0);</a:t>
            </a: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시리얼 화면에 읽은 값을 출력한다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ko-KR" altLang="en-US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입력 값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:"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println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 err="1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1000ms=1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초 간 딜레이를 준다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delay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1000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88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EE8A0-CF2B-4443-B6B2-C6F43D74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작동 코드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EE183-DE66-4B98-9D55-F339005D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이산화탄소 센서 링크</a:t>
            </a:r>
            <a:endParaRPr lang="en-US" altLang="ko-KR" dirty="0">
              <a:hlinkClick r:id="rId3"/>
            </a:endParaRPr>
          </a:p>
          <a:p>
            <a:r>
              <a:rPr lang="ko-KR" altLang="en-US" dirty="0">
                <a:hlinkClick r:id="rId4"/>
              </a:rPr>
              <a:t>온도 센서 링크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MQ </a:t>
            </a:r>
            <a:r>
              <a:rPr lang="ko-KR" altLang="en-US" dirty="0">
                <a:hlinkClick r:id="rId5"/>
              </a:rPr>
              <a:t>시리즈 센서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3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6442-D1D5-4C9B-A6B6-5AAE977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이산화탄소 센서 코드</a:t>
            </a:r>
            <a:r>
              <a:rPr lang="en-US" altLang="ko-KR" dirty="0"/>
              <a:t>-</a:t>
            </a:r>
            <a:r>
              <a:rPr lang="ko-KR" altLang="en-US" dirty="0"/>
              <a:t>그대로 </a:t>
            </a:r>
            <a:r>
              <a:rPr lang="ko-KR" altLang="en-US" dirty="0" err="1"/>
              <a:t>복붙</a:t>
            </a:r>
            <a:r>
              <a:rPr lang="ko-KR" altLang="en-US" dirty="0"/>
              <a:t>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157C2-7E96-4CF8-B5CE-00B882C9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RX-9/RX-9_SAMPLE_CODE_WO_EEP_200303.ino at master · EXSEN/RX-9 · GitHub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설명의 핀번호를 확인하기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loop() </a:t>
            </a:r>
            <a:r>
              <a:rPr lang="ko-KR" altLang="en-US" dirty="0"/>
              <a:t>안에서 </a:t>
            </a:r>
            <a:r>
              <a:rPr lang="en-US" altLang="ko-KR" dirty="0" err="1"/>
              <a:t>display_data</a:t>
            </a:r>
            <a:r>
              <a:rPr lang="en-US" altLang="ko-KR" dirty="0"/>
              <a:t>();</a:t>
            </a:r>
            <a:r>
              <a:rPr lang="ko-KR" altLang="en-US" dirty="0"/>
              <a:t>가 모니터에 값을 보여줌</a:t>
            </a:r>
            <a:endParaRPr lang="en-US" altLang="ko-KR" dirty="0"/>
          </a:p>
          <a:p>
            <a:r>
              <a:rPr lang="en-US" altLang="ko-KR" dirty="0"/>
              <a:t>co2_ppm</a:t>
            </a:r>
            <a:r>
              <a:rPr lang="ko-KR" altLang="en-US" dirty="0"/>
              <a:t> 값이 </a:t>
            </a:r>
            <a:r>
              <a:rPr lang="en-US" altLang="ko-KR" dirty="0"/>
              <a:t>CO2</a:t>
            </a:r>
            <a:r>
              <a:rPr lang="ko-KR" altLang="en-US" dirty="0"/>
              <a:t>의 </a:t>
            </a:r>
            <a:r>
              <a:rPr lang="en-US" altLang="ko-KR" dirty="0"/>
              <a:t>ppm </a:t>
            </a:r>
            <a:r>
              <a:rPr lang="ko-KR" altLang="en-US" dirty="0"/>
              <a:t>수치를 저장하는 변수</a:t>
            </a:r>
            <a:endParaRPr lang="en-US" altLang="ko-KR" dirty="0"/>
          </a:p>
          <a:p>
            <a:r>
              <a:rPr lang="ko-KR" altLang="en-US" dirty="0"/>
              <a:t>이 변수를 활용해 </a:t>
            </a:r>
            <a:r>
              <a:rPr lang="en-US" altLang="ko-KR" dirty="0"/>
              <a:t>ppm </a:t>
            </a:r>
            <a:r>
              <a:rPr lang="ko-KR" altLang="en-US" dirty="0"/>
              <a:t>수치를 구글 스프레드 시트에 올릴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52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86F0C-BB7B-4DC9-970F-9FF2EDB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 </a:t>
            </a:r>
            <a:r>
              <a:rPr lang="ko-KR" altLang="en-US" dirty="0"/>
              <a:t>시리즈 센서 코드</a:t>
            </a:r>
            <a:r>
              <a:rPr lang="en-US" altLang="ko-KR" dirty="0"/>
              <a:t>-</a:t>
            </a:r>
            <a:r>
              <a:rPr lang="ko-KR" altLang="en-US" dirty="0"/>
              <a:t>라이브러리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E0C6D-3D5D-4F18-BC70-1CFA7D08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 접속 후 </a:t>
            </a:r>
            <a:r>
              <a:rPr lang="en-US" altLang="ko-KR" dirty="0"/>
              <a:t>Code &gt; Download ZIP </a:t>
            </a:r>
            <a:r>
              <a:rPr lang="ko-KR" altLang="en-US" dirty="0"/>
              <a:t>으로 다운로드</a:t>
            </a:r>
            <a:r>
              <a:rPr lang="en-US" altLang="ko-KR" dirty="0"/>
              <a:t>(</a:t>
            </a:r>
            <a:r>
              <a:rPr lang="ko-KR" altLang="en-US" dirty="0"/>
              <a:t>압축 풀지 말 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스케치 </a:t>
            </a:r>
            <a:r>
              <a:rPr lang="en-US" altLang="ko-KR" dirty="0"/>
              <a:t>&gt; </a:t>
            </a:r>
            <a:r>
              <a:rPr lang="ko-KR" altLang="en-US" dirty="0"/>
              <a:t>라이브러리 포함하기 </a:t>
            </a:r>
            <a:r>
              <a:rPr lang="en-US" altLang="ko-KR" dirty="0"/>
              <a:t>&gt; .ZIP </a:t>
            </a:r>
            <a:r>
              <a:rPr lang="ko-KR" altLang="en-US" dirty="0"/>
              <a:t>라이브러리 추가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예제 </a:t>
            </a:r>
            <a:r>
              <a:rPr lang="en-US" altLang="ko-KR" dirty="0"/>
              <a:t>&gt; </a:t>
            </a:r>
            <a:r>
              <a:rPr lang="en-US" altLang="ko-KR" dirty="0" err="1"/>
              <a:t>Mqunifiedsensor</a:t>
            </a:r>
            <a:r>
              <a:rPr lang="en-US" altLang="ko-KR" dirty="0"/>
              <a:t> &gt; MQ-3 </a:t>
            </a:r>
            <a:r>
              <a:rPr lang="ko-KR" altLang="en-US" dirty="0"/>
              <a:t>또는 </a:t>
            </a:r>
            <a:r>
              <a:rPr lang="en-US" altLang="ko-KR" dirty="0"/>
              <a:t>MQ-7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 </a:t>
            </a:r>
            <a:r>
              <a:rPr lang="ko-KR" altLang="en-US" dirty="0">
                <a:solidFill>
                  <a:srgbClr val="FF0000"/>
                </a:solidFill>
              </a:rPr>
              <a:t>확인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아날로그 인풋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코드에서 결과값을 의미하는 변수를 찾아서 이용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1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4509-C141-47A9-9C74-81D6E16F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센서 코드</a:t>
            </a:r>
            <a:r>
              <a:rPr lang="en-US" altLang="ko-KR" dirty="0"/>
              <a:t>-</a:t>
            </a:r>
            <a:r>
              <a:rPr lang="ko-KR" altLang="en-US" dirty="0"/>
              <a:t>라이브러리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40CB8-51D4-4FD9-95CE-B650E20A3E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#include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&lt;ErriezLM35.h&gt;</a:t>
            </a:r>
            <a:endParaRPr lang="en-US" altLang="ko-KR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#define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LM35_PIN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A0  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핀 번호 확인 또는 고치기</a:t>
            </a:r>
            <a:endParaRPr lang="en-US" altLang="ko-KR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LM35 </a:t>
            </a:r>
            <a:r>
              <a:rPr lang="en-US" altLang="ko-KR" b="0" dirty="0" err="1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lm35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LM35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(LM35_PIN);</a:t>
            </a: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setup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begin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9600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println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"Analog LM35 temperature sensor example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\n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loop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uint16_t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lm35_temp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lm35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readTemperature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 </a:t>
            </a:r>
            <a:r>
              <a:rPr lang="en-US" altLang="ko-KR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센서에서 온도 읽기</a:t>
            </a: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"LM35: "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(lm35_temp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"."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(lm35_temp 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%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  <a:b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println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 *C"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delay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2000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55062-45B0-4E08-B39B-433A09DC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스프레드시트로 센서 값 실시간 받기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F5AAD-6DEF-40B9-86EB-658A9C4A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드라이브 </a:t>
            </a:r>
            <a:r>
              <a:rPr lang="en-US" altLang="ko-KR" dirty="0"/>
              <a:t>&gt; </a:t>
            </a:r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구글 스프레드 시트</a:t>
            </a:r>
            <a:endParaRPr lang="en-US" altLang="ko-KR" dirty="0"/>
          </a:p>
          <a:p>
            <a:r>
              <a:rPr lang="ko-KR" altLang="en-US" dirty="0"/>
              <a:t>파일 이름을 정하기</a:t>
            </a:r>
            <a:endParaRPr lang="en-US" altLang="ko-KR" dirty="0"/>
          </a:p>
          <a:p>
            <a:r>
              <a:rPr lang="ko-KR" altLang="en-US" dirty="0"/>
              <a:t>도구</a:t>
            </a:r>
            <a:r>
              <a:rPr lang="en-US" altLang="ko-KR" dirty="0"/>
              <a:t> &gt; </a:t>
            </a:r>
            <a:r>
              <a:rPr lang="ko-KR" altLang="en-US" dirty="0"/>
              <a:t>스크립트 편집기에 다음 페이지 붙여넣기</a:t>
            </a:r>
            <a:endParaRPr lang="en-US" altLang="ko-KR" dirty="0"/>
          </a:p>
          <a:p>
            <a:r>
              <a:rPr lang="ko-KR" altLang="en-US" dirty="0"/>
              <a:t>시트</a:t>
            </a:r>
            <a:r>
              <a:rPr lang="en-US" altLang="ko-KR" dirty="0"/>
              <a:t>id </a:t>
            </a:r>
            <a:r>
              <a:rPr lang="ko-KR" altLang="en-US" dirty="0"/>
              <a:t>부분을 구글 스프레드시트 주소에서 복사해 바꾸기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CB2453-20EC-48FC-983B-83A993A2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71" y="4482845"/>
            <a:ext cx="4772691" cy="1829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C79BD-0EAB-4D4A-9517-B93752AF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54" y="4597162"/>
            <a:ext cx="1876687" cy="1600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C29E88-805D-478E-A216-922B9163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371" y="3838132"/>
            <a:ext cx="7616147" cy="4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4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82246-73A1-4CB7-94D4-695DB46C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스크립트 에디터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9F07D-CA4F-4069-86A2-70FBE57A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doGet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sheet_id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 </a:t>
            </a:r>
            <a:r>
              <a:rPr lang="en-US" altLang="ko-KR" b="0" dirty="0">
                <a:solidFill>
                  <a:srgbClr val="B3141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'1hEJAo8Crbbk1VvnnkojtxfFCEJMejKIsdqGAuoPY9tg'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sheet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C9278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SpreadsheetApp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openById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sheet_id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getActiveSheet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new_row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sheet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getLastRow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09859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row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[];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row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  <a:r>
              <a:rPr lang="en-US" altLang="ko-KR" b="0" dirty="0">
                <a:solidFill>
                  <a:srgbClr val="09859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0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]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new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C9278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Date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시간을 첫째 열에 저장</a:t>
            </a:r>
            <a:endParaRPr lang="ko-KR" altLang="en-US" b="0" dirty="0">
              <a:solidFill>
                <a:srgbClr val="3C4043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for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parameter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value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parameter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].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replace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>
                <a:solidFill>
                  <a:srgbClr val="7627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/^["']|['"]$/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B3141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""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 </a:t>
            </a:r>
            <a:r>
              <a:rPr lang="en-US" altLang="ko-KR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따옴표들을 </a:t>
            </a:r>
            <a:r>
              <a:rPr lang="ko-KR" altLang="en-US" b="0" dirty="0" err="1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지워줌</a:t>
            </a:r>
            <a:endParaRPr lang="ko-KR" altLang="en-US" b="0" dirty="0">
              <a:solidFill>
                <a:srgbClr val="3C4043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=== </a:t>
            </a:r>
            <a:r>
              <a:rPr lang="en-US" altLang="ko-KR" b="0" dirty="0">
                <a:solidFill>
                  <a:srgbClr val="B3141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'x'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row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  <a:r>
              <a:rPr lang="en-US" altLang="ko-KR" b="0" dirty="0">
                <a:solidFill>
                  <a:srgbClr val="09859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]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value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 </a:t>
            </a:r>
            <a:r>
              <a:rPr lang="en-US" altLang="ko-KR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주소 </a:t>
            </a:r>
            <a:r>
              <a:rPr lang="en-US" altLang="ko-KR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? </a:t>
            </a:r>
            <a:r>
              <a:rPr lang="ko-KR" altLang="en-US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뒤 </a:t>
            </a:r>
            <a:r>
              <a:rPr lang="en-US" altLang="ko-KR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ko-KR" altLang="en-US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값을 행의 둘째 열에 저장</a:t>
            </a:r>
            <a:endParaRPr lang="ko-KR" altLang="en-US" b="0" dirty="0">
              <a:solidFill>
                <a:srgbClr val="3C4043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185AB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_range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sheet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getRange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new_row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09859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09859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row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length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range</a:t>
            </a:r>
            <a:r>
              <a:rPr lang="en-US" altLang="ko-KR" b="0" dirty="0" err="1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b="0" dirty="0" err="1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setValues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([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row</a:t>
            </a: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]); </a:t>
            </a:r>
            <a:r>
              <a:rPr lang="en-US" altLang="ko-KR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b="0" dirty="0">
                <a:solidFill>
                  <a:srgbClr val="5F6368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저장된 값 구글 스프레드시트에 입력</a:t>
            </a:r>
            <a:endParaRPr lang="ko-KR" altLang="en-US" b="0" dirty="0">
              <a:solidFill>
                <a:srgbClr val="3C4043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3C4043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7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6565-E51B-4FE2-9AA2-51188AF3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기본 구성품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696E0-F0EB-433C-BCA8-AFF731C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ko-KR" altLang="en-US" dirty="0"/>
              <a:t> </a:t>
            </a:r>
            <a:r>
              <a:rPr lang="en-US" altLang="ko-KR" dirty="0"/>
              <a:t>D1 R1(</a:t>
            </a:r>
            <a:r>
              <a:rPr lang="ko-KR" altLang="en-US" dirty="0"/>
              <a:t>와이파이 지원 모델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점퍼 케이블 </a:t>
            </a:r>
            <a:r>
              <a:rPr lang="en-US" altLang="ko-KR" dirty="0"/>
              <a:t>(</a:t>
            </a:r>
            <a:r>
              <a:rPr lang="ko-KR" altLang="en-US" dirty="0"/>
              <a:t>암수 수수 </a:t>
            </a:r>
            <a:r>
              <a:rPr lang="ko-KR" altLang="en-US" dirty="0" err="1"/>
              <a:t>암암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브레드보드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ko-KR" altLang="en-US" dirty="0" err="1"/>
              <a:t>키패드</a:t>
            </a:r>
            <a:r>
              <a:rPr lang="ko-KR" altLang="en-US" dirty="0"/>
              <a:t> </a:t>
            </a:r>
            <a:r>
              <a:rPr lang="ko-KR" altLang="en-US" dirty="0" err="1"/>
              <a:t>실드와</a:t>
            </a:r>
            <a:r>
              <a:rPr lang="ko-KR" altLang="en-US" dirty="0"/>
              <a:t> 센서들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디바이스마트,케이블/전선 &gt; 점퍼/하네스/악어/바나나 &gt; 점퍼 와이어/케이블,,테스트[CH254]소켓 점퍼 케이블 40P (칼라) (M/M) 10cm,40핀 점퍼 케이블 / CH254 테스트 소켓 / M-M 타입 / 2.54mm 커넥터 / 길이 : 10cm">
            <a:extLst>
              <a:ext uri="{FF2B5EF4-FFF2-40B4-BE49-F238E27FC236}">
                <a16:creationId xmlns:a16="http://schemas.microsoft.com/office/drawing/2014/main" id="{0F370E78-59FF-4D5E-9C9D-51B66FE3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84" y="1335044"/>
            <a:ext cx="2883936" cy="21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7D3524-32BB-473C-B570-99283BAA9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3497996"/>
            <a:ext cx="4367206" cy="282370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B77B71-C06C-41B9-BCC2-E013BFDD29A1}"/>
              </a:ext>
            </a:extLst>
          </p:cNvPr>
          <p:cNvCxnSpPr/>
          <p:nvPr/>
        </p:nvCxnSpPr>
        <p:spPr>
          <a:xfrm>
            <a:off x="6316825" y="3778899"/>
            <a:ext cx="3769567" cy="0"/>
          </a:xfrm>
          <a:prstGeom prst="line">
            <a:avLst/>
          </a:prstGeom>
          <a:ln w="57150">
            <a:solidFill>
              <a:srgbClr val="FFFF00">
                <a:alpha val="50196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16207E-45A4-49C6-9670-B5813EFC3AF8}"/>
              </a:ext>
            </a:extLst>
          </p:cNvPr>
          <p:cNvCxnSpPr/>
          <p:nvPr/>
        </p:nvCxnSpPr>
        <p:spPr>
          <a:xfrm>
            <a:off x="6316824" y="3642050"/>
            <a:ext cx="3769567" cy="0"/>
          </a:xfrm>
          <a:prstGeom prst="line">
            <a:avLst/>
          </a:prstGeom>
          <a:ln w="57150">
            <a:solidFill>
              <a:srgbClr val="FFFF00">
                <a:alpha val="50196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6BB6E0-FAFA-4901-9E21-106BC157BEB4}"/>
              </a:ext>
            </a:extLst>
          </p:cNvPr>
          <p:cNvCxnSpPr>
            <a:cxnSpLocks/>
          </p:cNvCxnSpPr>
          <p:nvPr/>
        </p:nvCxnSpPr>
        <p:spPr>
          <a:xfrm>
            <a:off x="6263951" y="4017218"/>
            <a:ext cx="0" cy="797378"/>
          </a:xfrm>
          <a:prstGeom prst="line">
            <a:avLst/>
          </a:prstGeom>
          <a:ln w="57150">
            <a:solidFill>
              <a:srgbClr val="FFFF00">
                <a:alpha val="50196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EAE442-0DF0-4C0C-858D-94B6B500C3A1}"/>
              </a:ext>
            </a:extLst>
          </p:cNvPr>
          <p:cNvCxnSpPr>
            <a:cxnSpLocks/>
          </p:cNvCxnSpPr>
          <p:nvPr/>
        </p:nvCxnSpPr>
        <p:spPr>
          <a:xfrm>
            <a:off x="6254620" y="5018705"/>
            <a:ext cx="0" cy="797378"/>
          </a:xfrm>
          <a:prstGeom prst="line">
            <a:avLst/>
          </a:prstGeom>
          <a:ln w="57150">
            <a:solidFill>
              <a:srgbClr val="FFFF00">
                <a:alpha val="50196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5BC9C3-BC49-4AE9-A7EE-9D87B00918FB}"/>
              </a:ext>
            </a:extLst>
          </p:cNvPr>
          <p:cNvCxnSpPr>
            <a:cxnSpLocks/>
          </p:cNvCxnSpPr>
          <p:nvPr/>
        </p:nvCxnSpPr>
        <p:spPr>
          <a:xfrm>
            <a:off x="6388358" y="5021809"/>
            <a:ext cx="0" cy="797378"/>
          </a:xfrm>
          <a:prstGeom prst="line">
            <a:avLst/>
          </a:prstGeom>
          <a:ln w="57150">
            <a:solidFill>
              <a:srgbClr val="FFFF00">
                <a:alpha val="50196"/>
              </a:srgb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7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408A-F30A-4ADA-A273-87E3AD13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스프레드시트로 센서 값 실시간 받기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D48DC-FABC-4A55-8C73-37C51CFF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 완료 후 상단에 이름 정하기</a:t>
            </a:r>
            <a:endParaRPr lang="en-US" altLang="ko-KR" dirty="0"/>
          </a:p>
          <a:p>
            <a:r>
              <a:rPr lang="ko-KR" altLang="en-US" dirty="0"/>
              <a:t>저장 버튼 누르기</a:t>
            </a:r>
            <a:endParaRPr lang="en-US" altLang="ko-KR" dirty="0"/>
          </a:p>
          <a:p>
            <a:r>
              <a:rPr lang="ko-KR" altLang="en-US" dirty="0"/>
              <a:t>배포 </a:t>
            </a:r>
            <a:r>
              <a:rPr lang="en-US" altLang="ko-KR" dirty="0"/>
              <a:t>&gt; </a:t>
            </a:r>
            <a:r>
              <a:rPr lang="ko-KR" altLang="en-US" dirty="0"/>
              <a:t>새 배포 </a:t>
            </a:r>
            <a:r>
              <a:rPr lang="en-US" altLang="ko-KR" dirty="0"/>
              <a:t>&gt; </a:t>
            </a:r>
            <a:r>
              <a:rPr lang="ko-KR" altLang="en-US" dirty="0"/>
              <a:t>톱니바퀴 </a:t>
            </a:r>
            <a:r>
              <a:rPr lang="en-US" altLang="ko-KR" dirty="0"/>
              <a:t>&gt; </a:t>
            </a:r>
            <a:r>
              <a:rPr lang="ko-KR" altLang="en-US" dirty="0"/>
              <a:t>웹 앱 </a:t>
            </a:r>
            <a:r>
              <a:rPr lang="en-US" altLang="ko-KR" dirty="0"/>
              <a:t>&gt; </a:t>
            </a:r>
            <a:r>
              <a:rPr lang="ko-KR" altLang="en-US" dirty="0"/>
              <a:t>액세스 </a:t>
            </a:r>
            <a:r>
              <a:rPr lang="en-US" altLang="ko-KR" dirty="0"/>
              <a:t>– </a:t>
            </a:r>
            <a:r>
              <a:rPr lang="ko-KR" altLang="en-US" dirty="0"/>
              <a:t>모든 사용자 </a:t>
            </a:r>
            <a:r>
              <a:rPr lang="en-US" altLang="ko-KR" dirty="0"/>
              <a:t>&gt; </a:t>
            </a:r>
            <a:r>
              <a:rPr lang="ko-KR" altLang="en-US" dirty="0"/>
              <a:t>배포</a:t>
            </a:r>
            <a:endParaRPr lang="en-US" altLang="ko-KR" dirty="0"/>
          </a:p>
          <a:p>
            <a:r>
              <a:rPr lang="ko-KR" altLang="en-US" dirty="0"/>
              <a:t>웹 앱 </a:t>
            </a:r>
            <a:r>
              <a:rPr lang="en-US" altLang="ko-KR" dirty="0"/>
              <a:t>URL</a:t>
            </a:r>
            <a:r>
              <a:rPr lang="ko-KR" altLang="en-US" dirty="0"/>
              <a:t>을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5D28B0-446F-4B97-ABD9-7ECE0CB7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93" y="3762000"/>
            <a:ext cx="3227086" cy="25499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5D8D3E-0A09-43C3-8E53-35B14B22B44B}"/>
              </a:ext>
            </a:extLst>
          </p:cNvPr>
          <p:cNvGrpSpPr/>
          <p:nvPr/>
        </p:nvGrpSpPr>
        <p:grpSpPr>
          <a:xfrm>
            <a:off x="1062439" y="3762000"/>
            <a:ext cx="6032433" cy="2549900"/>
            <a:chOff x="316609" y="2740427"/>
            <a:chExt cx="9764488" cy="35714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58761FA-AB24-46AE-9154-27E91DE3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09" y="2749053"/>
              <a:ext cx="9764488" cy="3562847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82FEDC5-DA67-4271-B926-1FA7CA4EA088}"/>
                </a:ext>
              </a:extLst>
            </p:cNvPr>
            <p:cNvSpPr/>
            <p:nvPr/>
          </p:nvSpPr>
          <p:spPr>
            <a:xfrm>
              <a:off x="1984076" y="2740427"/>
              <a:ext cx="1250830" cy="47445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C4BAE6-46CF-4291-925E-D60D2CA3FD63}"/>
                </a:ext>
              </a:extLst>
            </p:cNvPr>
            <p:cNvSpPr/>
            <p:nvPr/>
          </p:nvSpPr>
          <p:spPr>
            <a:xfrm>
              <a:off x="3565276" y="3232132"/>
              <a:ext cx="520461" cy="5031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54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278F6-FBB8-4A17-BE43-952CA744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확인해보기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0A850-4D3C-4DBD-AC1B-B57992C1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앱 </a:t>
            </a:r>
            <a:r>
              <a:rPr lang="en-US" altLang="ko-KR" dirty="0"/>
              <a:t>URL </a:t>
            </a:r>
            <a:r>
              <a:rPr lang="ko-KR" altLang="en-US" dirty="0" err="1"/>
              <a:t>뒷</a:t>
            </a:r>
            <a:r>
              <a:rPr lang="ko-KR" altLang="en-US" dirty="0"/>
              <a:t> 부분에 </a:t>
            </a:r>
            <a:r>
              <a:rPr lang="en-US" altLang="ko-KR" dirty="0"/>
              <a:t>?x=10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입력해봅시다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1400" dirty="0">
                <a:hlinkClick r:id="rId2"/>
              </a:rPr>
              <a:t>https://script.google.com/macros/s/AKfycbyG3K4sireewChPl6gqTgt0EQvU6Rw83tKHOtNN0qlKx7SqBFCRi31gml20PUwVDgxSug/exec?x=10</a:t>
            </a:r>
            <a:endParaRPr lang="en-US" altLang="ko-KR" sz="1400" dirty="0"/>
          </a:p>
          <a:p>
            <a:r>
              <a:rPr lang="ko-KR" altLang="en-US" dirty="0"/>
              <a:t>다음처럼 뜬다면 성공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스프레드시트도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D1B62-80FF-4BF1-9121-40D9128E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3203898"/>
            <a:ext cx="9758265" cy="1126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FF36A-955D-4656-8602-006E10B4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255" y="4450265"/>
            <a:ext cx="2629489" cy="17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BF6EB-1B75-41C3-992E-16FD96ED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아두이노에서</a:t>
            </a:r>
            <a:r>
              <a:rPr lang="ko-KR" altLang="en-US" dirty="0"/>
              <a:t> 와이파이로 업로드하기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B6449-0A3B-4FED-B517-3897AA22C81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#include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1100" b="0" dirty="0" err="1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Arduino.h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#include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&lt;ESP8266WiFi.h&gt;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#include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&lt;ESP8266WiFiMulti.h&gt;</a:t>
            </a:r>
            <a:endParaRPr lang="en-US" altLang="ko-KR" sz="1100" dirty="0">
              <a:solidFill>
                <a:srgbClr val="BBBBBB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#include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&lt;ESP8266HTTPClient.h&gt;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#include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1100" b="0" dirty="0" err="1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WiFiClient.h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ESP8266WiFiMulti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WiFiMulti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setup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begin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115200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(WIFI_STA);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WiFiMulti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addAP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"SSID"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"PASSWORD"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println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localIP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());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loop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((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WiFiMulti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run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==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WL_CONNECTED)) {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1100" b="0" dirty="0" err="1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WiFiClient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client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1100" b="0" dirty="0" err="1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HTTPClient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  <a:b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begin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client,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ko-KR" altLang="en-US" sz="1100" b="0" dirty="0" err="1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웹주소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  </a:t>
            </a:r>
            <a:r>
              <a:rPr lang="en-US" altLang="ko-KR" sz="11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httpCode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GET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 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httpCode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0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printf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"[HTTP] GET... code: </a:t>
            </a:r>
            <a:r>
              <a:rPr lang="en-US" altLang="ko-KR" sz="11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%d\n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httpCode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 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printf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"[HTTP] GET... failed, error: </a:t>
            </a:r>
            <a:r>
              <a:rPr lang="en-US" altLang="ko-KR" sz="11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%s\n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errorToString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httpCode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en-US" altLang="ko-KR" sz="11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c_str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>
                <a:solidFill>
                  <a:srgbClr val="ABB2B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end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11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Serial</a:t>
            </a:r>
            <a:r>
              <a:rPr lang="en-US" altLang="ko-KR" sz="11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1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printf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"[HTTP} Unable to connect</a:t>
            </a:r>
            <a:r>
              <a:rPr lang="en-US" altLang="ko-KR" sz="11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\n</a:t>
            </a:r>
            <a:r>
              <a:rPr lang="en-US" altLang="ko-KR" sz="11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</a:t>
            </a:r>
            <a:r>
              <a:rPr lang="en-US" altLang="ko-KR" sz="1100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delay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1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10000</a:t>
            </a: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47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5049-B2AA-48F1-A87A-D57BC96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– </a:t>
            </a:r>
            <a:r>
              <a:rPr lang="ko-KR" altLang="en-US" dirty="0" err="1"/>
              <a:t>키패드</a:t>
            </a:r>
            <a:r>
              <a:rPr lang="ko-KR" altLang="en-US" dirty="0"/>
              <a:t> </a:t>
            </a:r>
            <a:r>
              <a:rPr lang="ko-KR" altLang="en-US" dirty="0" err="1"/>
              <a:t>실드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5B8A7-95A7-457A-86B8-3C2B37D0D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sz="2000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디지털 핀 </a:t>
            </a:r>
            <a:r>
              <a:rPr lang="en-US" altLang="ko-KR" sz="2000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4 5 6 7 8 9</a:t>
            </a:r>
            <a:endParaRPr lang="ko-KR" altLang="en-US" sz="2000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LiquidCrystal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lcd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8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9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4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7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setup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lcd</a:t>
            </a:r>
            <a:r>
              <a:rPr lang="en-US" altLang="ko-KR" sz="20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20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begin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16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loop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lcd</a:t>
            </a:r>
            <a:r>
              <a:rPr lang="en-US" altLang="ko-KR" sz="20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20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setCursor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0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 err="1">
                <a:solidFill>
                  <a:srgbClr val="61AFE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lcd</a:t>
            </a:r>
            <a:r>
              <a:rPr lang="en-US" altLang="ko-KR" sz="2000" b="0" dirty="0" err="1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20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""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8B7CD8-1D9B-4A0B-8ABA-964EE91E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 </a:t>
            </a:r>
            <a:r>
              <a:rPr lang="ko-KR" altLang="en-US" sz="2000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아날로그 핀 </a:t>
            </a:r>
            <a:r>
              <a:rPr lang="en-US" altLang="ko-KR" sz="2000" b="0" dirty="0">
                <a:solidFill>
                  <a:srgbClr val="676F7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A0</a:t>
            </a:r>
            <a:endParaRPr lang="en-US" altLang="ko-KR" sz="2000" b="0" dirty="0">
              <a:solidFill>
                <a:srgbClr val="56B6C2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char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read_LCD_Buttons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 err="1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analogRead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0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50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return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'r'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175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return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'u'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330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return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'd'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520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return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'l'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(</a:t>
            </a:r>
            <a:r>
              <a:rPr lang="en-US" altLang="ko-KR" sz="2000" b="0" dirty="0">
                <a:solidFill>
                  <a:srgbClr val="ABB2BF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C678DD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830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return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's'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  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else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06C7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return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2000" b="0" dirty="0">
                <a:solidFill>
                  <a:srgbClr val="E5C0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'n'</a:t>
            </a: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3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8DBED-C29F-40B9-A60E-2FA06FD2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회로 살펴보기</a:t>
            </a:r>
            <a:r>
              <a:rPr lang="en-US" altLang="ko-KR" dirty="0"/>
              <a:t> - 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B465A-82E2-43CA-88FB-ED9D0682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5V, 3V3	</a:t>
            </a:r>
            <a:r>
              <a:rPr lang="en-US" altLang="ko-KR" dirty="0"/>
              <a:t>5V, 3.3V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GND	</a:t>
            </a:r>
            <a:r>
              <a:rPr lang="ko-KR" altLang="en-US" dirty="0"/>
              <a:t>접지</a:t>
            </a:r>
            <a:r>
              <a:rPr lang="en-US" altLang="ko-KR" dirty="0"/>
              <a:t>(Ground), -</a:t>
            </a:r>
            <a:r>
              <a:rPr lang="ko-KR" altLang="en-US" dirty="0"/>
              <a:t>극</a:t>
            </a:r>
            <a:endParaRPr lang="en-US" altLang="ko-KR" dirty="0"/>
          </a:p>
          <a:p>
            <a:r>
              <a:rPr lang="en-US" altLang="ko-KR" dirty="0"/>
              <a:t>VIN		</a:t>
            </a:r>
            <a:r>
              <a:rPr lang="ko-KR" altLang="en-US" dirty="0"/>
              <a:t>외부전원 </a:t>
            </a:r>
            <a:r>
              <a:rPr lang="ko-KR" altLang="en-US" dirty="0" err="1"/>
              <a:t>입력핀</a:t>
            </a:r>
            <a:r>
              <a:rPr lang="en-US" altLang="ko-KR" dirty="0"/>
              <a:t>(</a:t>
            </a:r>
            <a:r>
              <a:rPr lang="ko-KR" altLang="en-US" dirty="0"/>
              <a:t>입력한계 </a:t>
            </a:r>
            <a:r>
              <a:rPr lang="en-US" altLang="ko-KR" dirty="0"/>
              <a:t>6-20V)</a:t>
            </a:r>
            <a:endParaRPr lang="ko-KR" altLang="en-US" dirty="0"/>
          </a:p>
          <a:p>
            <a:r>
              <a:rPr lang="en-US" altLang="ko-KR" dirty="0">
                <a:solidFill>
                  <a:schemeClr val="accent1"/>
                </a:solidFill>
              </a:rPr>
              <a:t>D0~13	</a:t>
            </a:r>
            <a:r>
              <a:rPr lang="ko-KR" altLang="en-US" dirty="0"/>
              <a:t>디지털</a:t>
            </a:r>
            <a:r>
              <a:rPr lang="en-US" altLang="ko-KR" dirty="0"/>
              <a:t>(Digital) </a:t>
            </a:r>
            <a:r>
              <a:rPr lang="ko-KR" altLang="en-US" dirty="0"/>
              <a:t>신호 주고받는 단자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A0~A5	</a:t>
            </a:r>
            <a:r>
              <a:rPr lang="ko-KR" altLang="en-US" dirty="0"/>
              <a:t>아날로그</a:t>
            </a:r>
            <a:r>
              <a:rPr lang="en-US" altLang="ko-KR" dirty="0"/>
              <a:t>(Analog) </a:t>
            </a:r>
            <a:r>
              <a:rPr lang="ko-KR" altLang="en-US" dirty="0"/>
              <a:t>신호 주고받는 단자</a:t>
            </a:r>
            <a:endParaRPr lang="en-US" altLang="ko-KR" dirty="0"/>
          </a:p>
          <a:p>
            <a:r>
              <a:rPr lang="en-US" altLang="ko-KR" dirty="0"/>
              <a:t>RX/TX 	UART(</a:t>
            </a:r>
            <a:r>
              <a:rPr lang="ko-KR" altLang="en-US" dirty="0" err="1"/>
              <a:t>범용비동기화</a:t>
            </a:r>
            <a:r>
              <a:rPr lang="ko-KR" altLang="en-US" dirty="0"/>
              <a:t> 송수신기</a:t>
            </a:r>
            <a:r>
              <a:rPr lang="en-US" altLang="ko-KR" dirty="0"/>
              <a:t>)</a:t>
            </a:r>
            <a:r>
              <a:rPr lang="ko-KR" altLang="en-US" dirty="0"/>
              <a:t>통신 단자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각각 데이터 수신</a:t>
            </a:r>
            <a:r>
              <a:rPr lang="en-US" altLang="ko-KR" dirty="0"/>
              <a:t>/</a:t>
            </a:r>
            <a:r>
              <a:rPr lang="ko-KR" altLang="en-US" dirty="0"/>
              <a:t>송신 핀</a:t>
            </a:r>
            <a:r>
              <a:rPr lang="en-US" altLang="ko-KR" dirty="0"/>
              <a:t>(Receiver/Transfer)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주로 </a:t>
            </a:r>
            <a:r>
              <a:rPr lang="ko-KR" altLang="en-US" dirty="0" err="1"/>
              <a:t>아두이노나</a:t>
            </a:r>
            <a:r>
              <a:rPr lang="ko-KR" altLang="en-US" dirty="0"/>
              <a:t> 회로끼리 통신에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48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DCFE8-D945-45DC-AD6C-8BABF7DA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 살펴보기 </a:t>
            </a:r>
            <a:r>
              <a:rPr lang="en-US" altLang="ko-KR" dirty="0"/>
              <a:t>- 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A581D-FC3A-4FBE-9876-BCEDD13B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입출력 전압은 </a:t>
            </a:r>
            <a:r>
              <a:rPr lang="en-US" altLang="ko-KR" dirty="0"/>
              <a:t>12V</a:t>
            </a:r>
            <a:r>
              <a:rPr lang="ko-KR" altLang="en-US" dirty="0"/>
              <a:t>가 통상적인 한계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노트북 전원 </a:t>
            </a:r>
            <a:r>
              <a:rPr lang="en-US" altLang="ko-KR" dirty="0"/>
              <a:t>- 5V </a:t>
            </a:r>
            <a:r>
              <a:rPr lang="ko-KR" altLang="en-US" dirty="0"/>
              <a:t>까만색</a:t>
            </a:r>
            <a:r>
              <a:rPr lang="en-US" altLang="ko-KR" dirty="0"/>
              <a:t>0.5A, </a:t>
            </a:r>
            <a:r>
              <a:rPr lang="ko-KR" altLang="en-US" dirty="0"/>
              <a:t>파란색</a:t>
            </a:r>
            <a:r>
              <a:rPr lang="en-US" altLang="ko-KR" dirty="0"/>
              <a:t>0.9A</a:t>
            </a:r>
          </a:p>
          <a:p>
            <a:r>
              <a:rPr lang="en-US" altLang="ko-KR" dirty="0"/>
              <a:t>5V </a:t>
            </a:r>
            <a:r>
              <a:rPr lang="ko-KR" altLang="en-US" dirty="0" err="1"/>
              <a:t>레귤레이터가</a:t>
            </a:r>
            <a:r>
              <a:rPr lang="ko-KR" altLang="en-US" dirty="0"/>
              <a:t> 있어 자동으로 </a:t>
            </a:r>
            <a:r>
              <a:rPr lang="en-US" altLang="ko-KR" dirty="0"/>
              <a:t>5V,500mA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64036-F2A4-4A90-9AC0-E6BD4BF8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77596" y="2902917"/>
            <a:ext cx="2608174" cy="366034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A074E8B-6377-4EB6-A244-003F5926405E}"/>
              </a:ext>
            </a:extLst>
          </p:cNvPr>
          <p:cNvSpPr/>
          <p:nvPr/>
        </p:nvSpPr>
        <p:spPr>
          <a:xfrm>
            <a:off x="4273420" y="4805266"/>
            <a:ext cx="690466" cy="7557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05A0B-B2DB-4FA9-A266-70875BC9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회로 살펴보기</a:t>
            </a:r>
            <a:r>
              <a:rPr lang="en-US" altLang="ko-KR" dirty="0"/>
              <a:t> - 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7F188-E401-4A85-87A3-9763ACE8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VCC(Voltage of Common Collector): </a:t>
            </a:r>
            <a:r>
              <a:rPr lang="ko-KR" altLang="en-US" dirty="0"/>
              <a:t>전원 공급</a:t>
            </a:r>
            <a:endParaRPr lang="en-US" altLang="ko-KR" dirty="0"/>
          </a:p>
          <a:p>
            <a:r>
              <a:rPr lang="en-US" altLang="ko-KR" dirty="0"/>
              <a:t>A0/AOUT(Analog Output): </a:t>
            </a:r>
            <a:r>
              <a:rPr lang="ko-KR" altLang="en-US" dirty="0"/>
              <a:t>아날로그 신호 출력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D0/DOUT(Digital Output): </a:t>
            </a:r>
            <a:r>
              <a:rPr lang="ko-KR" altLang="en-US" dirty="0"/>
              <a:t>디지털 신호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센서의 정격전압이 </a:t>
            </a:r>
            <a:r>
              <a:rPr lang="en-US" altLang="ko-KR" dirty="0"/>
              <a:t>12V</a:t>
            </a:r>
            <a:r>
              <a:rPr lang="ko-KR" altLang="en-US" dirty="0"/>
              <a:t>를 초과한다면</a:t>
            </a:r>
            <a:r>
              <a:rPr lang="en-US" altLang="ko-KR" dirty="0"/>
              <a:t>?(</a:t>
            </a:r>
            <a:r>
              <a:rPr lang="ko-KR" altLang="en-US" dirty="0" err="1"/>
              <a:t>물리쌤의</a:t>
            </a:r>
            <a:r>
              <a:rPr lang="ko-KR" altLang="en-US" dirty="0"/>
              <a:t> 활약이 필요한 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→저항을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1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0F13-0190-4BB3-9D80-C7388B99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정보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B52C3-43F8-41D6-B4A1-070486B3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구매한 페이지 관련자료나 센서이름 정확하게 검색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이산화탄소 가스 센서 </a:t>
            </a:r>
            <a:r>
              <a:rPr lang="en-US" altLang="ko-KR" dirty="0">
                <a:hlinkClick r:id="rId2"/>
              </a:rPr>
              <a:t>[RX-9]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MQ-7 </a:t>
            </a:r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일산화탄소 가스 센서 모듈 </a:t>
            </a:r>
            <a:r>
              <a:rPr lang="en-US" altLang="ko-KR" dirty="0">
                <a:hlinkClick r:id="rId3"/>
              </a:rPr>
              <a:t>[SZH-SSBH-097]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MQ-3 </a:t>
            </a:r>
            <a:r>
              <a:rPr lang="ko-KR" altLang="en-US" dirty="0" err="1">
                <a:hlinkClick r:id="rId4"/>
              </a:rPr>
              <a:t>아두이노</a:t>
            </a:r>
            <a:r>
              <a:rPr lang="ko-KR" altLang="en-US" dirty="0">
                <a:hlinkClick r:id="rId4"/>
              </a:rPr>
              <a:t> 알코올 센서 모듈 </a:t>
            </a:r>
            <a:r>
              <a:rPr lang="en-US" altLang="ko-KR" dirty="0">
                <a:hlinkClick r:id="rId4"/>
              </a:rPr>
              <a:t>[SZH-SSBH-045]</a:t>
            </a:r>
            <a:endParaRPr lang="en-US" altLang="ko-KR" dirty="0"/>
          </a:p>
          <a:p>
            <a:pPr lvl="1"/>
            <a:r>
              <a:rPr lang="ko-KR" altLang="en-US" dirty="0" err="1">
                <a:hlinkClick r:id="rId5"/>
              </a:rPr>
              <a:t>옥토퍼스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>
                <a:hlinkClick r:id="rId5"/>
              </a:rPr>
              <a:t>LM35 </a:t>
            </a:r>
            <a:r>
              <a:rPr lang="ko-KR" altLang="en-US" dirty="0">
                <a:hlinkClick r:id="rId5"/>
              </a:rPr>
              <a:t>아날로그 온도 센서 모듈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좋은 센서를 고르는 방법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측정 범위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측정 단위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측정 오차</a:t>
            </a:r>
            <a:r>
              <a:rPr lang="en-US" altLang="ko-KR" dirty="0"/>
              <a:t>: </a:t>
            </a:r>
            <a:r>
              <a:rPr lang="ko-KR" altLang="en-US" dirty="0"/>
              <a:t>통계학적 지식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측정 방식</a:t>
            </a:r>
            <a:r>
              <a:rPr lang="en-US" altLang="ko-KR" dirty="0"/>
              <a:t>: </a:t>
            </a:r>
            <a:r>
              <a:rPr lang="ko-KR" altLang="en-US" dirty="0"/>
              <a:t>과학적 지식</a:t>
            </a:r>
          </a:p>
        </p:txBody>
      </p:sp>
    </p:spTree>
    <p:extLst>
      <p:ext uri="{BB962C8B-B14F-4D97-AF65-F5344CB8AC3E}">
        <p14:creationId xmlns:p14="http://schemas.microsoft.com/office/powerpoint/2010/main" val="30456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7397-09A7-4820-9832-64B68B81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 연결하기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FBC8C-38A3-4B4B-87E4-0D8D2C6F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단자 이름을 보고 짝 맞추기</a:t>
            </a:r>
            <a:r>
              <a:rPr lang="en-US" altLang="ko-KR" dirty="0"/>
              <a:t>: </a:t>
            </a:r>
            <a:r>
              <a:rPr lang="ko-KR" altLang="en-US" dirty="0"/>
              <a:t>일산화탄소</a:t>
            </a:r>
            <a:r>
              <a:rPr lang="en-US" altLang="ko-KR" dirty="0"/>
              <a:t>,</a:t>
            </a:r>
            <a:r>
              <a:rPr lang="ko-KR" altLang="en-US" dirty="0"/>
              <a:t>에탄올</a:t>
            </a:r>
            <a:r>
              <a:rPr lang="en-US" altLang="ko-KR" dirty="0"/>
              <a:t>, </a:t>
            </a:r>
            <a:r>
              <a:rPr lang="ko-KR" altLang="en-US" dirty="0"/>
              <a:t>온도 센서</a:t>
            </a:r>
            <a:endParaRPr lang="en-US" altLang="ko-KR" dirty="0"/>
          </a:p>
          <a:p>
            <a:pPr lvl="1"/>
            <a:r>
              <a:rPr lang="ko-KR" altLang="en-US" dirty="0" err="1"/>
              <a:t>온습도센서</a:t>
            </a:r>
            <a:r>
              <a:rPr lang="en-US" altLang="ko-KR" dirty="0"/>
              <a:t>-</a:t>
            </a:r>
            <a:r>
              <a:rPr lang="ko-KR" altLang="en-US" dirty="0" err="1"/>
              <a:t>하네스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핀 케이블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 설명서 참고하기</a:t>
            </a:r>
            <a:r>
              <a:rPr lang="en-US" altLang="ko-KR" dirty="0"/>
              <a:t>: </a:t>
            </a:r>
            <a:r>
              <a:rPr lang="ko-KR" altLang="en-US" dirty="0"/>
              <a:t>이산화탄소 센서 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T-A0</a:t>
            </a:r>
          </a:p>
          <a:p>
            <a:pPr lvl="1"/>
            <a:r>
              <a:rPr lang="en-US" altLang="ko-KR" dirty="0"/>
              <a:t>E-A1</a:t>
            </a:r>
          </a:p>
          <a:p>
            <a:pPr lvl="1"/>
            <a:r>
              <a:rPr lang="en-US" altLang="ko-KR" dirty="0"/>
              <a:t>G-GND</a:t>
            </a:r>
          </a:p>
          <a:p>
            <a:pPr lvl="1"/>
            <a:r>
              <a:rPr lang="en-US" altLang="ko-KR" dirty="0"/>
              <a:t>V-3V3(50mA</a:t>
            </a:r>
            <a:r>
              <a:rPr lang="ko-KR" altLang="en-US" dirty="0"/>
              <a:t>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76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EA4FD-2A5F-4106-BB77-62631210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아두이노로</a:t>
            </a:r>
            <a:r>
              <a:rPr lang="ko-KR" altLang="en-US" dirty="0"/>
              <a:t> 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DA011-5E15-4F65-8CFF-7CFE6C54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C, C++ : </a:t>
            </a:r>
            <a:r>
              <a:rPr lang="ko-KR" altLang="en-US" dirty="0"/>
              <a:t>알면 좋지만 몰라도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센서 라이브러리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스케치 → 라이브러리 포함하기 → </a:t>
            </a:r>
            <a:r>
              <a:rPr lang="en-US" altLang="ko-KR" dirty="0"/>
              <a:t>.ZIP</a:t>
            </a:r>
            <a:r>
              <a:rPr lang="ko-KR" altLang="en-US" dirty="0"/>
              <a:t>라이브러리 추가</a:t>
            </a:r>
            <a:r>
              <a:rPr lang="en-US" altLang="ko-KR" dirty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스케치 → 라이브러리 포함하기 → 라이브러리 관리 → 센서의 모델명으로 검색</a:t>
            </a:r>
            <a:r>
              <a:rPr lang="en-US" altLang="ko-KR" dirty="0"/>
              <a:t>(</a:t>
            </a:r>
            <a:r>
              <a:rPr lang="ko-KR" altLang="en-US" dirty="0" err="1"/>
              <a:t>부품명</a:t>
            </a:r>
            <a:r>
              <a:rPr lang="ko-KR" altLang="en-US" dirty="0"/>
              <a:t> 아닌 영어</a:t>
            </a:r>
            <a:r>
              <a:rPr lang="en-US" altLang="ko-KR" dirty="0"/>
              <a:t>+</a:t>
            </a:r>
            <a:r>
              <a:rPr lang="ko-KR" altLang="en-US" dirty="0"/>
              <a:t>숫자로 된 이름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 → 예제로 들어가면 해당 라이브러리를 활용한 코드가 있다</a:t>
            </a:r>
            <a:r>
              <a:rPr lang="en-US" altLang="ko-KR" dirty="0"/>
              <a:t>. 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1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5BE3A-AA09-42B0-A203-59E2522E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코드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CFCB6-8F36-4099-9660-A0CCF6FC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setup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	//</a:t>
            </a:r>
            <a:r>
              <a:rPr lang="ko-KR" altLang="en-US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 부분은 처음에 딱 한 번 실행된다</a:t>
            </a: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BBBBBB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56B6C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Void</a:t>
            </a:r>
            <a:r>
              <a:rPr lang="ko-KR" altLang="en-US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loop</a:t>
            </a: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 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	//</a:t>
            </a:r>
            <a:r>
              <a:rPr lang="ko-KR" altLang="en-US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 부분은 </a:t>
            </a: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ko-KR" altLang="en-US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프레임 당 한번씩 실행된다</a:t>
            </a: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.(</a:t>
            </a:r>
            <a:r>
              <a:rPr lang="ko-KR" altLang="en-US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초당 </a:t>
            </a: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20~60</a:t>
            </a:r>
            <a:r>
              <a:rPr lang="ko-KR" altLang="en-US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</a:t>
            </a:r>
            <a:r>
              <a:rPr lang="en-US" altLang="ko-KR" dirty="0">
                <a:solidFill>
                  <a:srgbClr val="BBBBBB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en-US" altLang="ko-KR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BBBBB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pPr marL="0" indent="0">
              <a:buNone/>
            </a:pPr>
            <a:endParaRPr lang="en-US" altLang="ko-KR" b="0" dirty="0">
              <a:solidFill>
                <a:srgbClr val="BBBBBB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17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1692</Words>
  <Application>Microsoft Office PowerPoint</Application>
  <PresentationFormat>와이드스크린</PresentationFormat>
  <Paragraphs>206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D2Coding ligature</vt:lpstr>
      <vt:lpstr>나눔스퀘어 ExtraBold</vt:lpstr>
      <vt:lpstr>맑은 고딕</vt:lpstr>
      <vt:lpstr>Arial</vt:lpstr>
      <vt:lpstr>Office 테마</vt:lpstr>
      <vt:lpstr>아두이노 센서 기초</vt:lpstr>
      <vt:lpstr>아두이노 기본 구성품 살펴보기</vt:lpstr>
      <vt:lpstr>회로 살펴보기 - 아두이노</vt:lpstr>
      <vt:lpstr>회로 살펴보기 - 아두이노</vt:lpstr>
      <vt:lpstr>회로 살펴보기 - 센서</vt:lpstr>
      <vt:lpstr>센서 정보 확인하기</vt:lpstr>
      <vt:lpstr>회로 연결하기</vt:lpstr>
      <vt:lpstr>아두이노로 코딩하기</vt:lpstr>
      <vt:lpstr>아두이노 코드 기본</vt:lpstr>
      <vt:lpstr>아두이노 D1 R1 WIFI 사용하기</vt:lpstr>
      <vt:lpstr>시리얼 통신 활용하기</vt:lpstr>
      <vt:lpstr>시리얼 통신 코드 예제</vt:lpstr>
      <vt:lpstr>Analog Read 활용하기</vt:lpstr>
      <vt:lpstr>센서 작동 코드 활용하기</vt:lpstr>
      <vt:lpstr>이산화탄소 센서 코드-그대로 복붙 형태</vt:lpstr>
      <vt:lpstr>MQ 시리즈 센서 코드-라이브러리 형태</vt:lpstr>
      <vt:lpstr>온도 센서 코드-라이브러리 형태</vt:lpstr>
      <vt:lpstr>구글 스프레드시트로 센서 값 실시간 받기1</vt:lpstr>
      <vt:lpstr>구글 스크립트 에디터 코드</vt:lpstr>
      <vt:lpstr>구글 스프레드시트로 센서 값 실시간 받기2</vt:lpstr>
      <vt:lpstr>입력 확인해보기</vt:lpstr>
      <vt:lpstr>아두이노에서 와이파이로 업로드하기</vt:lpstr>
      <vt:lpstr>번외 – 키패드 실드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센서 기초</dc:title>
  <dc:creator>Cha Hyeongjun</dc:creator>
  <cp:lastModifiedBy>Cha Hyeongjun</cp:lastModifiedBy>
  <cp:revision>2</cp:revision>
  <dcterms:created xsi:type="dcterms:W3CDTF">2021-09-09T05:28:59Z</dcterms:created>
  <dcterms:modified xsi:type="dcterms:W3CDTF">2021-09-20T09:11:22Z</dcterms:modified>
</cp:coreProperties>
</file>