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63" r:id="rId7"/>
    <p:sldId id="264" r:id="rId8"/>
    <p:sldId id="277" r:id="rId9"/>
    <p:sldId id="265" r:id="rId10"/>
    <p:sldId id="266" r:id="rId11"/>
    <p:sldId id="267" r:id="rId12"/>
    <p:sldId id="276"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DA7DDC-CCB7-42E9-993E-2DF77406B76A}" type="datetimeFigureOut">
              <a:rPr lang="en-IN" smtClean="0"/>
              <a:pPr/>
              <a:t>14-02-2017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E280BD-BE8A-45EF-B68C-74CB912F724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4303CE-C98D-421A-AAB3-48DB33D7AF13}" type="slidenum">
              <a:rPr lang="en-US" smtClean="0"/>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D71398C-25BA-4C9E-9D7D-022D5169CE55}" type="datetime1">
              <a:rPr lang="en-US" smtClean="0"/>
              <a:pPr/>
              <a:t>2/14/2017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17A4D6-DDD1-44D1-BCFF-C0C89316A5AC}" type="datetime1">
              <a:rPr lang="en-US" smtClean="0"/>
              <a:pPr/>
              <a:t>2/14/2017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CBD584-3C31-4D80-A1F4-D2F06F7DB31F}" type="datetime1">
              <a:rPr lang="en-US" smtClean="0"/>
              <a:pPr/>
              <a:t>2/14/2017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344B8F-8AD8-4381-BA04-04EA88465FC4}" type="datetime1">
              <a:rPr lang="en-US" smtClean="0"/>
              <a:pPr/>
              <a:t>2/14/2017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EB6C84-98F5-44D0-B5FF-EA39BC3C3308}" type="datetime1">
              <a:rPr lang="en-US" smtClean="0"/>
              <a:pPr/>
              <a:t>2/14/2017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7C14EA-7C52-4BF6-B0A2-03D1CA95D242}" type="datetime1">
              <a:rPr lang="en-US" smtClean="0"/>
              <a:pPr/>
              <a:t>2/14/2017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D3908D-3D0A-4DCE-9B50-CDB835F97105}" type="datetime1">
              <a:rPr lang="en-US" smtClean="0"/>
              <a:pPr/>
              <a:t>2/14/2017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FBB0EAB-5040-4B66-88DA-75524F92F87D}" type="datetime1">
              <a:rPr lang="en-US" smtClean="0"/>
              <a:pPr/>
              <a:t>2/14/2017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BA3A630-A143-4903-BE96-4A7916DFD6BD}" type="datetime1">
              <a:rPr lang="en-US" smtClean="0"/>
              <a:pPr/>
              <a:t>2/14/2017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8D8E44-6885-4816-A2B6-1B04481A8E5A}" type="datetime1">
              <a:rPr lang="en-US" smtClean="0"/>
              <a:pPr/>
              <a:t>2/14/2017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A6BD161-593B-4386-8C07-EAADD768EEA2}" type="datetime1">
              <a:rPr lang="en-US" smtClean="0"/>
              <a:pPr/>
              <a:t>2/14/2017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CCEA710-2575-41FF-8CAB-65943355C963}" type="datetime1">
              <a:rPr lang="en-US" smtClean="0"/>
              <a:pPr/>
              <a:t>2/14/2017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html:file://C:\Documents%20and%20Settings\wine%20yard\Desktop\8051%20tutorial\Architecture%20and%20Programming%20of%208051%20Microcontrollers%20%20Chapter%206%20%20Examples.mht!http://www.mikroe.com/en/books/8051book/ch6/images/14.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lectronicprojects.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32560" y="359898"/>
            <a:ext cx="7406640" cy="2383302"/>
          </a:xfrm>
        </p:spPr>
        <p:txBody>
          <a:bodyPr>
            <a:normAutofit fontScale="90000"/>
          </a:bodyPr>
          <a:lstStyle/>
          <a:p>
            <a:r>
              <a:rPr lang="en-US" sz="4400" dirty="0" smtClean="0">
                <a:effectLst>
                  <a:outerShdw blurRad="38100" dist="38100" dir="2700000" algn="tl">
                    <a:srgbClr val="000000">
                      <a:alpha val="43137"/>
                    </a:srgbClr>
                  </a:outerShdw>
                </a:effectLst>
              </a:rPr>
              <a:t>Public water supply grid monitoring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to avoid water theft using </a:t>
            </a:r>
            <a:r>
              <a:rPr lang="en-US" sz="4400" dirty="0" err="1" smtClean="0">
                <a:effectLst>
                  <a:outerShdw blurRad="38100" dist="38100" dir="2700000" algn="tl">
                    <a:srgbClr val="000000">
                      <a:alpha val="43137"/>
                    </a:srgbClr>
                  </a:outerShdw>
                </a:effectLst>
              </a:rPr>
              <a:t>IoT</a:t>
            </a: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6" name="TextBox 5"/>
          <p:cNvSpPr txBox="1"/>
          <p:nvPr/>
        </p:nvSpPr>
        <p:spPr>
          <a:xfrm>
            <a:off x="5486400" y="4191000"/>
            <a:ext cx="3357586" cy="1815882"/>
          </a:xfrm>
          <a:prstGeom prst="rect">
            <a:avLst/>
          </a:prstGeom>
          <a:noFill/>
        </p:spPr>
        <p:txBody>
          <a:bodyPr wrap="square" rtlCol="0">
            <a:spAutoFit/>
          </a:bodyPr>
          <a:lstStyle/>
          <a:p>
            <a:r>
              <a:rPr lang="en-IN" sz="1600" dirty="0"/>
              <a:t> </a:t>
            </a:r>
            <a:r>
              <a:rPr lang="en-IN" sz="1600" b="1" dirty="0">
                <a:latin typeface="Century Schoolbook" pitchFamily="18" charset="0"/>
              </a:rPr>
              <a:t>BATCH.NO : </a:t>
            </a:r>
            <a:r>
              <a:rPr lang="en-IN" sz="1600" b="1" dirty="0" smtClean="0">
                <a:latin typeface="Century Schoolbook" pitchFamily="18" charset="0"/>
              </a:rPr>
              <a:t>6</a:t>
            </a:r>
            <a:endParaRPr lang="en-IN" sz="1600" b="1" dirty="0">
              <a:latin typeface="Century Schoolbook" pitchFamily="18" charset="0"/>
            </a:endParaRPr>
          </a:p>
          <a:p>
            <a:r>
              <a:rPr lang="en-IN" sz="1600" b="1" u="sng" cap="small" dirty="0">
                <a:latin typeface="Century Schoolbook" pitchFamily="18" charset="0"/>
              </a:rPr>
              <a:t>                                                                                                                                                              </a:t>
            </a:r>
            <a:r>
              <a:rPr lang="en-IN" sz="1600" b="1" cap="small" dirty="0">
                <a:latin typeface="Century Schoolbook" pitchFamily="18" charset="0"/>
              </a:rPr>
              <a:t>CH.SUMANTH    </a:t>
            </a:r>
            <a:r>
              <a:rPr lang="en-IN" sz="1600" b="1" cap="small" dirty="0" smtClean="0">
                <a:latin typeface="Century Schoolbook" pitchFamily="18" charset="0"/>
              </a:rPr>
              <a:t> 13SS1A0410</a:t>
            </a:r>
            <a:endParaRPr lang="en-IN" sz="1600" b="1" dirty="0">
              <a:latin typeface="Century Schoolbook" pitchFamily="18" charset="0"/>
            </a:endParaRPr>
          </a:p>
          <a:p>
            <a:r>
              <a:rPr lang="en-IN" sz="1600" b="1" u="sng" cap="small" dirty="0">
                <a:latin typeface="Century Schoolbook" pitchFamily="18" charset="0"/>
              </a:rPr>
              <a:t>                                                                                                                                                              </a:t>
            </a:r>
            <a:r>
              <a:rPr lang="en-IN" sz="1600" b="1" cap="small" dirty="0">
                <a:latin typeface="Century Schoolbook" pitchFamily="18" charset="0"/>
              </a:rPr>
              <a:t>S.MAHITHA          14SS1A0404</a:t>
            </a:r>
            <a:endParaRPr lang="en-IN" sz="1600" b="1" dirty="0">
              <a:latin typeface="Century Schoolbook" pitchFamily="18" charset="0"/>
            </a:endParaRPr>
          </a:p>
          <a:p>
            <a:r>
              <a:rPr lang="en-IN" sz="1600" b="1" u="sng" cap="small" dirty="0">
                <a:latin typeface="Century Schoolbook" pitchFamily="18" charset="0"/>
              </a:rPr>
              <a:t>                                                                                                                                                              </a:t>
            </a:r>
            <a:r>
              <a:rPr lang="en-IN" sz="1600" b="1" cap="small" dirty="0">
                <a:latin typeface="Century Schoolbook" pitchFamily="18" charset="0"/>
              </a:rPr>
              <a:t>M.SOUJANYA      13SS1A0434</a:t>
            </a:r>
            <a:endParaRPr lang="en-IN" sz="1600" b="1" dirty="0">
              <a:latin typeface="Century Schoolbook" pitchFamily="18" charset="0"/>
            </a:endParaRPr>
          </a:p>
        </p:txBody>
      </p:sp>
      <p:sp>
        <p:nvSpPr>
          <p:cNvPr id="7" name="TextBox 6"/>
          <p:cNvSpPr txBox="1"/>
          <p:nvPr/>
        </p:nvSpPr>
        <p:spPr>
          <a:xfrm>
            <a:off x="914400" y="4343400"/>
            <a:ext cx="4114800" cy="923330"/>
          </a:xfrm>
          <a:prstGeom prst="rect">
            <a:avLst/>
          </a:prstGeom>
          <a:noFill/>
        </p:spPr>
        <p:txBody>
          <a:bodyPr wrap="square" rtlCol="0">
            <a:spAutoFit/>
          </a:bodyPr>
          <a:lstStyle/>
          <a:p>
            <a:pPr>
              <a:lnSpc>
                <a:spcPct val="150000"/>
              </a:lnSpc>
            </a:pPr>
            <a:r>
              <a:rPr lang="en-US" dirty="0" smtClean="0">
                <a:latin typeface="Century Schoolbook" pitchFamily="18" charset="0"/>
              </a:rPr>
              <a:t>GUIDE: </a:t>
            </a:r>
            <a:r>
              <a:rPr lang="en-US" b="1" dirty="0" smtClean="0">
                <a:latin typeface="Century Schoolbook" pitchFamily="18" charset="0"/>
              </a:rPr>
              <a:t>MR B. PRABHAKAR</a:t>
            </a:r>
          </a:p>
          <a:p>
            <a:pPr>
              <a:lnSpc>
                <a:spcPct val="150000"/>
              </a:lnSpc>
            </a:pPr>
            <a:r>
              <a:rPr lang="en-US" dirty="0" smtClean="0">
                <a:latin typeface="Century Schoolbook" pitchFamily="18" charset="0"/>
              </a:rPr>
              <a:t>CO-GUIDE: </a:t>
            </a:r>
            <a:r>
              <a:rPr lang="en-US" b="1" dirty="0" smtClean="0">
                <a:latin typeface="Century Schoolbook" pitchFamily="18" charset="0"/>
              </a:rPr>
              <a:t>MR B. RAVI</a:t>
            </a:r>
            <a:endParaRPr lang="en-IN" sz="1600" b="1" dirty="0">
              <a:latin typeface="Century Schoolbook"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3" name="Rectangle 3"/>
          <p:cNvSpPr>
            <a:spLocks noGrp="1" noChangeArrowheads="1"/>
          </p:cNvSpPr>
          <p:nvPr>
            <p:ph idx="1"/>
          </p:nvPr>
        </p:nvSpPr>
        <p:spPr>
          <a:xfrm>
            <a:off x="1447800" y="533400"/>
            <a:ext cx="7498080" cy="4800600"/>
          </a:xfrm>
        </p:spPr>
        <p:txBody>
          <a:bodyPr>
            <a:normAutofit/>
          </a:bodyPr>
          <a:lstStyle/>
          <a:p>
            <a:pPr marL="274320" indent="-274320" algn="just" eaLnBrk="1" fontAlgn="auto" hangingPunct="1">
              <a:spcAft>
                <a:spcPts val="0"/>
              </a:spcAft>
              <a:buFont typeface="Arial" pitchFamily="34" charset="0"/>
              <a:buChar char="•"/>
              <a:defRPr/>
            </a:pPr>
            <a:r>
              <a:rPr lang="en-US" sz="3400" dirty="0" smtClean="0">
                <a:solidFill>
                  <a:srgbClr val="333300"/>
                </a:solidFill>
                <a:cs typeface="Times New Roman" pitchFamily="18" charset="0"/>
              </a:rPr>
              <a:t> </a:t>
            </a:r>
            <a:r>
              <a:rPr lang="en-US" dirty="0" smtClean="0">
                <a:cs typeface="Times New Roman" pitchFamily="18" charset="0"/>
              </a:rPr>
              <a:t>Among its major features are its lightweight construction, its portability, and its ability to be produced in much larger screen sizes than are practical for the construction of cathode ray tube (CRT) display technology. </a:t>
            </a:r>
          </a:p>
          <a:p>
            <a:pPr marL="274320" indent="-274320" eaLnBrk="1" fontAlgn="auto" hangingPunct="1">
              <a:spcAft>
                <a:spcPts val="0"/>
              </a:spcAft>
              <a:buFont typeface="Arial" pitchFamily="34" charset="0"/>
              <a:buChar char="•"/>
              <a:defRPr/>
            </a:pPr>
            <a:endParaRPr lang="en-US" b="1" dirty="0" smtClean="0">
              <a:effectLst>
                <a:outerShdw blurRad="38100" dist="38100" dir="2700000" algn="tl">
                  <a:srgbClr val="C0C0C0"/>
                </a:outerShdw>
              </a:effectLst>
            </a:endParaRPr>
          </a:p>
        </p:txBody>
      </p:sp>
      <p:pic>
        <p:nvPicPr>
          <p:cNvPr id="17411" name="Picture 4" descr="Liquid Crystal Displays (LCD)"/>
          <p:cNvPicPr>
            <a:picLocks noChangeAspect="1" noChangeArrowheads="1"/>
          </p:cNvPicPr>
          <p:nvPr/>
        </p:nvPicPr>
        <p:blipFill>
          <a:blip r:embed="rId2" r:link="rId3" cstate="print"/>
          <a:srcRect/>
          <a:stretch>
            <a:fillRect/>
          </a:stretch>
        </p:blipFill>
        <p:spPr bwMode="auto">
          <a:xfrm>
            <a:off x="1447800" y="3962400"/>
            <a:ext cx="7391400" cy="181133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txBox="1">
            <a:spLocks noGrp="1"/>
          </p:cNvSpPr>
          <p:nvPr/>
        </p:nvSpPr>
        <p:spPr bwMode="auto">
          <a:xfrm>
            <a:off x="457200" y="6245225"/>
            <a:ext cx="2133600" cy="476250"/>
          </a:xfrm>
          <a:prstGeom prst="rect">
            <a:avLst/>
          </a:prstGeom>
          <a:noFill/>
          <a:ln>
            <a:miter lim="800000"/>
            <a:headEnd/>
            <a:tailEnd/>
          </a:ln>
        </p:spPr>
        <p:txBody>
          <a:bodyPr anchor="b"/>
          <a:lstStyle/>
          <a:p>
            <a:pPr>
              <a:defRPr/>
            </a:pPr>
            <a:endParaRPr lang="en-US" sz="1400" dirty="0">
              <a:effectLst>
                <a:outerShdw blurRad="38100" dist="38100" dir="2700000" algn="tl">
                  <a:srgbClr val="000000"/>
                </a:outerShdw>
              </a:effectLst>
              <a:latin typeface="Arial" pitchFamily="34" charset="0"/>
              <a:cs typeface="Arial" pitchFamily="34" charset="0"/>
            </a:endParaRPr>
          </a:p>
        </p:txBody>
      </p:sp>
      <p:sp>
        <p:nvSpPr>
          <p:cNvPr id="9" name="Title 8"/>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Pin Description of LCD:</a:t>
            </a:r>
            <a:endParaRPr lang="en-IN" sz="4000" dirty="0">
              <a:effectLst>
                <a:outerShdw blurRad="38100" dist="38100" dir="2700000" algn="tl">
                  <a:srgbClr val="000000">
                    <a:alpha val="43137"/>
                  </a:srgbClr>
                </a:outerShdw>
              </a:effectLst>
            </a:endParaRPr>
          </a:p>
        </p:txBody>
      </p:sp>
      <p:sp>
        <p:nvSpPr>
          <p:cNvPr id="737283" name="Rectangle 3"/>
          <p:cNvSpPr>
            <a:spLocks noGrp="1" noChangeArrowheads="1"/>
          </p:cNvSpPr>
          <p:nvPr>
            <p:ph idx="1"/>
          </p:nvPr>
        </p:nvSpPr>
        <p:spPr/>
        <p:txBody>
          <a:bodyPr>
            <a:normAutofit lnSpcReduction="10000"/>
          </a:bodyPr>
          <a:lstStyle/>
          <a:p>
            <a:pPr marL="609600" indent="-609600" eaLnBrk="1" fontAlgn="auto" hangingPunct="1">
              <a:spcAft>
                <a:spcPts val="0"/>
              </a:spcAft>
              <a:buFont typeface="Wingdings" pitchFamily="2" charset="2"/>
              <a:buAutoNum type="arabicPeriod"/>
              <a:defRPr/>
            </a:pPr>
            <a:r>
              <a:rPr lang="en-US" sz="2100" dirty="0" smtClean="0">
                <a:effectLst>
                  <a:outerShdw blurRad="38100" dist="38100" dir="2700000" algn="tl">
                    <a:srgbClr val="C0C0C0"/>
                  </a:outerShdw>
                </a:effectLst>
              </a:rPr>
              <a:t> </a:t>
            </a:r>
            <a:r>
              <a:rPr lang="en-US" dirty="0" smtClean="0"/>
              <a:t>Ground</a:t>
            </a:r>
          </a:p>
          <a:p>
            <a:pPr marL="609600" indent="-609600" eaLnBrk="1" fontAlgn="auto" hangingPunct="1">
              <a:spcAft>
                <a:spcPts val="0"/>
              </a:spcAft>
              <a:buFont typeface="Wingdings" pitchFamily="2" charset="2"/>
              <a:buAutoNum type="arabicPeriod"/>
              <a:defRPr/>
            </a:pPr>
            <a:r>
              <a:rPr lang="en-US" dirty="0" smtClean="0"/>
              <a:t> </a:t>
            </a:r>
            <a:r>
              <a:rPr lang="en-US" dirty="0" err="1" smtClean="0"/>
              <a:t>Vcc</a:t>
            </a:r>
            <a:r>
              <a:rPr lang="en-US" dirty="0" smtClean="0"/>
              <a:t> +5V</a:t>
            </a:r>
          </a:p>
          <a:p>
            <a:pPr marL="609600" indent="-609600" eaLnBrk="1" fontAlgn="auto" hangingPunct="1">
              <a:spcAft>
                <a:spcPts val="0"/>
              </a:spcAft>
              <a:buFont typeface="Wingdings" pitchFamily="2" charset="2"/>
              <a:buAutoNum type="arabicPeriod"/>
              <a:defRPr/>
            </a:pPr>
            <a:r>
              <a:rPr lang="en-US" dirty="0" smtClean="0"/>
              <a:t> Contrast control</a:t>
            </a:r>
          </a:p>
          <a:p>
            <a:pPr marL="609600" indent="-609600" eaLnBrk="1" fontAlgn="auto" hangingPunct="1">
              <a:spcAft>
                <a:spcPts val="0"/>
              </a:spcAft>
              <a:buFont typeface="Wingdings" pitchFamily="2" charset="2"/>
              <a:buAutoNum type="arabicPeriod"/>
              <a:defRPr/>
            </a:pPr>
            <a:r>
              <a:rPr lang="en-US" dirty="0" smtClean="0"/>
              <a:t> Register select (RS)</a:t>
            </a:r>
          </a:p>
          <a:p>
            <a:pPr marL="609600" indent="-609600" eaLnBrk="1" fontAlgn="auto" hangingPunct="1">
              <a:spcAft>
                <a:spcPts val="0"/>
              </a:spcAft>
              <a:buFont typeface="Wingdings" pitchFamily="2" charset="2"/>
              <a:buAutoNum type="arabicPeriod"/>
              <a:defRPr/>
            </a:pPr>
            <a:r>
              <a:rPr lang="en-US" dirty="0" smtClean="0"/>
              <a:t> Read/Write (RD/WR)</a:t>
            </a:r>
          </a:p>
          <a:p>
            <a:pPr marL="609600" indent="-609600" eaLnBrk="1" fontAlgn="auto" hangingPunct="1">
              <a:spcAft>
                <a:spcPts val="0"/>
              </a:spcAft>
              <a:buFont typeface="Wingdings" pitchFamily="2" charset="2"/>
              <a:buAutoNum type="arabicPeriod"/>
              <a:defRPr/>
            </a:pPr>
            <a:r>
              <a:rPr lang="en-US" dirty="0" smtClean="0"/>
              <a:t> Enable (EN)</a:t>
            </a:r>
          </a:p>
          <a:p>
            <a:pPr marL="609600" indent="-609600" eaLnBrk="1" fontAlgn="auto" hangingPunct="1">
              <a:spcAft>
                <a:spcPts val="0"/>
              </a:spcAft>
              <a:buFont typeface="Wingdings" pitchFamily="2" charset="2"/>
              <a:buNone/>
              <a:defRPr/>
            </a:pPr>
            <a:r>
              <a:rPr lang="en-US" dirty="0" smtClean="0"/>
              <a:t>         7 – 14 pins all are data pins D0 – D7</a:t>
            </a:r>
          </a:p>
          <a:p>
            <a:pPr marL="609600" indent="-609600" eaLnBrk="1" fontAlgn="auto" hangingPunct="1">
              <a:spcAft>
                <a:spcPts val="0"/>
              </a:spcAft>
              <a:buFont typeface="Wingdings" pitchFamily="2" charset="2"/>
              <a:buAutoNum type="arabicPeriod" startAt="15"/>
              <a:defRPr/>
            </a:pPr>
            <a:r>
              <a:rPr lang="en-US" dirty="0" err="1" smtClean="0"/>
              <a:t>Vcc</a:t>
            </a:r>
            <a:r>
              <a:rPr lang="en-US" dirty="0" smtClean="0"/>
              <a:t> +5V  }</a:t>
            </a:r>
          </a:p>
          <a:p>
            <a:pPr marL="609600" indent="-609600" eaLnBrk="1" fontAlgn="auto" hangingPunct="1">
              <a:spcAft>
                <a:spcPts val="0"/>
              </a:spcAft>
              <a:buFont typeface="Wingdings" pitchFamily="2" charset="2"/>
              <a:buAutoNum type="arabicPeriod" startAt="15"/>
              <a:defRPr/>
            </a:pPr>
            <a:r>
              <a:rPr lang="en-US" dirty="0" smtClean="0"/>
              <a:t>Ground    }</a:t>
            </a:r>
          </a:p>
        </p:txBody>
      </p:sp>
      <p:sp>
        <p:nvSpPr>
          <p:cNvPr id="18436" name="Text Box 4"/>
          <p:cNvSpPr txBox="1">
            <a:spLocks noChangeArrowheads="1"/>
          </p:cNvSpPr>
          <p:nvPr/>
        </p:nvSpPr>
        <p:spPr bwMode="auto">
          <a:xfrm>
            <a:off x="808038" y="423863"/>
            <a:ext cx="5851525" cy="366712"/>
          </a:xfrm>
          <a:prstGeom prst="rect">
            <a:avLst/>
          </a:prstGeom>
          <a:noFill/>
          <a:ln w="12700">
            <a:noFill/>
            <a:miter lim="800000"/>
            <a:headEnd type="none" w="sm" len="sm"/>
            <a:tailEnd type="none" w="sm" len="sm"/>
          </a:ln>
        </p:spPr>
        <p:txBody>
          <a:bodyPr>
            <a:spAutoFit/>
          </a:bodyPr>
          <a:lstStyle/>
          <a:p>
            <a:endParaRPr lang="en-US">
              <a:latin typeface="Times New Roman" pitchFamily="18" charset="0"/>
            </a:endParaRPr>
          </a:p>
        </p:txBody>
      </p:sp>
      <p:sp>
        <p:nvSpPr>
          <p:cNvPr id="18438" name="Line 6"/>
          <p:cNvSpPr>
            <a:spLocks noChangeShapeType="1"/>
          </p:cNvSpPr>
          <p:nvPr/>
        </p:nvSpPr>
        <p:spPr bwMode="auto">
          <a:xfrm>
            <a:off x="3886200" y="5410200"/>
            <a:ext cx="935037" cy="144462"/>
          </a:xfrm>
          <a:prstGeom prst="line">
            <a:avLst/>
          </a:prstGeom>
          <a:noFill/>
          <a:ln w="12700">
            <a:solidFill>
              <a:schemeClr val="tx1"/>
            </a:solidFill>
            <a:round/>
            <a:headEnd type="none" w="sm" len="sm"/>
            <a:tailEnd type="triangle" w="sm" len="sm"/>
          </a:ln>
        </p:spPr>
        <p:txBody>
          <a:bodyPr/>
          <a:lstStyle/>
          <a:p>
            <a:endParaRPr lang="en-IN"/>
          </a:p>
        </p:txBody>
      </p:sp>
      <p:sp>
        <p:nvSpPr>
          <p:cNvPr id="18439" name="Line 7"/>
          <p:cNvSpPr>
            <a:spLocks noChangeShapeType="1"/>
          </p:cNvSpPr>
          <p:nvPr/>
        </p:nvSpPr>
        <p:spPr bwMode="auto">
          <a:xfrm flipV="1">
            <a:off x="3962400" y="5715000"/>
            <a:ext cx="936625" cy="215900"/>
          </a:xfrm>
          <a:prstGeom prst="line">
            <a:avLst/>
          </a:prstGeom>
          <a:noFill/>
          <a:ln w="12700">
            <a:solidFill>
              <a:schemeClr val="tx1"/>
            </a:solidFill>
            <a:round/>
            <a:headEnd type="none" w="sm" len="sm"/>
            <a:tailEnd type="none" w="sm" len="sm"/>
          </a:ln>
        </p:spPr>
        <p:txBody>
          <a:bodyPr/>
          <a:lstStyle/>
          <a:p>
            <a:endParaRPr lang="en-IN"/>
          </a:p>
        </p:txBody>
      </p:sp>
      <p:sp>
        <p:nvSpPr>
          <p:cNvPr id="18440" name="Text Box 8"/>
          <p:cNvSpPr txBox="1">
            <a:spLocks noChangeArrowheads="1"/>
          </p:cNvSpPr>
          <p:nvPr/>
        </p:nvSpPr>
        <p:spPr bwMode="auto">
          <a:xfrm>
            <a:off x="4800600" y="5486400"/>
            <a:ext cx="4114800" cy="457200"/>
          </a:xfrm>
          <a:prstGeom prst="rect">
            <a:avLst/>
          </a:prstGeom>
          <a:noFill/>
          <a:ln w="12700">
            <a:noFill/>
            <a:miter lim="800000"/>
            <a:headEnd type="none" w="sm" len="sm"/>
            <a:tailEnd type="none" w="sm" len="sm"/>
          </a:ln>
        </p:spPr>
        <p:txBody>
          <a:bodyPr wrap="square">
            <a:spAutoFit/>
          </a:bodyPr>
          <a:lstStyle/>
          <a:p>
            <a:r>
              <a:rPr lang="en-US" sz="2400" b="1" dirty="0">
                <a:solidFill>
                  <a:srgbClr val="080808"/>
                </a:solidFill>
                <a:latin typeface="Times New Roman" pitchFamily="18" charset="0"/>
              </a:rPr>
              <a:t>For backlight purpose</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Sensors</a:t>
            </a:r>
            <a:endParaRPr lang="en-IN" sz="4000" dirty="0"/>
          </a:p>
        </p:txBody>
      </p:sp>
      <p:sp>
        <p:nvSpPr>
          <p:cNvPr id="3" name="Content Placeholder 2"/>
          <p:cNvSpPr>
            <a:spLocks noGrp="1"/>
          </p:cNvSpPr>
          <p:nvPr>
            <p:ph idx="1"/>
          </p:nvPr>
        </p:nvSpPr>
        <p:spPr/>
        <p:txBody>
          <a:bodyPr/>
          <a:lstStyle/>
          <a:p>
            <a:r>
              <a:rPr lang="en-US" dirty="0" smtClean="0"/>
              <a:t>Reed switch or flow meter can be used to sense the flow of the water in the pipes.</a:t>
            </a:r>
          </a:p>
          <a:p>
            <a:r>
              <a:rPr lang="en-US" dirty="0" smtClean="0"/>
              <a:t>The data is given to logic level converters and from the logic level converter to the microcontroller to check increase or decrease in flow</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400" dirty="0" smtClean="0">
                <a:ln w="10541" cmpd="sng">
                  <a:solidFill>
                    <a:schemeClr val="accent1">
                      <a:shade val="88000"/>
                      <a:satMod val="110000"/>
                    </a:schemeClr>
                  </a:solidFill>
                  <a:prstDash val="solid"/>
                </a:ln>
                <a:solidFill>
                  <a:schemeClr val="tx1"/>
                </a:solidFill>
                <a:effectLst>
                  <a:outerShdw blurRad="38100" dist="38100" dir="2700000" algn="tl">
                    <a:srgbClr val="000000">
                      <a:alpha val="43137"/>
                    </a:srgbClr>
                  </a:outerShdw>
                </a:effectLst>
              </a:rPr>
              <a:t>Pin Diagram of ESP8266</a:t>
            </a:r>
            <a:r>
              <a:rPr lang="en-US" sz="4400" b="1" dirty="0" smtClean="0">
                <a:ln w="10541" cmpd="sng">
                  <a:solidFill>
                    <a:schemeClr val="accent1">
                      <a:shade val="88000"/>
                      <a:satMod val="110000"/>
                    </a:schemeClr>
                  </a:solidFill>
                  <a:prstDash val="solid"/>
                </a:ln>
              </a:rPr>
              <a:t/>
            </a:r>
            <a:br>
              <a:rPr lang="en-US" sz="4400" b="1" dirty="0" smtClean="0">
                <a:ln w="10541" cmpd="sng">
                  <a:solidFill>
                    <a:schemeClr val="accent1">
                      <a:shade val="88000"/>
                      <a:satMod val="110000"/>
                    </a:schemeClr>
                  </a:solidFill>
                  <a:prstDash val="solid"/>
                </a:ln>
              </a:rPr>
            </a:br>
            <a:endParaRPr lang="en-IN" dirty="0"/>
          </a:p>
        </p:txBody>
      </p:sp>
      <p:pic>
        <p:nvPicPr>
          <p:cNvPr id="6" name="Picture 2" descr="https://raw.githubusercontent.com/guyz/pyesp8266/master/esp8266_pinout.png"/>
          <p:cNvPicPr>
            <a:picLocks noGrp="1" noChangeAspect="1" noChangeArrowheads="1"/>
          </p:cNvPicPr>
          <p:nvPr>
            <p:ph idx="1"/>
          </p:nvPr>
        </p:nvPicPr>
        <p:blipFill>
          <a:blip r:embed="rId2" cstate="print"/>
          <a:srcRect/>
          <a:stretch>
            <a:fillRect/>
          </a:stretch>
        </p:blipFill>
        <p:spPr bwMode="auto">
          <a:xfrm>
            <a:off x="1371600" y="1524000"/>
            <a:ext cx="7315200" cy="4648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1447800" y="685800"/>
            <a:ext cx="6477000" cy="4739759"/>
          </a:xfrm>
          <a:prstGeom prst="rect">
            <a:avLst/>
          </a:prstGeom>
          <a:noFill/>
          <a:ln w="9525">
            <a:noFill/>
            <a:miter lim="800000"/>
            <a:headEnd/>
            <a:tailEnd/>
          </a:ln>
        </p:spPr>
        <p:txBody>
          <a:bodyPr wrap="square">
            <a:spAutoFit/>
          </a:bodyPr>
          <a:lstStyle/>
          <a:p>
            <a:r>
              <a:rPr lang="en-US" sz="2400" b="1" dirty="0"/>
              <a:t>Features </a:t>
            </a:r>
          </a:p>
          <a:p>
            <a:endParaRPr lang="en-US" dirty="0"/>
          </a:p>
          <a:p>
            <a:pPr>
              <a:lnSpc>
                <a:spcPct val="150000"/>
              </a:lnSpc>
              <a:buFont typeface="Arial" pitchFamily="34" charset="0"/>
              <a:buChar char="•"/>
            </a:pPr>
            <a:r>
              <a:rPr lang="en-US" sz="2000" dirty="0" smtClean="0"/>
              <a:t>  802.11 </a:t>
            </a:r>
            <a:r>
              <a:rPr lang="en-US" sz="2000" dirty="0"/>
              <a:t>b/g/n </a:t>
            </a:r>
            <a:endParaRPr lang="en-US" sz="2000" dirty="0" smtClean="0"/>
          </a:p>
          <a:p>
            <a:pPr>
              <a:lnSpc>
                <a:spcPct val="150000"/>
              </a:lnSpc>
              <a:buFont typeface="Arial" pitchFamily="34" charset="0"/>
              <a:buChar char="•"/>
            </a:pPr>
            <a:r>
              <a:rPr lang="en-US" sz="2000" dirty="0" smtClean="0"/>
              <a:t>  Integrated </a:t>
            </a:r>
            <a:r>
              <a:rPr lang="en-US" sz="2000" dirty="0"/>
              <a:t>low power 32-bit </a:t>
            </a:r>
            <a:r>
              <a:rPr lang="en-US" sz="2000" dirty="0" smtClean="0"/>
              <a:t>MCU </a:t>
            </a:r>
          </a:p>
          <a:p>
            <a:pPr>
              <a:lnSpc>
                <a:spcPct val="150000"/>
              </a:lnSpc>
              <a:buFont typeface="Arial" pitchFamily="34" charset="0"/>
              <a:buChar char="•"/>
            </a:pPr>
            <a:r>
              <a:rPr lang="en-US" sz="2000" dirty="0" smtClean="0"/>
              <a:t>  Integrated </a:t>
            </a:r>
            <a:r>
              <a:rPr lang="en-US" sz="2000" dirty="0"/>
              <a:t>TCP/IP protocol stack </a:t>
            </a:r>
            <a:endParaRPr lang="en-US" sz="2000" dirty="0" smtClean="0"/>
          </a:p>
          <a:p>
            <a:pPr>
              <a:lnSpc>
                <a:spcPct val="150000"/>
              </a:lnSpc>
              <a:buFont typeface="Arial" pitchFamily="34" charset="0"/>
              <a:buChar char="•"/>
            </a:pPr>
            <a:r>
              <a:rPr lang="en-US" sz="2000" dirty="0" smtClean="0"/>
              <a:t>  Integrated </a:t>
            </a:r>
            <a:r>
              <a:rPr lang="en-US" sz="2000" dirty="0"/>
              <a:t>PLL, regulators, and power management units </a:t>
            </a:r>
            <a:endParaRPr lang="en-US" sz="2000" dirty="0" smtClean="0"/>
          </a:p>
          <a:p>
            <a:pPr>
              <a:lnSpc>
                <a:spcPct val="150000"/>
              </a:lnSpc>
              <a:buFont typeface="Arial" pitchFamily="34" charset="0"/>
              <a:buChar char="•"/>
            </a:pPr>
            <a:r>
              <a:rPr lang="en-US" sz="2000" dirty="0" smtClean="0"/>
              <a:t>  </a:t>
            </a:r>
            <a:r>
              <a:rPr lang="en-US" sz="2000" dirty="0" err="1" smtClean="0"/>
              <a:t>WiFi</a:t>
            </a:r>
            <a:r>
              <a:rPr lang="en-US" sz="2000" dirty="0" smtClean="0"/>
              <a:t> </a:t>
            </a:r>
            <a:r>
              <a:rPr lang="en-US" sz="2000" dirty="0"/>
              <a:t>2.4 GHz, support WPA/WPA2 </a:t>
            </a:r>
            <a:endParaRPr lang="en-US" sz="2000" dirty="0" smtClean="0"/>
          </a:p>
          <a:p>
            <a:pPr>
              <a:lnSpc>
                <a:spcPct val="150000"/>
              </a:lnSpc>
              <a:buFont typeface="Arial" pitchFamily="34" charset="0"/>
              <a:buChar char="•"/>
            </a:pPr>
            <a:r>
              <a:rPr lang="en-US" sz="2000" dirty="0" smtClean="0"/>
              <a:t>  Support </a:t>
            </a:r>
            <a:r>
              <a:rPr lang="en-US" sz="2000" dirty="0"/>
              <a:t>STA/AP/STA+AP operation modes </a:t>
            </a:r>
            <a:endParaRPr lang="en-US" sz="2000" dirty="0" smtClean="0"/>
          </a:p>
          <a:p>
            <a:pPr>
              <a:lnSpc>
                <a:spcPct val="150000"/>
              </a:lnSpc>
              <a:buFont typeface="Arial" pitchFamily="34" charset="0"/>
              <a:buChar char="•"/>
            </a:pPr>
            <a:r>
              <a:rPr lang="en-US" sz="2000" dirty="0" smtClean="0"/>
              <a:t>  Support </a:t>
            </a:r>
            <a:r>
              <a:rPr lang="en-US" sz="2000" dirty="0"/>
              <a:t>Smart Link Function for both Android and </a:t>
            </a:r>
            <a:r>
              <a:rPr lang="en-US" sz="2000" dirty="0" err="1"/>
              <a:t>iOS</a:t>
            </a:r>
            <a:r>
              <a:rPr lang="en-US" sz="2000" dirty="0"/>
              <a:t> </a:t>
            </a:r>
            <a:r>
              <a:rPr lang="en-US" sz="2000" dirty="0" smtClean="0"/>
              <a:t> devices </a:t>
            </a:r>
            <a:endParaRPr lang="en-US" sz="2000" dirty="0"/>
          </a:p>
          <a:p>
            <a:r>
              <a:rPr lang="en-US" sz="2000" dirty="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err="1" smtClean="0">
                <a:solidFill>
                  <a:schemeClr val="tx1"/>
                </a:solidFill>
                <a:effectLst/>
              </a:rPr>
              <a:t>Softwares</a:t>
            </a:r>
            <a:r>
              <a:rPr lang="en-US" sz="4000" dirty="0" smtClean="0">
                <a:solidFill>
                  <a:schemeClr val="tx1"/>
                </a:solidFill>
                <a:effectLst/>
              </a:rPr>
              <a:t> used</a:t>
            </a:r>
            <a:endParaRPr lang="en-IN" sz="4000" dirty="0">
              <a:solidFill>
                <a:schemeClr val="tx1"/>
              </a:solidFill>
              <a:effectLst/>
            </a:endParaRPr>
          </a:p>
        </p:txBody>
      </p:sp>
      <p:sp>
        <p:nvSpPr>
          <p:cNvPr id="4" name="Content Placeholder 3"/>
          <p:cNvSpPr>
            <a:spLocks noGrp="1"/>
          </p:cNvSpPr>
          <p:nvPr>
            <p:ph idx="1"/>
          </p:nvPr>
        </p:nvSpPr>
        <p:spPr>
          <a:xfrm>
            <a:off x="1447800" y="1600200"/>
            <a:ext cx="6781800" cy="4800600"/>
          </a:xfrm>
        </p:spPr>
        <p:txBody>
          <a:bodyPr/>
          <a:lstStyle/>
          <a:p>
            <a:r>
              <a:rPr lang="en-US" sz="3000" dirty="0" smtClean="0"/>
              <a:t>Embedded C</a:t>
            </a:r>
          </a:p>
          <a:p>
            <a:r>
              <a:rPr lang="en-US" sz="3000" dirty="0" err="1" smtClean="0"/>
              <a:t>Keil</a:t>
            </a:r>
            <a:endParaRPr lang="en-US" sz="3000" dirty="0" smtClean="0"/>
          </a:p>
          <a:p>
            <a:r>
              <a:rPr lang="en-US" sz="3000" dirty="0" err="1" smtClean="0"/>
              <a:t>Proload</a:t>
            </a:r>
            <a:endParaRPr lang="en-IN" sz="3000" dirty="0" smtClean="0"/>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marL="484632" eaLnBrk="1" fontAlgn="auto" hangingPunct="1">
              <a:spcAft>
                <a:spcPts val="0"/>
              </a:spcAft>
              <a:defRPr/>
            </a:pPr>
            <a:r>
              <a:rPr lang="en-US" sz="4000" dirty="0" smtClean="0">
                <a:solidFill>
                  <a:schemeClr val="tx1"/>
                </a:solidFill>
                <a:effectLst>
                  <a:outerShdw blurRad="38100" dist="38100" dir="2700000" algn="tl">
                    <a:srgbClr val="000000">
                      <a:alpha val="43137"/>
                    </a:srgbClr>
                  </a:outerShdw>
                </a:effectLst>
              </a:rPr>
              <a:t>Advantages</a:t>
            </a:r>
          </a:p>
        </p:txBody>
      </p:sp>
      <p:sp>
        <p:nvSpPr>
          <p:cNvPr id="19459" name="Content Placeholder 2"/>
          <p:cNvSpPr>
            <a:spLocks noGrp="1"/>
          </p:cNvSpPr>
          <p:nvPr>
            <p:ph idx="1"/>
          </p:nvPr>
        </p:nvSpPr>
        <p:spPr>
          <a:xfrm>
            <a:off x="1447800" y="1752600"/>
            <a:ext cx="6629400" cy="3352800"/>
          </a:xfrm>
        </p:spPr>
        <p:txBody>
          <a:bodyPr/>
          <a:lstStyle/>
          <a:p>
            <a:pPr eaLnBrk="1" hangingPunct="1"/>
            <a:r>
              <a:rPr lang="en-US" sz="3000" dirty="0" smtClean="0"/>
              <a:t>Reliability</a:t>
            </a:r>
          </a:p>
          <a:p>
            <a:pPr eaLnBrk="1" hangingPunct="1"/>
            <a:r>
              <a:rPr lang="en-US" sz="3000" dirty="0" smtClean="0"/>
              <a:t>Ease of Operation</a:t>
            </a:r>
          </a:p>
          <a:p>
            <a:pPr eaLnBrk="1" hangingPunct="1"/>
            <a:r>
              <a:rPr lang="en-US" sz="3000" dirty="0" smtClean="0"/>
              <a:t>No need of human supervision</a:t>
            </a:r>
          </a:p>
          <a:p>
            <a:pPr eaLnBrk="1" hangingPunct="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pPr marL="484632" eaLnBrk="1" fontAlgn="auto" hangingPunct="1">
              <a:spcAft>
                <a:spcPts val="0"/>
              </a:spcAft>
              <a:defRPr/>
            </a:pPr>
            <a:r>
              <a:rPr lang="en-US" sz="4000" dirty="0" smtClean="0">
                <a:solidFill>
                  <a:schemeClr val="tx1"/>
                </a:solidFill>
                <a:effectLst>
                  <a:outerShdw blurRad="38100" dist="38100" dir="2700000" algn="tl">
                    <a:srgbClr val="000000">
                      <a:alpha val="43137"/>
                    </a:srgbClr>
                  </a:outerShdw>
                </a:effectLst>
              </a:rPr>
              <a:t>Applications</a:t>
            </a:r>
          </a:p>
        </p:txBody>
      </p:sp>
      <p:sp>
        <p:nvSpPr>
          <p:cNvPr id="27651" name="Content Placeholder 2"/>
          <p:cNvSpPr>
            <a:spLocks noGrp="1"/>
          </p:cNvSpPr>
          <p:nvPr>
            <p:ph idx="1"/>
          </p:nvPr>
        </p:nvSpPr>
        <p:spPr>
          <a:xfrm>
            <a:off x="1447800" y="1752600"/>
            <a:ext cx="5562600" cy="3352800"/>
          </a:xfrm>
        </p:spPr>
        <p:txBody>
          <a:bodyPr>
            <a:normAutofit/>
          </a:bodyPr>
          <a:lstStyle/>
          <a:p>
            <a:pPr eaLnBrk="1" hangingPunct="1"/>
            <a:r>
              <a:rPr lang="en-US" sz="3000" dirty="0" smtClean="0"/>
              <a:t>Water board</a:t>
            </a:r>
          </a:p>
          <a:p>
            <a:pPr eaLnBrk="1" hangingPunct="1"/>
            <a:r>
              <a:rPr lang="en-US" sz="3000" dirty="0" smtClean="0"/>
              <a:t>To prevent water man fraud</a:t>
            </a:r>
          </a:p>
          <a:p>
            <a:pPr eaLnBrk="1" hangingPunct="1"/>
            <a:r>
              <a:rPr lang="en-US" sz="3000" dirty="0" smtClean="0"/>
              <a:t>To monitor water leakage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References</a:t>
            </a:r>
            <a:endParaRPr lang="en-IN" sz="4000"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1447800" y="1600200"/>
            <a:ext cx="6565392" cy="3581400"/>
          </a:xfrm>
        </p:spPr>
        <p:txBody>
          <a:bodyPr/>
          <a:lstStyle/>
          <a:p>
            <a:r>
              <a:rPr lang="en-US" dirty="0" smtClean="0">
                <a:hlinkClick r:id="rId2"/>
              </a:rPr>
              <a:t>www.electronicprojects.com</a:t>
            </a:r>
            <a:endParaRPr lang="en-US" dirty="0" smtClean="0"/>
          </a:p>
          <a:p>
            <a:r>
              <a:rPr lang="en-US" dirty="0" smtClean="0"/>
              <a:t>Electronics for u</a:t>
            </a:r>
          </a:p>
          <a:p>
            <a:r>
              <a:rPr lang="en-US" dirty="0" smtClean="0"/>
              <a:t>Basic electrical engineering by </a:t>
            </a:r>
            <a:r>
              <a:rPr lang="en-US" dirty="0" err="1" smtClean="0"/>
              <a:t>v.k</a:t>
            </a:r>
            <a:r>
              <a:rPr lang="en-US" dirty="0" smtClean="0"/>
              <a:t> </a:t>
            </a:r>
            <a:r>
              <a:rPr lang="en-US" dirty="0" err="1" smtClean="0"/>
              <a:t>mehta</a:t>
            </a:r>
            <a:endParaRPr lang="en-US"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
            <a:ext cx="925252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Contents</a:t>
            </a:r>
            <a:endParaRPr lang="en-IN"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Block diagram</a:t>
            </a:r>
          </a:p>
          <a:p>
            <a:r>
              <a:rPr lang="en-US" dirty="0" smtClean="0"/>
              <a:t>AT89S52 microcontroller</a:t>
            </a:r>
          </a:p>
          <a:p>
            <a:r>
              <a:rPr lang="en-US" dirty="0" smtClean="0"/>
              <a:t>Liquid crystal display</a:t>
            </a:r>
          </a:p>
          <a:p>
            <a:r>
              <a:rPr lang="en-US" dirty="0" smtClean="0"/>
              <a:t>Sensors</a:t>
            </a:r>
          </a:p>
          <a:p>
            <a:r>
              <a:rPr lang="en-US" dirty="0" smtClean="0"/>
              <a:t>ESP8266</a:t>
            </a:r>
          </a:p>
          <a:p>
            <a:r>
              <a:rPr lang="en-US" dirty="0" smtClean="0"/>
              <a:t>Advantages</a:t>
            </a:r>
          </a:p>
          <a:p>
            <a:r>
              <a:rPr lang="en-US" dirty="0" smtClean="0"/>
              <a:t>Applications</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1"/>
                </a:solidFill>
                <a:effectLst>
                  <a:outerShdw blurRad="38100" dist="38100" dir="2700000" algn="tl">
                    <a:srgbClr val="000000">
                      <a:alpha val="43137"/>
                    </a:srgbClr>
                  </a:outerShdw>
                </a:effectLst>
              </a:rPr>
              <a:t>Introduction</a:t>
            </a:r>
            <a:endParaRPr lang="en-IN"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smtClean="0"/>
              <a:t>In urban areas the water supply to residence and commercial establishments are provided at a fixed flow rate. </a:t>
            </a:r>
          </a:p>
          <a:p>
            <a:r>
              <a:rPr lang="en-US" dirty="0" smtClean="0"/>
              <a:t>There are incidents of excess water drawn by certain customers/users </a:t>
            </a:r>
            <a:r>
              <a:rPr lang="en-US" dirty="0" err="1" smtClean="0"/>
              <a:t>i.e</a:t>
            </a:r>
            <a:r>
              <a:rPr lang="en-US" dirty="0" smtClean="0"/>
              <a:t> water will be released unofficially which is considered as water theft. </a:t>
            </a:r>
          </a:p>
          <a:p>
            <a:r>
              <a:rPr lang="en-US" dirty="0" smtClean="0"/>
              <a:t>In this project it is proposed to develop an embedded based remote water monitoring and theft prevention system by taking the data of water supply at the consumer/user end.</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effectLst>
                  <a:outerShdw blurRad="38100" dist="38100" dir="2700000" algn="tl">
                    <a:srgbClr val="000000">
                      <a:alpha val="43137"/>
                    </a:srgbClr>
                  </a:outerShdw>
                </a:effectLst>
                <a:cs typeface="Times New Roman" pitchFamily="18" charset="0"/>
              </a:rPr>
              <a:t>Block diagram</a:t>
            </a:r>
            <a:endParaRPr lang="en-IN" sz="4000" dirty="0">
              <a:effectLst>
                <a:outerShdw blurRad="38100" dist="38100" dir="2700000" algn="tl">
                  <a:srgbClr val="000000">
                    <a:alpha val="43137"/>
                  </a:srgbClr>
                </a:outerShdw>
              </a:effectLst>
            </a:endParaRPr>
          </a:p>
        </p:txBody>
      </p:sp>
      <p:pic>
        <p:nvPicPr>
          <p:cNvPr id="4" name="Picture 4"/>
          <p:cNvPicPr>
            <a:picLocks noGrp="1" noChangeAspect="1" noChangeArrowheads="1"/>
          </p:cNvPicPr>
          <p:nvPr>
            <p:ph idx="1"/>
          </p:nvPr>
        </p:nvPicPr>
        <p:blipFill>
          <a:blip r:embed="rId2" cstate="print"/>
          <a:srcRect/>
          <a:stretch>
            <a:fillRect/>
          </a:stretch>
        </p:blipFill>
        <p:spPr bwMode="auto">
          <a:xfrm>
            <a:off x="1752600" y="1752600"/>
            <a:ext cx="6286278" cy="4800600"/>
          </a:xfrm>
          <a:prstGeom prst="rect">
            <a:avLst/>
          </a:prstGeom>
          <a:noFill/>
          <a:ln w="9525">
            <a:noFill/>
            <a:miter lim="800000"/>
            <a:headEnd/>
            <a:tailEnd/>
          </a:ln>
        </p:spPr>
      </p:pic>
      <p:sp>
        <p:nvSpPr>
          <p:cNvPr id="5" name="Rectangle 4"/>
          <p:cNvSpPr/>
          <p:nvPr/>
        </p:nvSpPr>
        <p:spPr>
          <a:xfrm>
            <a:off x="4648200" y="1295400"/>
            <a:ext cx="1371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 supply</a:t>
            </a:r>
            <a:endParaRPr lang="en-IN" dirty="0">
              <a:solidFill>
                <a:schemeClr val="tx1"/>
              </a:solidFill>
            </a:endParaRPr>
          </a:p>
        </p:txBody>
      </p:sp>
      <p:cxnSp>
        <p:nvCxnSpPr>
          <p:cNvPr id="9" name="Straight Arrow Connector 8"/>
          <p:cNvCxnSpPr>
            <a:stCxn id="5" idx="2"/>
          </p:cNvCxnSpPr>
          <p:nvPr/>
        </p:nvCxnSpPr>
        <p:spPr>
          <a:xfrm>
            <a:off x="53340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ln>
            <a:headEnd/>
            <a:tailEnd/>
          </a:ln>
        </p:spPr>
        <p:txBody>
          <a:bodyPr>
            <a:normAutofit/>
          </a:bodyPr>
          <a:lstStyle/>
          <a:p>
            <a:pPr eaLnBrk="1" fontAlgn="auto" hangingPunct="1">
              <a:spcAft>
                <a:spcPts val="0"/>
              </a:spcAft>
              <a:defRPr/>
            </a:pPr>
            <a:r>
              <a:rPr lang="en-US" sz="4000" dirty="0" smtClean="0">
                <a:ln w="12700">
                  <a:solidFill>
                    <a:schemeClr val="tx2">
                      <a:satMod val="155000"/>
                    </a:schemeClr>
                  </a:solidFill>
                  <a:prstDash val="solid"/>
                </a:ln>
                <a:solidFill>
                  <a:schemeClr val="tx1"/>
                </a:solidFill>
                <a:effectLst/>
              </a:rPr>
              <a:t>Power supply</a:t>
            </a:r>
            <a:endParaRPr lang="en-GB" sz="4000" dirty="0" smtClean="0">
              <a:ln w="12700">
                <a:solidFill>
                  <a:schemeClr val="tx2">
                    <a:satMod val="155000"/>
                  </a:schemeClr>
                </a:solidFill>
                <a:prstDash val="solid"/>
              </a:ln>
              <a:solidFill>
                <a:schemeClr val="tx1"/>
              </a:solidFill>
              <a:effectLst/>
            </a:endParaRPr>
          </a:p>
        </p:txBody>
      </p:sp>
      <p:sp>
        <p:nvSpPr>
          <p:cNvPr id="2" name="Content Placeholder 1"/>
          <p:cNvSpPr>
            <a:spLocks noGrp="1"/>
          </p:cNvSpPr>
          <p:nvPr>
            <p:ph idx="1"/>
          </p:nvPr>
        </p:nvSpPr>
        <p:spPr/>
        <p:txBody>
          <a:bodyPr>
            <a:normAutofit/>
          </a:bodyPr>
          <a:lstStyle/>
          <a:p>
            <a:pPr marL="274320" indent="-274320" eaLnBrk="1" fontAlgn="auto" hangingPunct="1">
              <a:lnSpc>
                <a:spcPct val="80000"/>
              </a:lnSpc>
              <a:spcAft>
                <a:spcPts val="0"/>
              </a:spcAft>
              <a:buClr>
                <a:schemeClr val="accent1">
                  <a:lumMod val="50000"/>
                </a:schemeClr>
              </a:buClr>
              <a:buFont typeface="Arial" charset="0"/>
              <a:buBlip>
                <a:blip r:embed="rId3"/>
              </a:buBlip>
              <a:defRPr/>
            </a:pPr>
            <a:r>
              <a:rPr lang="en-US" sz="2400" b="1" dirty="0" smtClean="0">
                <a:latin typeface="Times New Roman" pitchFamily="18" charset="0"/>
                <a:cs typeface="Times New Roman" pitchFamily="18" charset="0"/>
              </a:rPr>
              <a:t>A 5V, 750mA power supply is used in this project.</a:t>
            </a:r>
          </a:p>
          <a:p>
            <a:pPr marL="274320" indent="-274320" eaLnBrk="1" fontAlgn="auto" hangingPunct="1">
              <a:lnSpc>
                <a:spcPct val="80000"/>
              </a:lnSpc>
              <a:spcAft>
                <a:spcPts val="0"/>
              </a:spcAft>
              <a:buClr>
                <a:schemeClr val="accent1">
                  <a:lumMod val="50000"/>
                </a:schemeClr>
              </a:buClr>
              <a:buFont typeface="Arial" charset="0"/>
              <a:buBlip>
                <a:blip r:embed="rId3"/>
              </a:buBlip>
              <a:defRPr/>
            </a:pPr>
            <a:endParaRPr lang="en-US" sz="2400" b="1" dirty="0" smtClean="0">
              <a:latin typeface="Times New Roman" pitchFamily="18" charset="0"/>
              <a:cs typeface="Times New Roman" pitchFamily="18" charset="0"/>
            </a:endParaRPr>
          </a:p>
          <a:p>
            <a:pPr marL="274320" indent="-274320" eaLnBrk="1" fontAlgn="auto" hangingPunct="1">
              <a:lnSpc>
                <a:spcPct val="80000"/>
              </a:lnSpc>
              <a:spcAft>
                <a:spcPts val="0"/>
              </a:spcAft>
              <a:buClr>
                <a:schemeClr val="accent1">
                  <a:lumMod val="50000"/>
                </a:schemeClr>
              </a:buClr>
              <a:buFont typeface="Arial" charset="0"/>
              <a:buBlip>
                <a:blip r:embed="rId3"/>
              </a:buBlip>
              <a:defRPr/>
            </a:pPr>
            <a:r>
              <a:rPr lang="en-US" sz="2400" b="1" dirty="0" smtClean="0">
                <a:latin typeface="Times New Roman" pitchFamily="18" charset="0"/>
                <a:cs typeface="Times New Roman" pitchFamily="18" charset="0"/>
              </a:rPr>
              <a:t>The 230V AC is regulated to 5V DC.</a:t>
            </a:r>
          </a:p>
          <a:p>
            <a:pPr marL="274320" indent="-274320" eaLnBrk="1" fontAlgn="auto" hangingPunct="1">
              <a:lnSpc>
                <a:spcPct val="80000"/>
              </a:lnSpc>
              <a:spcAft>
                <a:spcPts val="0"/>
              </a:spcAft>
              <a:buClr>
                <a:schemeClr val="accent1">
                  <a:lumMod val="50000"/>
                </a:schemeClr>
              </a:buClr>
              <a:buFont typeface="Arial" charset="0"/>
              <a:buNone/>
              <a:defRPr/>
            </a:pPr>
            <a:endParaRPr lang="en-GB" sz="2500" b="1" dirty="0" smtClean="0">
              <a:latin typeface="Times New Roman" pitchFamily="18" charset="0"/>
              <a:cs typeface="Times New Roman" pitchFamily="18" charset="0"/>
            </a:endParaRPr>
          </a:p>
        </p:txBody>
      </p:sp>
      <p:sp>
        <p:nvSpPr>
          <p:cNvPr id="4" name="Rectangle 3"/>
          <p:cNvSpPr/>
          <p:nvPr/>
        </p:nvSpPr>
        <p:spPr>
          <a:xfrm>
            <a:off x="1295400" y="3505200"/>
            <a:ext cx="1371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t>TRANSFOR</a:t>
            </a:r>
          </a:p>
          <a:p>
            <a:pPr algn="ctr" fontAlgn="auto">
              <a:spcBef>
                <a:spcPts val="0"/>
              </a:spcBef>
              <a:spcAft>
                <a:spcPts val="0"/>
              </a:spcAft>
              <a:defRPr/>
            </a:pPr>
            <a:r>
              <a:rPr lang="en-US" sz="1400" b="1" dirty="0"/>
              <a:t>-MER</a:t>
            </a:r>
            <a:endParaRPr lang="en-GB" sz="1400" b="1" dirty="0"/>
          </a:p>
        </p:txBody>
      </p:sp>
      <p:sp>
        <p:nvSpPr>
          <p:cNvPr id="5" name="Rectangle 4"/>
          <p:cNvSpPr/>
          <p:nvPr/>
        </p:nvSpPr>
        <p:spPr>
          <a:xfrm>
            <a:off x="3124200" y="3505200"/>
            <a:ext cx="1143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t>RECTIFIER</a:t>
            </a:r>
            <a:endParaRPr lang="en-GB" sz="1400" b="1" dirty="0"/>
          </a:p>
        </p:txBody>
      </p:sp>
      <p:sp>
        <p:nvSpPr>
          <p:cNvPr id="6" name="Rectangle 5"/>
          <p:cNvSpPr/>
          <p:nvPr/>
        </p:nvSpPr>
        <p:spPr>
          <a:xfrm>
            <a:off x="4724400" y="3505200"/>
            <a:ext cx="129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t>SMOOTHING FILTER</a:t>
            </a:r>
            <a:endParaRPr lang="en-GB" sz="1400" b="1" dirty="0"/>
          </a:p>
        </p:txBody>
      </p:sp>
      <p:sp>
        <p:nvSpPr>
          <p:cNvPr id="7" name="Rectangle 6"/>
          <p:cNvSpPr/>
          <p:nvPr/>
        </p:nvSpPr>
        <p:spPr>
          <a:xfrm>
            <a:off x="6324600" y="3505200"/>
            <a:ext cx="1143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t>REGULATOR</a:t>
            </a:r>
            <a:endParaRPr lang="en-GB" sz="1400" b="1" dirty="0"/>
          </a:p>
        </p:txBody>
      </p:sp>
      <p:sp>
        <p:nvSpPr>
          <p:cNvPr id="8" name="Right Arrow 7"/>
          <p:cNvSpPr/>
          <p:nvPr/>
        </p:nvSpPr>
        <p:spPr>
          <a:xfrm>
            <a:off x="838200" y="4038600"/>
            <a:ext cx="457200" cy="2286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1"/>
          </a:p>
        </p:txBody>
      </p:sp>
      <p:sp>
        <p:nvSpPr>
          <p:cNvPr id="9" name="Right Arrow 8"/>
          <p:cNvSpPr/>
          <p:nvPr/>
        </p:nvSpPr>
        <p:spPr>
          <a:xfrm>
            <a:off x="2667000" y="4038600"/>
            <a:ext cx="457200" cy="2286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1"/>
          </a:p>
        </p:txBody>
      </p:sp>
      <p:sp>
        <p:nvSpPr>
          <p:cNvPr id="10" name="Right Arrow 9"/>
          <p:cNvSpPr/>
          <p:nvPr/>
        </p:nvSpPr>
        <p:spPr>
          <a:xfrm>
            <a:off x="4267200" y="4038600"/>
            <a:ext cx="457200" cy="2286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1"/>
          </a:p>
        </p:txBody>
      </p:sp>
      <p:sp>
        <p:nvSpPr>
          <p:cNvPr id="11" name="Right Arrow 10"/>
          <p:cNvSpPr/>
          <p:nvPr/>
        </p:nvSpPr>
        <p:spPr>
          <a:xfrm>
            <a:off x="6019800" y="4038600"/>
            <a:ext cx="304800" cy="2286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1"/>
          </a:p>
        </p:txBody>
      </p:sp>
      <p:sp>
        <p:nvSpPr>
          <p:cNvPr id="12" name="Right Arrow 11"/>
          <p:cNvSpPr/>
          <p:nvPr/>
        </p:nvSpPr>
        <p:spPr>
          <a:xfrm>
            <a:off x="7467600" y="4024313"/>
            <a:ext cx="381000" cy="2286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1"/>
          </a:p>
        </p:txBody>
      </p:sp>
      <p:sp>
        <p:nvSpPr>
          <p:cNvPr id="9229" name="TextBox 12"/>
          <p:cNvSpPr txBox="1">
            <a:spLocks noChangeArrowheads="1"/>
          </p:cNvSpPr>
          <p:nvPr/>
        </p:nvSpPr>
        <p:spPr bwMode="auto">
          <a:xfrm>
            <a:off x="457200" y="3657600"/>
            <a:ext cx="928688" cy="923925"/>
          </a:xfrm>
          <a:prstGeom prst="rect">
            <a:avLst/>
          </a:prstGeom>
          <a:noFill/>
          <a:ln w="9525">
            <a:noFill/>
            <a:miter lim="800000"/>
            <a:headEnd/>
            <a:tailEnd/>
          </a:ln>
        </p:spPr>
        <p:txBody>
          <a:bodyPr>
            <a:spAutoFit/>
          </a:bodyPr>
          <a:lstStyle/>
          <a:p>
            <a:r>
              <a:rPr lang="en-US" b="1" dirty="0">
                <a:latin typeface="Calibri" pitchFamily="34" charset="0"/>
              </a:rPr>
              <a:t>230V </a:t>
            </a:r>
          </a:p>
          <a:p>
            <a:r>
              <a:rPr lang="en-US" b="1" dirty="0">
                <a:latin typeface="Calibri" pitchFamily="34" charset="0"/>
              </a:rPr>
              <a:t>AC </a:t>
            </a:r>
          </a:p>
          <a:p>
            <a:r>
              <a:rPr lang="en-US" b="1" dirty="0" smtClean="0">
                <a:latin typeface="Calibri" pitchFamily="34" charset="0"/>
              </a:rPr>
              <a:t>50KHZ</a:t>
            </a:r>
            <a:endParaRPr lang="en-GB" b="1" dirty="0">
              <a:latin typeface="Calibri" pitchFamily="34" charset="0"/>
            </a:endParaRPr>
          </a:p>
        </p:txBody>
      </p:sp>
      <p:sp>
        <p:nvSpPr>
          <p:cNvPr id="9230" name="TextBox 13"/>
          <p:cNvSpPr txBox="1">
            <a:spLocks noChangeArrowheads="1"/>
          </p:cNvSpPr>
          <p:nvPr/>
        </p:nvSpPr>
        <p:spPr bwMode="auto">
          <a:xfrm>
            <a:off x="7315200" y="3657600"/>
            <a:ext cx="1417638" cy="923925"/>
          </a:xfrm>
          <a:prstGeom prst="rect">
            <a:avLst/>
          </a:prstGeom>
          <a:noFill/>
          <a:ln w="9525">
            <a:noFill/>
            <a:miter lim="800000"/>
            <a:headEnd/>
            <a:tailEnd/>
          </a:ln>
        </p:spPr>
        <p:txBody>
          <a:bodyPr wrap="none">
            <a:spAutoFit/>
          </a:bodyPr>
          <a:lstStyle/>
          <a:p>
            <a:r>
              <a:rPr lang="en-US" b="1">
                <a:solidFill>
                  <a:schemeClr val="bg1"/>
                </a:solidFill>
                <a:latin typeface="Calibri" pitchFamily="34" charset="0"/>
              </a:rPr>
              <a:t>  </a:t>
            </a:r>
            <a:r>
              <a:rPr lang="en-US" b="1">
                <a:latin typeface="Calibri" pitchFamily="34" charset="0"/>
              </a:rPr>
              <a:t>REGULATED</a:t>
            </a:r>
          </a:p>
          <a:p>
            <a:r>
              <a:rPr lang="en-US" b="1">
                <a:latin typeface="Calibri" pitchFamily="34" charset="0"/>
              </a:rPr>
              <a:t>          5V DC</a:t>
            </a:r>
          </a:p>
          <a:p>
            <a:endParaRPr lang="en-GB" b="1">
              <a:solidFill>
                <a:schemeClr val="bg1"/>
              </a:solidFill>
              <a:latin typeface="Calibri" pitchFamily="34" charset="0"/>
            </a:endParaRPr>
          </a:p>
        </p:txBody>
      </p:sp>
      <p:sp>
        <p:nvSpPr>
          <p:cNvPr id="9231" name="TextBox 16"/>
          <p:cNvSpPr txBox="1">
            <a:spLocks noChangeArrowheads="1"/>
          </p:cNvSpPr>
          <p:nvPr/>
        </p:nvSpPr>
        <p:spPr bwMode="auto">
          <a:xfrm>
            <a:off x="1570038" y="5257800"/>
            <a:ext cx="5668962" cy="369888"/>
          </a:xfrm>
          <a:prstGeom prst="rect">
            <a:avLst/>
          </a:prstGeom>
          <a:noFill/>
          <a:ln w="9525">
            <a:noFill/>
            <a:miter lim="800000"/>
            <a:headEnd/>
            <a:tailEnd/>
          </a:ln>
        </p:spPr>
        <p:txBody>
          <a:bodyPr wrap="none">
            <a:spAutoFit/>
          </a:bodyPr>
          <a:lstStyle/>
          <a:p>
            <a:r>
              <a:rPr lang="en-US" b="1">
                <a:latin typeface="Calibri" pitchFamily="34" charset="0"/>
              </a:rPr>
              <a:t>BLOCK DIAGRAM OF REGULATED POWER SUPPLY SYSTEM</a:t>
            </a:r>
            <a:endParaRPr lang="en-GB" b="1">
              <a:latin typeface="Calibri" pitchFamily="34" charset="0"/>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ln>
            <a:headEnd/>
            <a:tailEnd/>
          </a:ln>
        </p:spPr>
        <p:txBody>
          <a:bodyPr>
            <a:normAutofit/>
          </a:bodyPr>
          <a:lstStyle/>
          <a:p>
            <a:pPr eaLnBrk="1" fontAlgn="auto" hangingPunct="1">
              <a:spcAft>
                <a:spcPts val="0"/>
              </a:spcAft>
              <a:defRPr/>
            </a:pPr>
            <a:r>
              <a:rPr lang="en-GB" sz="3600" dirty="0" smtClean="0">
                <a:ln w="12700">
                  <a:solidFill>
                    <a:schemeClr val="tx2">
                      <a:satMod val="155000"/>
                    </a:schemeClr>
                  </a:solidFill>
                  <a:prstDash val="solid"/>
                </a:ln>
                <a:solidFill>
                  <a:schemeClr val="tx1"/>
                </a:solidFill>
              </a:rPr>
              <a:t>Contd...</a:t>
            </a:r>
            <a:endParaRPr lang="en-GB" sz="3600" dirty="0">
              <a:ln w="12700">
                <a:solidFill>
                  <a:schemeClr val="tx2">
                    <a:satMod val="155000"/>
                  </a:schemeClr>
                </a:solidFill>
                <a:prstDash val="solid"/>
              </a:ln>
              <a:solidFill>
                <a:schemeClr val="tx1"/>
              </a:solidFill>
            </a:endParaRPr>
          </a:p>
        </p:txBody>
      </p:sp>
      <p:sp>
        <p:nvSpPr>
          <p:cNvPr id="2" name="Content Placeholder 1"/>
          <p:cNvSpPr>
            <a:spLocks noGrp="1"/>
          </p:cNvSpPr>
          <p:nvPr>
            <p:ph idx="1"/>
          </p:nvPr>
        </p:nvSpPr>
        <p:spPr>
          <a:xfrm>
            <a:off x="914400" y="1447800"/>
            <a:ext cx="7498080" cy="4800600"/>
          </a:xfrm>
        </p:spPr>
        <p:txBody>
          <a:bodyPr>
            <a:normAutofit/>
          </a:bodyPr>
          <a:lstStyle/>
          <a:p>
            <a:pPr marL="274320" indent="-274320" algn="just" eaLnBrk="1" fontAlgn="auto" hangingPunct="1">
              <a:lnSpc>
                <a:spcPct val="80000"/>
              </a:lnSpc>
              <a:spcAft>
                <a:spcPts val="0"/>
              </a:spcAft>
              <a:buClr>
                <a:schemeClr val="accent1">
                  <a:lumMod val="50000"/>
                </a:schemeClr>
              </a:buClr>
              <a:buFont typeface="Arial" charset="0"/>
              <a:buBlip>
                <a:blip r:embed="rId2"/>
              </a:buBlip>
              <a:defRPr/>
            </a:pPr>
            <a:r>
              <a:rPr lang="en-US" sz="2400" b="1" dirty="0" smtClean="0">
                <a:latin typeface="Times New Roman" pitchFamily="18" charset="0"/>
                <a:cs typeface="Times New Roman" pitchFamily="18" charset="0"/>
              </a:rPr>
              <a:t>A transformer steps down high voltage</a:t>
            </a:r>
          </a:p>
          <a:p>
            <a:pPr marL="274320" indent="-274320" algn="just" eaLnBrk="1" fontAlgn="auto" hangingPunct="1">
              <a:lnSpc>
                <a:spcPct val="80000"/>
              </a:lnSpc>
              <a:spcAft>
                <a:spcPts val="0"/>
              </a:spcAft>
              <a:buClr>
                <a:schemeClr val="accent1">
                  <a:lumMod val="50000"/>
                </a:schemeClr>
              </a:buClr>
              <a:buFont typeface="Arial" charset="0"/>
              <a:buNone/>
              <a:defRPr/>
            </a:pPr>
            <a:r>
              <a:rPr lang="en-US" sz="2400" b="1" dirty="0" smtClean="0">
                <a:latin typeface="Times New Roman" pitchFamily="18" charset="0"/>
                <a:cs typeface="Times New Roman" pitchFamily="18" charset="0"/>
              </a:rPr>
              <a:t>     AC mains to low voltage AC. </a:t>
            </a:r>
          </a:p>
          <a:p>
            <a:pPr marL="274320" indent="-274320" algn="just" eaLnBrk="1" fontAlgn="auto" hangingPunct="1">
              <a:lnSpc>
                <a:spcPct val="80000"/>
              </a:lnSpc>
              <a:spcAft>
                <a:spcPts val="0"/>
              </a:spcAft>
              <a:buClr>
                <a:schemeClr val="accent1">
                  <a:lumMod val="50000"/>
                </a:schemeClr>
              </a:buClr>
              <a:buFont typeface="Arial" charset="0"/>
              <a:buNone/>
              <a:defRPr/>
            </a:pPr>
            <a:endParaRPr lang="en-US" sz="2400" b="1" dirty="0" smtClean="0">
              <a:latin typeface="Times New Roman" pitchFamily="18" charset="0"/>
              <a:cs typeface="Times New Roman" pitchFamily="18" charset="0"/>
            </a:endParaRPr>
          </a:p>
          <a:p>
            <a:pPr marL="274320" indent="-274320" algn="just" eaLnBrk="1" fontAlgn="auto" hangingPunct="1">
              <a:lnSpc>
                <a:spcPct val="80000"/>
              </a:lnSpc>
              <a:spcAft>
                <a:spcPts val="0"/>
              </a:spcAft>
              <a:buClr>
                <a:schemeClr val="accent1">
                  <a:lumMod val="50000"/>
                </a:schemeClr>
              </a:buClr>
              <a:buFont typeface="Arial" charset="0"/>
              <a:buNone/>
              <a:defRPr/>
            </a:pPr>
            <a:endParaRPr lang="en-US" sz="2400" b="1" dirty="0" smtClean="0">
              <a:latin typeface="Times New Roman" pitchFamily="18" charset="0"/>
              <a:cs typeface="Times New Roman" pitchFamily="18" charset="0"/>
            </a:endParaRPr>
          </a:p>
          <a:p>
            <a:pPr marL="274320" indent="-274320" algn="just" eaLnBrk="1" fontAlgn="auto" hangingPunct="1">
              <a:lnSpc>
                <a:spcPct val="80000"/>
              </a:lnSpc>
              <a:spcAft>
                <a:spcPts val="0"/>
              </a:spcAft>
              <a:buClr>
                <a:schemeClr val="accent1">
                  <a:lumMod val="50000"/>
                </a:schemeClr>
              </a:buClr>
              <a:buFont typeface="Arial" charset="0"/>
              <a:buBlip>
                <a:blip r:embed="rId2"/>
              </a:buBlip>
              <a:defRPr/>
            </a:pPr>
            <a:r>
              <a:rPr lang="en-US" sz="2400" b="1" dirty="0" smtClean="0">
                <a:latin typeface="Times New Roman" pitchFamily="18" charset="0"/>
                <a:cs typeface="Times New Roman" pitchFamily="18" charset="0"/>
              </a:rPr>
              <a:t>Full wave Bridge rectifier is used to </a:t>
            </a:r>
          </a:p>
          <a:p>
            <a:pPr marL="274320" indent="-274320" algn="just" eaLnBrk="1" fontAlgn="auto" hangingPunct="1">
              <a:lnSpc>
                <a:spcPct val="80000"/>
              </a:lnSpc>
              <a:spcAft>
                <a:spcPts val="0"/>
              </a:spcAft>
              <a:buClr>
                <a:schemeClr val="accent1">
                  <a:lumMod val="50000"/>
                </a:schemeClr>
              </a:buClr>
              <a:buFont typeface="Arial" charset="0"/>
              <a:buNone/>
              <a:defRPr/>
            </a:pPr>
            <a:r>
              <a:rPr lang="en-US" sz="2400" b="1" dirty="0" smtClean="0">
                <a:latin typeface="Times New Roman" pitchFamily="18" charset="0"/>
                <a:cs typeface="Times New Roman" pitchFamily="18" charset="0"/>
              </a:rPr>
              <a:t>    rectify the ac output of secondary of </a:t>
            </a:r>
          </a:p>
          <a:p>
            <a:pPr marL="274320" indent="-274320" algn="just" eaLnBrk="1" fontAlgn="auto" hangingPunct="1">
              <a:lnSpc>
                <a:spcPct val="80000"/>
              </a:lnSpc>
              <a:spcAft>
                <a:spcPts val="0"/>
              </a:spcAft>
              <a:buClr>
                <a:schemeClr val="accent1">
                  <a:lumMod val="50000"/>
                </a:schemeClr>
              </a:buClr>
              <a:buFont typeface="Arial" charset="0"/>
              <a:buNone/>
              <a:defRPr/>
            </a:pPr>
            <a:r>
              <a:rPr lang="en-US" sz="2400" b="1" dirty="0" smtClean="0">
                <a:latin typeface="Times New Roman" pitchFamily="18" charset="0"/>
                <a:cs typeface="Times New Roman" pitchFamily="18" charset="0"/>
              </a:rPr>
              <a:t>    230/12V step down transformer.</a:t>
            </a:r>
          </a:p>
          <a:p>
            <a:pPr marL="274320" indent="-274320" algn="just" eaLnBrk="1" fontAlgn="auto" hangingPunct="1">
              <a:lnSpc>
                <a:spcPct val="80000"/>
              </a:lnSpc>
              <a:spcAft>
                <a:spcPts val="0"/>
              </a:spcAft>
              <a:buClr>
                <a:schemeClr val="accent1">
                  <a:lumMod val="50000"/>
                </a:schemeClr>
              </a:buClr>
              <a:buFont typeface="Arial" charset="0"/>
              <a:buNone/>
              <a:defRPr/>
            </a:pPr>
            <a:endParaRPr lang="en-US" sz="2400" b="1" dirty="0" smtClean="0">
              <a:latin typeface="Times New Roman" pitchFamily="18" charset="0"/>
              <a:cs typeface="Times New Roman" pitchFamily="18" charset="0"/>
            </a:endParaRPr>
          </a:p>
          <a:p>
            <a:pPr marL="274320" indent="-274320" algn="just" eaLnBrk="1" fontAlgn="auto" hangingPunct="1">
              <a:lnSpc>
                <a:spcPct val="80000"/>
              </a:lnSpc>
              <a:spcAft>
                <a:spcPts val="0"/>
              </a:spcAft>
              <a:buClr>
                <a:schemeClr val="accent1">
                  <a:lumMod val="50000"/>
                </a:schemeClr>
              </a:buClr>
              <a:buFont typeface="Arial" charset="0"/>
              <a:buNone/>
              <a:defRPr/>
            </a:pPr>
            <a:endParaRPr lang="en-US" sz="2400" b="1" dirty="0" smtClean="0">
              <a:latin typeface="Times New Roman" pitchFamily="18" charset="0"/>
              <a:cs typeface="Times New Roman" pitchFamily="18" charset="0"/>
            </a:endParaRPr>
          </a:p>
          <a:p>
            <a:pPr marL="274320" indent="-274320" algn="just" eaLnBrk="1" fontAlgn="auto" hangingPunct="1">
              <a:lnSpc>
                <a:spcPct val="80000"/>
              </a:lnSpc>
              <a:spcAft>
                <a:spcPts val="0"/>
              </a:spcAft>
              <a:buClr>
                <a:schemeClr val="accent1">
                  <a:lumMod val="50000"/>
                </a:schemeClr>
              </a:buClr>
              <a:buFont typeface="Arial" charset="0"/>
              <a:buBlip>
                <a:blip r:embed="rId2"/>
              </a:buBlip>
              <a:defRPr/>
            </a:pPr>
            <a:r>
              <a:rPr lang="en-US" sz="2400" b="1" dirty="0" smtClean="0">
                <a:latin typeface="Times New Roman" pitchFamily="18" charset="0"/>
                <a:cs typeface="Times New Roman" pitchFamily="18" charset="0"/>
              </a:rPr>
              <a:t>7805 three terminal voltage regulator </a:t>
            </a:r>
          </a:p>
          <a:p>
            <a:pPr marL="274320" indent="-274320" algn="just" eaLnBrk="1" fontAlgn="auto" hangingPunct="1">
              <a:lnSpc>
                <a:spcPct val="80000"/>
              </a:lnSpc>
              <a:spcAft>
                <a:spcPts val="0"/>
              </a:spcAft>
              <a:buClr>
                <a:schemeClr val="accent1">
                  <a:lumMod val="50000"/>
                </a:schemeClr>
              </a:buClr>
              <a:buFont typeface="Arial" charset="0"/>
              <a:buNone/>
              <a:defRPr/>
            </a:pPr>
            <a:r>
              <a:rPr lang="en-US" sz="2400" b="1" dirty="0" smtClean="0">
                <a:latin typeface="Times New Roman" pitchFamily="18" charset="0"/>
                <a:cs typeface="Times New Roman" pitchFamily="18" charset="0"/>
              </a:rPr>
              <a:t>     is used for voltage regulation. </a:t>
            </a:r>
          </a:p>
          <a:p>
            <a:pPr marL="274320" indent="-274320" eaLnBrk="1" fontAlgn="auto" hangingPunct="1">
              <a:lnSpc>
                <a:spcPct val="80000"/>
              </a:lnSpc>
              <a:spcAft>
                <a:spcPts val="0"/>
              </a:spcAft>
              <a:buClr>
                <a:schemeClr val="accent1">
                  <a:lumMod val="50000"/>
                </a:schemeClr>
              </a:buClr>
              <a:buFont typeface="Arial" charset="0"/>
              <a:buBlip>
                <a:blip r:embed="rId2"/>
              </a:buBlip>
              <a:defRPr/>
            </a:pPr>
            <a:endParaRPr lang="en-US" sz="2400" b="1" dirty="0" smtClean="0">
              <a:latin typeface="Times New Roman" pitchFamily="18" charset="0"/>
              <a:cs typeface="Times New Roman" pitchFamily="18" charset="0"/>
            </a:endParaRPr>
          </a:p>
          <a:p>
            <a:pPr marL="274320" indent="-274320" eaLnBrk="1" fontAlgn="auto" hangingPunct="1">
              <a:spcAft>
                <a:spcPts val="0"/>
              </a:spcAft>
              <a:buClr>
                <a:srgbClr val="7030A0"/>
              </a:buClr>
              <a:buFont typeface="Arial" charset="0"/>
              <a:buNone/>
              <a:defRPr/>
            </a:pPr>
            <a:endParaRPr lang="en-US" b="1" dirty="0" smtClean="0">
              <a:solidFill>
                <a:schemeClr val="bg1"/>
              </a:solidFill>
            </a:endParaRPr>
          </a:p>
        </p:txBody>
      </p:sp>
      <p:pic>
        <p:nvPicPr>
          <p:cNvPr id="10244" name="Picture 6" descr="images.jpg"/>
          <p:cNvPicPr>
            <a:picLocks noChangeAspect="1"/>
          </p:cNvPicPr>
          <p:nvPr/>
        </p:nvPicPr>
        <p:blipFill>
          <a:blip r:embed="rId3" cstate="print"/>
          <a:srcRect/>
          <a:stretch>
            <a:fillRect/>
          </a:stretch>
        </p:blipFill>
        <p:spPr bwMode="auto">
          <a:xfrm>
            <a:off x="6705600" y="4648200"/>
            <a:ext cx="2133600" cy="1755775"/>
          </a:xfrm>
          <a:prstGeom prst="rect">
            <a:avLst/>
          </a:prstGeom>
          <a:noFill/>
          <a:ln w="9525">
            <a:solidFill>
              <a:schemeClr val="tx1"/>
            </a:solidFill>
            <a:miter lim="800000"/>
            <a:headEnd/>
            <a:tailEnd/>
          </a:ln>
        </p:spPr>
      </p:pic>
      <p:pic>
        <p:nvPicPr>
          <p:cNvPr id="10245" name="Picture 7" descr="images (1).jpg"/>
          <p:cNvPicPr>
            <a:picLocks noChangeAspect="1"/>
          </p:cNvPicPr>
          <p:nvPr/>
        </p:nvPicPr>
        <p:blipFill>
          <a:blip r:embed="rId4" cstate="print"/>
          <a:srcRect/>
          <a:stretch>
            <a:fillRect/>
          </a:stretch>
        </p:blipFill>
        <p:spPr bwMode="auto">
          <a:xfrm>
            <a:off x="6705600" y="2895600"/>
            <a:ext cx="2133600" cy="1647825"/>
          </a:xfrm>
          <a:prstGeom prst="rect">
            <a:avLst/>
          </a:prstGeom>
          <a:noFill/>
          <a:ln w="9525">
            <a:solidFill>
              <a:schemeClr val="tx1"/>
            </a:solidFill>
            <a:miter lim="800000"/>
            <a:headEnd/>
            <a:tailEnd/>
          </a:ln>
        </p:spPr>
      </p:pic>
      <p:pic>
        <p:nvPicPr>
          <p:cNvPr id="10246" name="Picture 3"/>
          <p:cNvPicPr>
            <a:picLocks noChangeAspect="1" noChangeArrowheads="1"/>
          </p:cNvPicPr>
          <p:nvPr/>
        </p:nvPicPr>
        <p:blipFill>
          <a:blip r:embed="rId5" cstate="print"/>
          <a:srcRect r="42673"/>
          <a:stretch>
            <a:fillRect/>
          </a:stretch>
        </p:blipFill>
        <p:spPr bwMode="auto">
          <a:xfrm>
            <a:off x="6705600" y="1219200"/>
            <a:ext cx="2133600" cy="1531938"/>
          </a:xfrm>
          <a:prstGeom prst="rect">
            <a:avLst/>
          </a:prstGeom>
          <a:solidFill>
            <a:schemeClr val="bg1"/>
          </a:solidFill>
          <a:ln w="9525">
            <a:solidFill>
              <a:schemeClr val="tx1"/>
            </a:solid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fontAlgn="auto" hangingPunct="1">
              <a:spcAft>
                <a:spcPts val="0"/>
              </a:spcAft>
              <a:defRPr/>
            </a:pPr>
            <a:r>
              <a:rPr lang="en-US" sz="4000" dirty="0" smtClean="0">
                <a:solidFill>
                  <a:schemeClr val="tx1"/>
                </a:solidFill>
                <a:effectLst>
                  <a:outerShdw blurRad="38100" dist="38100" dir="2700000" algn="tl">
                    <a:srgbClr val="000000">
                      <a:alpha val="43137"/>
                    </a:srgbClr>
                  </a:outerShdw>
                </a:effectLst>
              </a:rPr>
              <a:t>AT89S52 Microcontroller</a:t>
            </a:r>
          </a:p>
        </p:txBody>
      </p:sp>
      <p:sp>
        <p:nvSpPr>
          <p:cNvPr id="14339" name="Rectangle 3"/>
          <p:cNvSpPr>
            <a:spLocks noGrp="1" noChangeArrowheads="1"/>
          </p:cNvSpPr>
          <p:nvPr>
            <p:ph idx="1"/>
          </p:nvPr>
        </p:nvSpPr>
        <p:spPr/>
        <p:txBody>
          <a:bodyPr>
            <a:noAutofit/>
          </a:bodyPr>
          <a:lstStyle/>
          <a:p>
            <a:pPr algn="just" eaLnBrk="1" hangingPunct="1">
              <a:lnSpc>
                <a:spcPct val="90000"/>
              </a:lnSpc>
              <a:buFont typeface="Arial" charset="0"/>
              <a:buChar char="•"/>
            </a:pPr>
            <a:r>
              <a:rPr lang="en-US" sz="2800" dirty="0" smtClean="0">
                <a:latin typeface="+mj-lt"/>
              </a:rPr>
              <a:t>The AT89S52 is a low-power, high-performance CMOS 8-bit microcontroller with 8K bytes of in-system programmable Flash memory. </a:t>
            </a:r>
            <a:endParaRPr lang="en-US" sz="2800" dirty="0" smtClean="0">
              <a:latin typeface="+mj-lt"/>
            </a:endParaRPr>
          </a:p>
          <a:p>
            <a:pPr algn="just" eaLnBrk="1" hangingPunct="1">
              <a:lnSpc>
                <a:spcPct val="90000"/>
              </a:lnSpc>
              <a:buFont typeface="Arial" charset="0"/>
              <a:buChar char="•"/>
            </a:pPr>
            <a:endParaRPr lang="en-US" sz="2800" dirty="0" smtClean="0">
              <a:latin typeface="+mj-lt"/>
            </a:endParaRPr>
          </a:p>
          <a:p>
            <a:pPr algn="just" eaLnBrk="1" hangingPunct="1">
              <a:lnSpc>
                <a:spcPct val="90000"/>
              </a:lnSpc>
              <a:buFont typeface="Arial" charset="0"/>
              <a:buChar char="•"/>
            </a:pPr>
            <a:r>
              <a:rPr lang="en-US" sz="2800" dirty="0" smtClean="0">
                <a:latin typeface="+mj-lt"/>
              </a:rPr>
              <a:t>The on-chip Flash allows the program memory to be reprogrammed in-system or by a conventional nonvolatile memory pro-grammar. </a:t>
            </a:r>
            <a:endParaRPr lang="en-US" sz="2800" dirty="0" smtClean="0">
              <a:latin typeface="+mj-lt"/>
            </a:endParaRPr>
          </a:p>
          <a:p>
            <a:pPr algn="just" eaLnBrk="1" hangingPunct="1">
              <a:lnSpc>
                <a:spcPct val="90000"/>
              </a:lnSpc>
              <a:buFont typeface="Arial" charset="0"/>
              <a:buChar char="•"/>
            </a:pPr>
            <a:endParaRPr lang="en-US" sz="2800" dirty="0" smtClean="0">
              <a:latin typeface="+mj-lt"/>
            </a:endParaRPr>
          </a:p>
          <a:p>
            <a:pPr algn="just" eaLnBrk="1" hangingPunct="1">
              <a:lnSpc>
                <a:spcPct val="90000"/>
              </a:lnSpc>
              <a:buFont typeface="Arial" charset="0"/>
              <a:buChar char="•"/>
            </a:pPr>
            <a:r>
              <a:rPr lang="en-US" sz="2800" dirty="0" smtClean="0">
                <a:latin typeface="+mj-lt"/>
              </a:rPr>
              <a:t>Atmel </a:t>
            </a:r>
            <a:r>
              <a:rPr lang="en-US" sz="2800" dirty="0" smtClean="0">
                <a:latin typeface="+mj-lt"/>
              </a:rPr>
              <a:t>AT89S52 is a powerful microcontroller which provides a highly-flexible and cost-effective solution to many embedded control applications</a:t>
            </a:r>
            <a:r>
              <a:rPr lang="en-US" sz="3000" dirty="0" smtClean="0">
                <a:latin typeface="+mj-lt"/>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fontAlgn="auto">
              <a:spcAft>
                <a:spcPts val="0"/>
              </a:spcAft>
              <a:defRPr/>
            </a:pPr>
            <a:r>
              <a:rPr lang="en-US" sz="4000" dirty="0" smtClean="0">
                <a:solidFill>
                  <a:schemeClr val="tx1"/>
                </a:solidFill>
              </a:rPr>
              <a:t>Pin diagram</a:t>
            </a:r>
          </a:p>
        </p:txBody>
      </p:sp>
      <p:grpSp>
        <p:nvGrpSpPr>
          <p:cNvPr id="1028" name="Group 4"/>
          <p:cNvGrpSpPr>
            <a:grpSpLocks noChangeAspect="1"/>
          </p:cNvGrpSpPr>
          <p:nvPr/>
        </p:nvGrpSpPr>
        <p:grpSpPr bwMode="auto">
          <a:xfrm>
            <a:off x="2946815" y="1574410"/>
            <a:ext cx="3406775" cy="4800600"/>
            <a:chOff x="2193" y="912"/>
            <a:chExt cx="2146" cy="3024"/>
          </a:xfrm>
        </p:grpSpPr>
        <p:sp>
          <p:nvSpPr>
            <p:cNvPr id="1027" name="AutoShape 3"/>
            <p:cNvSpPr>
              <a:spLocks noChangeAspect="1" noChangeArrowheads="1" noTextEdit="1"/>
            </p:cNvSpPr>
            <p:nvPr/>
          </p:nvSpPr>
          <p:spPr bwMode="auto">
            <a:xfrm>
              <a:off x="2193" y="912"/>
              <a:ext cx="2146" cy="3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cstate="print"/>
            <a:srcRect/>
            <a:stretch>
              <a:fillRect/>
            </a:stretch>
          </p:blipFill>
          <p:spPr bwMode="auto">
            <a:xfrm>
              <a:off x="2193" y="912"/>
              <a:ext cx="2152" cy="3030"/>
            </a:xfrm>
            <a:prstGeom prst="rect">
              <a:avLst/>
            </a:prstGeom>
            <a:noFill/>
            <a:ln w="9525">
              <a:noFill/>
              <a:miter lim="800000"/>
              <a:headEnd/>
              <a:tailEnd/>
            </a:ln>
          </p:spPr>
        </p:pic>
      </p:gr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457200" y="6245225"/>
            <a:ext cx="2133600" cy="476250"/>
          </a:xfrm>
          <a:prstGeom prst="rect">
            <a:avLst/>
          </a:prstGeom>
          <a:noFill/>
          <a:ln>
            <a:miter lim="800000"/>
            <a:headEnd/>
            <a:tailEnd/>
          </a:ln>
        </p:spPr>
        <p:txBody>
          <a:bodyPr anchor="b"/>
          <a:lstStyle/>
          <a:p>
            <a:pPr>
              <a:defRPr/>
            </a:pPr>
            <a:endParaRPr lang="en-US" sz="1400" dirty="0">
              <a:effectLst>
                <a:outerShdw blurRad="38100" dist="38100" dir="2700000" algn="tl">
                  <a:srgbClr val="000000"/>
                </a:outerShdw>
              </a:effectLst>
              <a:latin typeface="Arial" pitchFamily="34" charset="0"/>
              <a:cs typeface="Arial" pitchFamily="34" charset="0"/>
            </a:endParaRPr>
          </a:p>
        </p:txBody>
      </p:sp>
      <p:sp>
        <p:nvSpPr>
          <p:cNvPr id="5" name="Footer Placeholder 4"/>
          <p:cNvSpPr txBox="1">
            <a:spLocks noGrp="1"/>
          </p:cNvSpPr>
          <p:nvPr/>
        </p:nvSpPr>
        <p:spPr bwMode="auto">
          <a:xfrm>
            <a:off x="3124200" y="6245225"/>
            <a:ext cx="2895600" cy="476250"/>
          </a:xfrm>
          <a:prstGeom prst="rect">
            <a:avLst/>
          </a:prstGeom>
          <a:noFill/>
          <a:ln>
            <a:miter lim="800000"/>
            <a:headEnd/>
            <a:tailEnd/>
          </a:ln>
        </p:spPr>
        <p:txBody>
          <a:bodyPr anchor="b"/>
          <a:lstStyle/>
          <a:p>
            <a:pPr algn="ctr">
              <a:defRPr/>
            </a:pPr>
            <a:endParaRPr lang="en-US" sz="1400" dirty="0">
              <a:effectLst>
                <a:outerShdw blurRad="38100" dist="38100" dir="2700000" algn="tl">
                  <a:srgbClr val="000000"/>
                </a:outerShdw>
              </a:effectLst>
              <a:latin typeface="Arial" pitchFamily="34" charset="0"/>
              <a:cs typeface="Arial" pitchFamily="34" charset="0"/>
            </a:endParaRPr>
          </a:p>
        </p:txBody>
      </p:sp>
      <p:sp>
        <p:nvSpPr>
          <p:cNvPr id="963586" name="Rectangle 2"/>
          <p:cNvSpPr>
            <a:spLocks noGrp="1" noChangeArrowheads="1"/>
          </p:cNvSpPr>
          <p:nvPr>
            <p:ph type="title"/>
          </p:nvPr>
        </p:nvSpPr>
        <p:spPr/>
        <p:txBody>
          <a:bodyPr/>
          <a:lstStyle/>
          <a:p>
            <a:pPr eaLnBrk="1" fontAlgn="auto" hangingPunct="1">
              <a:spcAft>
                <a:spcPts val="0"/>
              </a:spcAft>
              <a:defRPr/>
            </a:pPr>
            <a:r>
              <a:rPr lang="en-US" sz="3400" dirty="0" smtClean="0">
                <a:solidFill>
                  <a:schemeClr val="tx1"/>
                </a:solidFill>
                <a:effectLst>
                  <a:outerShdw blurRad="38100" dist="38100" dir="2700000" algn="tl">
                    <a:srgbClr val="000000">
                      <a:alpha val="43137"/>
                    </a:srgbClr>
                  </a:outerShdw>
                </a:effectLst>
              </a:rPr>
              <a:t>Liquid crystal display (LCD):</a:t>
            </a:r>
          </a:p>
        </p:txBody>
      </p:sp>
      <p:sp>
        <p:nvSpPr>
          <p:cNvPr id="16389" name="Rectangle 3"/>
          <p:cNvSpPr>
            <a:spLocks noGrp="1" noChangeArrowheads="1"/>
          </p:cNvSpPr>
          <p:nvPr>
            <p:ph idx="1"/>
          </p:nvPr>
        </p:nvSpPr>
        <p:spPr>
          <a:xfrm>
            <a:off x="1295400" y="1447800"/>
            <a:ext cx="7498080" cy="4800600"/>
          </a:xfrm>
        </p:spPr>
        <p:txBody>
          <a:bodyPr>
            <a:normAutofit/>
          </a:bodyPr>
          <a:lstStyle/>
          <a:p>
            <a:pPr algn="just" eaLnBrk="1" hangingPunct="1">
              <a:buFont typeface="Arial" charset="0"/>
              <a:buChar char="•"/>
            </a:pPr>
            <a:r>
              <a:rPr lang="en-US" sz="3000" dirty="0" smtClean="0">
                <a:cs typeface="Times New Roman" pitchFamily="18" charset="0"/>
              </a:rPr>
              <a:t>A liquid crystal display (LCD) is a thin, flat panel used for electronically displaying information such as text, images, and moving pictures. </a:t>
            </a:r>
          </a:p>
          <a:p>
            <a:pPr algn="just" eaLnBrk="1" hangingPunct="1">
              <a:buFont typeface="Arial" charset="0"/>
              <a:buChar char="•"/>
            </a:pPr>
            <a:r>
              <a:rPr lang="en-US" sz="3000" dirty="0" smtClean="0">
                <a:cs typeface="Times New Roman" pitchFamily="18" charset="0"/>
              </a:rPr>
              <a:t>Its uses include monitors for computers, televisions, instrument panels, and other devices ranging from aircraft cockpit displays, to every-day consumer devices such as gaming devices, clocks, watches, calculators, and telephones.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TotalTime>
  <Words>594</Words>
  <Application>Microsoft Office PowerPoint</Application>
  <PresentationFormat>On-screen Show (4:3)</PresentationFormat>
  <Paragraphs>121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Public water supply grid monitoring  to avoid water theft using IoT </vt:lpstr>
      <vt:lpstr>Contents</vt:lpstr>
      <vt:lpstr>Introduction</vt:lpstr>
      <vt:lpstr>Block diagram</vt:lpstr>
      <vt:lpstr>Power supply</vt:lpstr>
      <vt:lpstr>Contd...</vt:lpstr>
      <vt:lpstr>AT89S52 Microcontroller</vt:lpstr>
      <vt:lpstr>Pin diagram</vt:lpstr>
      <vt:lpstr>Liquid crystal display (LCD):</vt:lpstr>
      <vt:lpstr>Slide 10</vt:lpstr>
      <vt:lpstr>Pin Description of LCD:</vt:lpstr>
      <vt:lpstr>Sensors</vt:lpstr>
      <vt:lpstr>Pin Diagram of ESP8266 </vt:lpstr>
      <vt:lpstr>Slide 14</vt:lpstr>
      <vt:lpstr>Softwares used</vt:lpstr>
      <vt:lpstr>Advantages</vt:lpstr>
      <vt:lpstr>Applications</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water supply grid monitoring  to avoid water theft using IoT</dc:title>
  <dc:creator>Valar Morghulis</dc:creator>
  <cp:lastModifiedBy>cherukuri sumanth</cp:lastModifiedBy>
  <cp:revision>17</cp:revision>
  <dcterms:created xsi:type="dcterms:W3CDTF">2006-08-16T00:00:00Z</dcterms:created>
  <dcterms:modified xsi:type="dcterms:W3CDTF">2017-02-14T04:44:42Z</dcterms:modified>
</cp:coreProperties>
</file>