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7"/>
  </p:notesMasterIdLst>
  <p:sldIdLst>
    <p:sldId id="300" r:id="rId3"/>
    <p:sldId id="257" r:id="rId4"/>
    <p:sldId id="259" r:id="rId5"/>
    <p:sldId id="260" r:id="rId6"/>
    <p:sldId id="261" r:id="rId7"/>
    <p:sldId id="263" r:id="rId8"/>
    <p:sldId id="264" r:id="rId9"/>
    <p:sldId id="309" r:id="rId10"/>
    <p:sldId id="268" r:id="rId11"/>
    <p:sldId id="271" r:id="rId12"/>
    <p:sldId id="273" r:id="rId13"/>
    <p:sldId id="301" r:id="rId14"/>
    <p:sldId id="276" r:id="rId15"/>
    <p:sldId id="285" r:id="rId16"/>
    <p:sldId id="286" r:id="rId17"/>
    <p:sldId id="289" r:id="rId18"/>
    <p:sldId id="302" r:id="rId19"/>
    <p:sldId id="293" r:id="rId20"/>
    <p:sldId id="304" r:id="rId21"/>
    <p:sldId id="295" r:id="rId22"/>
    <p:sldId id="305" r:id="rId23"/>
    <p:sldId id="308" r:id="rId24"/>
    <p:sldId id="299" r:id="rId25"/>
    <p:sldId id="29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89E107-1601-4672-AAA6-146645A55257}" type="doc">
      <dgm:prSet loTypeId="urn:microsoft.com/office/officeart/2005/8/layout/arrow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C8AC7D3-465B-4F69-8029-DEF2C66E5A4F}">
      <dgm:prSet phldrT="[Text]"/>
      <dgm:spPr/>
      <dgm:t>
        <a:bodyPr/>
        <a:lstStyle/>
        <a:p>
          <a:r>
            <a:rPr lang="en-IN" b="0" dirty="0" smtClean="0"/>
            <a:t>SSI (small scale integration)-1-12 gates on a single chip</a:t>
          </a:r>
          <a:endParaRPr lang="en-IN" b="0" dirty="0"/>
        </a:p>
      </dgm:t>
    </dgm:pt>
    <dgm:pt modelId="{016E8801-FEC0-4195-8DC9-0E63EBF596D3}" type="parTrans" cxnId="{53FA1CA9-4799-4452-91DE-3C7C904D8545}">
      <dgm:prSet/>
      <dgm:spPr/>
      <dgm:t>
        <a:bodyPr/>
        <a:lstStyle/>
        <a:p>
          <a:endParaRPr lang="en-IN" b="0"/>
        </a:p>
      </dgm:t>
    </dgm:pt>
    <dgm:pt modelId="{2728AA05-6ED2-4828-B162-17E3AE5F6EA7}" type="sibTrans" cxnId="{53FA1CA9-4799-4452-91DE-3C7C904D8545}">
      <dgm:prSet/>
      <dgm:spPr/>
      <dgm:t>
        <a:bodyPr/>
        <a:lstStyle/>
        <a:p>
          <a:endParaRPr lang="en-IN" b="0"/>
        </a:p>
      </dgm:t>
    </dgm:pt>
    <dgm:pt modelId="{188A5FA8-7AD1-4F3D-A178-14C2FCDEDEA4}">
      <dgm:prSet phldrT="[Text]"/>
      <dgm:spPr/>
      <dgm:t>
        <a:bodyPr/>
        <a:lstStyle/>
        <a:p>
          <a:r>
            <a:rPr lang="en-IN" b="0" dirty="0" smtClean="0"/>
            <a:t>LSI (large scale integration)-30-300 gates on a single chip</a:t>
          </a:r>
          <a:endParaRPr lang="en-IN" b="0" dirty="0"/>
        </a:p>
      </dgm:t>
    </dgm:pt>
    <dgm:pt modelId="{D87223DF-720D-4A41-914D-5D3B1E37E493}" type="parTrans" cxnId="{338EBF2B-1939-48D9-9E32-6F2FA7B3C489}">
      <dgm:prSet/>
      <dgm:spPr/>
      <dgm:t>
        <a:bodyPr/>
        <a:lstStyle/>
        <a:p>
          <a:endParaRPr lang="en-IN" b="0"/>
        </a:p>
      </dgm:t>
    </dgm:pt>
    <dgm:pt modelId="{F1D01054-1D14-499D-AA5A-7B52B2C5C335}" type="sibTrans" cxnId="{338EBF2B-1939-48D9-9E32-6F2FA7B3C489}">
      <dgm:prSet/>
      <dgm:spPr/>
      <dgm:t>
        <a:bodyPr/>
        <a:lstStyle/>
        <a:p>
          <a:endParaRPr lang="en-IN" b="0"/>
        </a:p>
      </dgm:t>
    </dgm:pt>
    <dgm:pt modelId="{5E7EEEA9-0C33-43E5-B4A6-C96B4F4BEBF6}">
      <dgm:prSet phldrT="[Text]"/>
      <dgm:spPr/>
      <dgm:t>
        <a:bodyPr/>
        <a:lstStyle/>
        <a:p>
          <a:r>
            <a:rPr lang="en-IN" b="0" dirty="0" smtClean="0"/>
            <a:t>VLSI (Very large scale integration)-300-10000 gates on a single chip</a:t>
          </a:r>
          <a:endParaRPr lang="en-IN" b="0" dirty="0"/>
        </a:p>
      </dgm:t>
    </dgm:pt>
    <dgm:pt modelId="{8459A953-3EF6-4720-8794-1933D17E28A8}" type="parTrans" cxnId="{997FB958-5F40-4436-93B5-0BA1DA498377}">
      <dgm:prSet/>
      <dgm:spPr/>
      <dgm:t>
        <a:bodyPr/>
        <a:lstStyle/>
        <a:p>
          <a:endParaRPr lang="en-IN" b="0"/>
        </a:p>
      </dgm:t>
    </dgm:pt>
    <dgm:pt modelId="{D3EA4F6A-DA93-43F9-B222-A3FE48361D43}" type="sibTrans" cxnId="{997FB958-5F40-4436-93B5-0BA1DA498377}">
      <dgm:prSet/>
      <dgm:spPr/>
      <dgm:t>
        <a:bodyPr/>
        <a:lstStyle/>
        <a:p>
          <a:endParaRPr lang="en-IN" b="0"/>
        </a:p>
      </dgm:t>
    </dgm:pt>
    <dgm:pt modelId="{A5614E69-AB7B-4808-AF85-A33585428C9B}">
      <dgm:prSet/>
      <dgm:spPr/>
      <dgm:t>
        <a:bodyPr/>
        <a:lstStyle/>
        <a:p>
          <a:r>
            <a:rPr lang="en-IN" b="0" dirty="0" smtClean="0"/>
            <a:t>MSI (medium scale integration)-12-30 gates on a single chip</a:t>
          </a:r>
          <a:endParaRPr lang="en-IN" b="0" dirty="0"/>
        </a:p>
      </dgm:t>
    </dgm:pt>
    <dgm:pt modelId="{346ED084-CF7D-4B18-B6C6-62A00BF64CBB}" type="parTrans" cxnId="{41441E19-AAA7-40A1-8406-A3636EE0B7B1}">
      <dgm:prSet/>
      <dgm:spPr/>
      <dgm:t>
        <a:bodyPr/>
        <a:lstStyle/>
        <a:p>
          <a:endParaRPr lang="en-IN" b="0"/>
        </a:p>
      </dgm:t>
    </dgm:pt>
    <dgm:pt modelId="{7F18533E-8E01-4AB4-9E3F-73855C393778}" type="sibTrans" cxnId="{41441E19-AAA7-40A1-8406-A3636EE0B7B1}">
      <dgm:prSet/>
      <dgm:spPr/>
      <dgm:t>
        <a:bodyPr/>
        <a:lstStyle/>
        <a:p>
          <a:endParaRPr lang="en-IN" b="0"/>
        </a:p>
      </dgm:t>
    </dgm:pt>
    <dgm:pt modelId="{688E52C4-85F3-45B3-A181-AE739AA03181}">
      <dgm:prSet/>
      <dgm:spPr/>
      <dgm:t>
        <a:bodyPr/>
        <a:lstStyle/>
        <a:p>
          <a:r>
            <a:rPr lang="en-IN" b="0" dirty="0" smtClean="0"/>
            <a:t>ULSI (ultra large scale integration)-beyond 10000 gates on a single chip</a:t>
          </a:r>
          <a:endParaRPr lang="en-IN" b="0" dirty="0"/>
        </a:p>
      </dgm:t>
    </dgm:pt>
    <dgm:pt modelId="{A428123E-6C51-497D-9F9A-F5713E7E724C}" type="parTrans" cxnId="{B2B1B1C9-6BDE-4B7A-B07B-FED1437EB4AE}">
      <dgm:prSet/>
      <dgm:spPr/>
      <dgm:t>
        <a:bodyPr/>
        <a:lstStyle/>
        <a:p>
          <a:endParaRPr lang="en-IN" b="0"/>
        </a:p>
      </dgm:t>
    </dgm:pt>
    <dgm:pt modelId="{8278D890-F371-419C-AF41-FCE76884234C}" type="sibTrans" cxnId="{B2B1B1C9-6BDE-4B7A-B07B-FED1437EB4AE}">
      <dgm:prSet/>
      <dgm:spPr/>
      <dgm:t>
        <a:bodyPr/>
        <a:lstStyle/>
        <a:p>
          <a:endParaRPr lang="en-IN" b="0"/>
        </a:p>
      </dgm:t>
    </dgm:pt>
    <dgm:pt modelId="{9D9283D5-A8FB-4650-9C8D-C5E458E280B6}" type="pres">
      <dgm:prSet presAssocID="{9E89E107-1601-4672-AAA6-146645A55257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84069CD-71B6-4276-97B7-E17FFEFA3629}" type="pres">
      <dgm:prSet presAssocID="{9E89E107-1601-4672-AAA6-146645A55257}" presName="arrow" presStyleLbl="bgShp" presStyleIdx="0" presStyleCnt="1"/>
      <dgm:spPr/>
      <dgm:t>
        <a:bodyPr/>
        <a:lstStyle/>
        <a:p>
          <a:endParaRPr lang="en-US"/>
        </a:p>
      </dgm:t>
    </dgm:pt>
    <dgm:pt modelId="{6476962F-CD8B-47F0-8645-6E4B7C05E31B}" type="pres">
      <dgm:prSet presAssocID="{9E89E107-1601-4672-AAA6-146645A55257}" presName="arrowDiagram5" presStyleCnt="0"/>
      <dgm:spPr/>
      <dgm:t>
        <a:bodyPr/>
        <a:lstStyle/>
        <a:p>
          <a:endParaRPr lang="en-US"/>
        </a:p>
      </dgm:t>
    </dgm:pt>
    <dgm:pt modelId="{FF2CD89F-EF2C-4FF3-83F5-890F04B4C1DA}" type="pres">
      <dgm:prSet presAssocID="{BC8AC7D3-465B-4F69-8029-DEF2C66E5A4F}" presName="bullet5a" presStyleLbl="node1" presStyleIdx="0" presStyleCnt="5"/>
      <dgm:spPr/>
      <dgm:t>
        <a:bodyPr/>
        <a:lstStyle/>
        <a:p>
          <a:endParaRPr lang="en-US"/>
        </a:p>
      </dgm:t>
    </dgm:pt>
    <dgm:pt modelId="{A7768BF5-B4A5-4B2F-ACC0-F4D873CBE680}" type="pres">
      <dgm:prSet presAssocID="{BC8AC7D3-465B-4F69-8029-DEF2C66E5A4F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3C2FE9-EBE0-430C-BC01-F13D8A606651}" type="pres">
      <dgm:prSet presAssocID="{A5614E69-AB7B-4808-AF85-A33585428C9B}" presName="bullet5b" presStyleLbl="node1" presStyleIdx="1" presStyleCnt="5"/>
      <dgm:spPr/>
      <dgm:t>
        <a:bodyPr/>
        <a:lstStyle/>
        <a:p>
          <a:endParaRPr lang="en-US"/>
        </a:p>
      </dgm:t>
    </dgm:pt>
    <dgm:pt modelId="{8AE730DE-C16B-41E5-9CCB-B936E560620A}" type="pres">
      <dgm:prSet presAssocID="{A5614E69-AB7B-4808-AF85-A33585428C9B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3376D0-9558-4B8C-8A52-4A9AC3498543}" type="pres">
      <dgm:prSet presAssocID="{188A5FA8-7AD1-4F3D-A178-14C2FCDEDEA4}" presName="bullet5c" presStyleLbl="node1" presStyleIdx="2" presStyleCnt="5"/>
      <dgm:spPr/>
      <dgm:t>
        <a:bodyPr/>
        <a:lstStyle/>
        <a:p>
          <a:endParaRPr lang="en-US"/>
        </a:p>
      </dgm:t>
    </dgm:pt>
    <dgm:pt modelId="{98A8E68A-0C6B-42A5-822C-29222F161884}" type="pres">
      <dgm:prSet presAssocID="{188A5FA8-7AD1-4F3D-A178-14C2FCDEDEA4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2060B6-AF18-4A5F-A757-A8A6CEC76B05}" type="pres">
      <dgm:prSet presAssocID="{5E7EEEA9-0C33-43E5-B4A6-C96B4F4BEBF6}" presName="bullet5d" presStyleLbl="node1" presStyleIdx="3" presStyleCnt="5"/>
      <dgm:spPr/>
      <dgm:t>
        <a:bodyPr/>
        <a:lstStyle/>
        <a:p>
          <a:endParaRPr lang="en-US"/>
        </a:p>
      </dgm:t>
    </dgm:pt>
    <dgm:pt modelId="{B34F14C3-35E0-436D-B7C6-10768789F4B7}" type="pres">
      <dgm:prSet presAssocID="{5E7EEEA9-0C33-43E5-B4A6-C96B4F4BEBF6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FA6BF1-8603-4D31-B662-6EA931836F7D}" type="pres">
      <dgm:prSet presAssocID="{688E52C4-85F3-45B3-A181-AE739AA03181}" presName="bullet5e" presStyleLbl="node1" presStyleIdx="4" presStyleCnt="5"/>
      <dgm:spPr/>
      <dgm:t>
        <a:bodyPr/>
        <a:lstStyle/>
        <a:p>
          <a:endParaRPr lang="en-US"/>
        </a:p>
      </dgm:t>
    </dgm:pt>
    <dgm:pt modelId="{F24FC421-153C-49FF-B96C-9E3A0762407C}" type="pres">
      <dgm:prSet presAssocID="{688E52C4-85F3-45B3-A181-AE739AA03181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2B1B1C9-6BDE-4B7A-B07B-FED1437EB4AE}" srcId="{9E89E107-1601-4672-AAA6-146645A55257}" destId="{688E52C4-85F3-45B3-A181-AE739AA03181}" srcOrd="4" destOrd="0" parTransId="{A428123E-6C51-497D-9F9A-F5713E7E724C}" sibTransId="{8278D890-F371-419C-AF41-FCE76884234C}"/>
    <dgm:cxn modelId="{730CCEC6-0840-4BFD-A40F-9B4E071562CE}" type="presOf" srcId="{688E52C4-85F3-45B3-A181-AE739AA03181}" destId="{F24FC421-153C-49FF-B96C-9E3A0762407C}" srcOrd="0" destOrd="0" presId="urn:microsoft.com/office/officeart/2005/8/layout/arrow2"/>
    <dgm:cxn modelId="{338EBF2B-1939-48D9-9E32-6F2FA7B3C489}" srcId="{9E89E107-1601-4672-AAA6-146645A55257}" destId="{188A5FA8-7AD1-4F3D-A178-14C2FCDEDEA4}" srcOrd="2" destOrd="0" parTransId="{D87223DF-720D-4A41-914D-5D3B1E37E493}" sibTransId="{F1D01054-1D14-499D-AA5A-7B52B2C5C335}"/>
    <dgm:cxn modelId="{D9BBFA3F-F9A0-46BD-BB99-2323485A0073}" type="presOf" srcId="{5E7EEEA9-0C33-43E5-B4A6-C96B4F4BEBF6}" destId="{B34F14C3-35E0-436D-B7C6-10768789F4B7}" srcOrd="0" destOrd="0" presId="urn:microsoft.com/office/officeart/2005/8/layout/arrow2"/>
    <dgm:cxn modelId="{997FB958-5F40-4436-93B5-0BA1DA498377}" srcId="{9E89E107-1601-4672-AAA6-146645A55257}" destId="{5E7EEEA9-0C33-43E5-B4A6-C96B4F4BEBF6}" srcOrd="3" destOrd="0" parTransId="{8459A953-3EF6-4720-8794-1933D17E28A8}" sibTransId="{D3EA4F6A-DA93-43F9-B222-A3FE48361D43}"/>
    <dgm:cxn modelId="{53FA1CA9-4799-4452-91DE-3C7C904D8545}" srcId="{9E89E107-1601-4672-AAA6-146645A55257}" destId="{BC8AC7D3-465B-4F69-8029-DEF2C66E5A4F}" srcOrd="0" destOrd="0" parTransId="{016E8801-FEC0-4195-8DC9-0E63EBF596D3}" sibTransId="{2728AA05-6ED2-4828-B162-17E3AE5F6EA7}"/>
    <dgm:cxn modelId="{A495BD9E-9E8C-440C-9FA7-A91A97B408AE}" type="presOf" srcId="{A5614E69-AB7B-4808-AF85-A33585428C9B}" destId="{8AE730DE-C16B-41E5-9CCB-B936E560620A}" srcOrd="0" destOrd="0" presId="urn:microsoft.com/office/officeart/2005/8/layout/arrow2"/>
    <dgm:cxn modelId="{0B65912E-F757-4E44-B130-EDC37BF07B03}" type="presOf" srcId="{188A5FA8-7AD1-4F3D-A178-14C2FCDEDEA4}" destId="{98A8E68A-0C6B-42A5-822C-29222F161884}" srcOrd="0" destOrd="0" presId="urn:microsoft.com/office/officeart/2005/8/layout/arrow2"/>
    <dgm:cxn modelId="{9019B196-5323-403B-8743-3623C792FC9C}" type="presOf" srcId="{BC8AC7D3-465B-4F69-8029-DEF2C66E5A4F}" destId="{A7768BF5-B4A5-4B2F-ACC0-F4D873CBE680}" srcOrd="0" destOrd="0" presId="urn:microsoft.com/office/officeart/2005/8/layout/arrow2"/>
    <dgm:cxn modelId="{D4A00009-B1D1-438A-BB12-3492A3D518C7}" type="presOf" srcId="{9E89E107-1601-4672-AAA6-146645A55257}" destId="{9D9283D5-A8FB-4650-9C8D-C5E458E280B6}" srcOrd="0" destOrd="0" presId="urn:microsoft.com/office/officeart/2005/8/layout/arrow2"/>
    <dgm:cxn modelId="{41441E19-AAA7-40A1-8406-A3636EE0B7B1}" srcId="{9E89E107-1601-4672-AAA6-146645A55257}" destId="{A5614E69-AB7B-4808-AF85-A33585428C9B}" srcOrd="1" destOrd="0" parTransId="{346ED084-CF7D-4B18-B6C6-62A00BF64CBB}" sibTransId="{7F18533E-8E01-4AB4-9E3F-73855C393778}"/>
    <dgm:cxn modelId="{AF5C98D3-C917-411B-8830-B7BCA4A0C5A1}" type="presParOf" srcId="{9D9283D5-A8FB-4650-9C8D-C5E458E280B6}" destId="{684069CD-71B6-4276-97B7-E17FFEFA3629}" srcOrd="0" destOrd="0" presId="urn:microsoft.com/office/officeart/2005/8/layout/arrow2"/>
    <dgm:cxn modelId="{848521D5-1CFB-434F-9680-02B22EDA2294}" type="presParOf" srcId="{9D9283D5-A8FB-4650-9C8D-C5E458E280B6}" destId="{6476962F-CD8B-47F0-8645-6E4B7C05E31B}" srcOrd="1" destOrd="0" presId="urn:microsoft.com/office/officeart/2005/8/layout/arrow2"/>
    <dgm:cxn modelId="{3233310E-9406-44A2-8488-F2464EF3E7B5}" type="presParOf" srcId="{6476962F-CD8B-47F0-8645-6E4B7C05E31B}" destId="{FF2CD89F-EF2C-4FF3-83F5-890F04B4C1DA}" srcOrd="0" destOrd="0" presId="urn:microsoft.com/office/officeart/2005/8/layout/arrow2"/>
    <dgm:cxn modelId="{DE49308A-7B99-44E9-9856-B91944D23F17}" type="presParOf" srcId="{6476962F-CD8B-47F0-8645-6E4B7C05E31B}" destId="{A7768BF5-B4A5-4B2F-ACC0-F4D873CBE680}" srcOrd="1" destOrd="0" presId="urn:microsoft.com/office/officeart/2005/8/layout/arrow2"/>
    <dgm:cxn modelId="{D5E9C541-B37D-4F91-86AA-6DEF4DD23FB0}" type="presParOf" srcId="{6476962F-CD8B-47F0-8645-6E4B7C05E31B}" destId="{8B3C2FE9-EBE0-430C-BC01-F13D8A606651}" srcOrd="2" destOrd="0" presId="urn:microsoft.com/office/officeart/2005/8/layout/arrow2"/>
    <dgm:cxn modelId="{074510E6-324D-426A-AA84-4E7195315B15}" type="presParOf" srcId="{6476962F-CD8B-47F0-8645-6E4B7C05E31B}" destId="{8AE730DE-C16B-41E5-9CCB-B936E560620A}" srcOrd="3" destOrd="0" presId="urn:microsoft.com/office/officeart/2005/8/layout/arrow2"/>
    <dgm:cxn modelId="{664D9AE5-B8FF-4662-A6FA-E36F0719160C}" type="presParOf" srcId="{6476962F-CD8B-47F0-8645-6E4B7C05E31B}" destId="{553376D0-9558-4B8C-8A52-4A9AC3498543}" srcOrd="4" destOrd="0" presId="urn:microsoft.com/office/officeart/2005/8/layout/arrow2"/>
    <dgm:cxn modelId="{C2F3997D-CCD3-43DA-9D0C-6DC3D660A81F}" type="presParOf" srcId="{6476962F-CD8B-47F0-8645-6E4B7C05E31B}" destId="{98A8E68A-0C6B-42A5-822C-29222F161884}" srcOrd="5" destOrd="0" presId="urn:microsoft.com/office/officeart/2005/8/layout/arrow2"/>
    <dgm:cxn modelId="{B50E983F-FE98-4DC4-8879-50D10BA141AA}" type="presParOf" srcId="{6476962F-CD8B-47F0-8645-6E4B7C05E31B}" destId="{BE2060B6-AF18-4A5F-A757-A8A6CEC76B05}" srcOrd="6" destOrd="0" presId="urn:microsoft.com/office/officeart/2005/8/layout/arrow2"/>
    <dgm:cxn modelId="{58AA77B4-1BC2-4630-BC89-F4F7FE0B40BD}" type="presParOf" srcId="{6476962F-CD8B-47F0-8645-6E4B7C05E31B}" destId="{B34F14C3-35E0-436D-B7C6-10768789F4B7}" srcOrd="7" destOrd="0" presId="urn:microsoft.com/office/officeart/2005/8/layout/arrow2"/>
    <dgm:cxn modelId="{492691C1-535A-41CC-AF61-4282493FAEEA}" type="presParOf" srcId="{6476962F-CD8B-47F0-8645-6E4B7C05E31B}" destId="{5FFA6BF1-8603-4D31-B662-6EA931836F7D}" srcOrd="8" destOrd="0" presId="urn:microsoft.com/office/officeart/2005/8/layout/arrow2"/>
    <dgm:cxn modelId="{8A7F6E9A-3D08-4405-ACA2-4FC7863C96F1}" type="presParOf" srcId="{6476962F-CD8B-47F0-8645-6E4B7C05E31B}" destId="{F24FC421-153C-49FF-B96C-9E3A0762407C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DB7AAA-21A4-48B2-BF6B-143293D4A4AF}" type="doc">
      <dgm:prSet loTypeId="urn:microsoft.com/office/officeart/2005/8/layout/equation2" loCatId="process" qsTypeId="urn:microsoft.com/office/officeart/2005/8/quickstyle/3d7" qsCatId="3D" csTypeId="urn:microsoft.com/office/officeart/2005/8/colors/colorful2" csCatId="colorful" phldr="1"/>
      <dgm:spPr/>
    </dgm:pt>
    <dgm:pt modelId="{7CBC4116-1EE6-4C93-8B35-B1AA51229424}">
      <dgm:prSet phldrT="[Text]" custT="1"/>
      <dgm:spPr/>
      <dgm:t>
        <a:bodyPr/>
        <a:lstStyle/>
        <a:p>
          <a:r>
            <a:rPr lang="en-IN" sz="1600" b="1" dirty="0" smtClean="0"/>
            <a:t>MOLECULE</a:t>
          </a:r>
          <a:endParaRPr lang="en-IN" sz="1600" b="1" dirty="0"/>
        </a:p>
      </dgm:t>
    </dgm:pt>
    <dgm:pt modelId="{C62A9CDD-4302-459C-B087-E410E630D658}" type="parTrans" cxnId="{83425FAF-79A6-4BE8-AAD2-6C8DC877D54C}">
      <dgm:prSet/>
      <dgm:spPr/>
      <dgm:t>
        <a:bodyPr/>
        <a:lstStyle/>
        <a:p>
          <a:endParaRPr lang="en-IN" sz="4800" b="1"/>
        </a:p>
      </dgm:t>
    </dgm:pt>
    <dgm:pt modelId="{79489BFA-D89D-47A6-94B5-F54AD9A7012C}" type="sibTrans" cxnId="{83425FAF-79A6-4BE8-AAD2-6C8DC877D54C}">
      <dgm:prSet custT="1"/>
      <dgm:spPr/>
      <dgm:t>
        <a:bodyPr/>
        <a:lstStyle/>
        <a:p>
          <a:endParaRPr lang="en-IN" sz="1400" b="1"/>
        </a:p>
      </dgm:t>
    </dgm:pt>
    <dgm:pt modelId="{76CBE2BD-E876-4295-9759-8611C7B02248}">
      <dgm:prSet phldrT="[Text]" custT="1"/>
      <dgm:spPr/>
      <dgm:t>
        <a:bodyPr/>
        <a:lstStyle/>
        <a:p>
          <a:r>
            <a:rPr lang="en-IN" sz="1600" b="1" dirty="0" smtClean="0"/>
            <a:t>ELECTRONICS</a:t>
          </a:r>
          <a:endParaRPr lang="en-IN" sz="1600" b="1" dirty="0"/>
        </a:p>
      </dgm:t>
    </dgm:pt>
    <dgm:pt modelId="{1267592D-768A-4F3A-95F8-D02A4BE0034D}" type="parTrans" cxnId="{F7EE25FE-78F2-45C1-841F-99ADBBA79DC5}">
      <dgm:prSet/>
      <dgm:spPr/>
      <dgm:t>
        <a:bodyPr/>
        <a:lstStyle/>
        <a:p>
          <a:endParaRPr lang="en-IN" sz="4800" b="1"/>
        </a:p>
      </dgm:t>
    </dgm:pt>
    <dgm:pt modelId="{C650E622-1D1D-4806-A25D-468F6F9CC2E6}" type="sibTrans" cxnId="{F7EE25FE-78F2-45C1-841F-99ADBBA79DC5}">
      <dgm:prSet custT="1"/>
      <dgm:spPr/>
      <dgm:t>
        <a:bodyPr/>
        <a:lstStyle/>
        <a:p>
          <a:endParaRPr lang="en-IN" sz="1400" b="1"/>
        </a:p>
      </dgm:t>
    </dgm:pt>
    <dgm:pt modelId="{81B1FC41-8C3E-432C-9E28-68F921527C9E}">
      <dgm:prSet phldrT="[Text]" custT="1"/>
      <dgm:spPr/>
      <dgm:t>
        <a:bodyPr/>
        <a:lstStyle/>
        <a:p>
          <a:r>
            <a:rPr lang="en-IN" sz="1600" b="1" dirty="0" smtClean="0"/>
            <a:t>MOLETRONICS</a:t>
          </a:r>
          <a:endParaRPr lang="en-IN" sz="1600" b="1" dirty="0"/>
        </a:p>
      </dgm:t>
    </dgm:pt>
    <dgm:pt modelId="{2DEEBB9D-E613-4501-AE0F-EA1238055FE2}" type="parTrans" cxnId="{4249C2E3-225F-44E4-9899-8BE0C360A7EA}">
      <dgm:prSet/>
      <dgm:spPr/>
      <dgm:t>
        <a:bodyPr/>
        <a:lstStyle/>
        <a:p>
          <a:endParaRPr lang="en-IN" sz="4800" b="1"/>
        </a:p>
      </dgm:t>
    </dgm:pt>
    <dgm:pt modelId="{20ACC10E-22A5-4ED5-8A4C-076059D34CDC}" type="sibTrans" cxnId="{4249C2E3-225F-44E4-9899-8BE0C360A7EA}">
      <dgm:prSet/>
      <dgm:spPr/>
      <dgm:t>
        <a:bodyPr/>
        <a:lstStyle/>
        <a:p>
          <a:endParaRPr lang="en-IN" sz="4800" b="1"/>
        </a:p>
      </dgm:t>
    </dgm:pt>
    <dgm:pt modelId="{5DB49A10-6176-4AE0-BE48-94472AD6E40F}" type="pres">
      <dgm:prSet presAssocID="{C3DB7AAA-21A4-48B2-BF6B-143293D4A4AF}" presName="Name0" presStyleCnt="0">
        <dgm:presLayoutVars>
          <dgm:dir/>
          <dgm:resizeHandles val="exact"/>
        </dgm:presLayoutVars>
      </dgm:prSet>
      <dgm:spPr/>
    </dgm:pt>
    <dgm:pt modelId="{706D531F-CCC7-488D-B9FB-1C55407A40D3}" type="pres">
      <dgm:prSet presAssocID="{C3DB7AAA-21A4-48B2-BF6B-143293D4A4AF}" presName="vNodes" presStyleCnt="0"/>
      <dgm:spPr/>
    </dgm:pt>
    <dgm:pt modelId="{3C991F0B-BB74-428C-9B25-05CB7700E85D}" type="pres">
      <dgm:prSet presAssocID="{7CBC4116-1EE6-4C93-8B35-B1AA5122942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D5CA8-ADB7-4466-835E-5C6E7A87CD0F}" type="pres">
      <dgm:prSet presAssocID="{79489BFA-D89D-47A6-94B5-F54AD9A7012C}" presName="spacerT" presStyleCnt="0"/>
      <dgm:spPr/>
    </dgm:pt>
    <dgm:pt modelId="{E4929624-5929-4BE1-BA31-E35145FB1B4B}" type="pres">
      <dgm:prSet presAssocID="{79489BFA-D89D-47A6-94B5-F54AD9A7012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E0B0B41-79AD-454E-B1BC-5AF64287B87D}" type="pres">
      <dgm:prSet presAssocID="{79489BFA-D89D-47A6-94B5-F54AD9A7012C}" presName="spacerB" presStyleCnt="0"/>
      <dgm:spPr/>
    </dgm:pt>
    <dgm:pt modelId="{C313D7FC-77C1-494B-BE74-D214E43CB7A7}" type="pres">
      <dgm:prSet presAssocID="{76CBE2BD-E876-4295-9759-8611C7B0224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1AD41-23D4-47D5-A075-8465D2DEEC2D}" type="pres">
      <dgm:prSet presAssocID="{C3DB7AAA-21A4-48B2-BF6B-143293D4A4AF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6A22FA3A-0F38-4B7B-914A-E7A10C8C12EC}" type="pres">
      <dgm:prSet presAssocID="{C3DB7AAA-21A4-48B2-BF6B-143293D4A4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61C1D6C-DA1E-4F64-B616-70E7DC2A13A3}" type="pres">
      <dgm:prSet presAssocID="{C3DB7AAA-21A4-48B2-BF6B-143293D4A4AF}" presName="lastNode" presStyleLbl="node1" presStyleIdx="2" presStyleCnt="3" custLinFactNeighborX="-125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A7B469-7C91-4360-8044-21DE220008C7}" type="presOf" srcId="{81B1FC41-8C3E-432C-9E28-68F921527C9E}" destId="{B61C1D6C-DA1E-4F64-B616-70E7DC2A13A3}" srcOrd="0" destOrd="0" presId="urn:microsoft.com/office/officeart/2005/8/layout/equation2"/>
    <dgm:cxn modelId="{4249C2E3-225F-44E4-9899-8BE0C360A7EA}" srcId="{C3DB7AAA-21A4-48B2-BF6B-143293D4A4AF}" destId="{81B1FC41-8C3E-432C-9E28-68F921527C9E}" srcOrd="2" destOrd="0" parTransId="{2DEEBB9D-E613-4501-AE0F-EA1238055FE2}" sibTransId="{20ACC10E-22A5-4ED5-8A4C-076059D34CDC}"/>
    <dgm:cxn modelId="{FED871B6-B7A8-4F41-B201-0024874D12A4}" type="presOf" srcId="{C650E622-1D1D-4806-A25D-468F6F9CC2E6}" destId="{6A22FA3A-0F38-4B7B-914A-E7A10C8C12EC}" srcOrd="1" destOrd="0" presId="urn:microsoft.com/office/officeart/2005/8/layout/equation2"/>
    <dgm:cxn modelId="{A244C0C6-DC79-4237-8904-F863500E8657}" type="presOf" srcId="{76CBE2BD-E876-4295-9759-8611C7B02248}" destId="{C313D7FC-77C1-494B-BE74-D214E43CB7A7}" srcOrd="0" destOrd="0" presId="urn:microsoft.com/office/officeart/2005/8/layout/equation2"/>
    <dgm:cxn modelId="{F86E6F9D-029D-468D-9251-54FBE0FB9B13}" type="presOf" srcId="{79489BFA-D89D-47A6-94B5-F54AD9A7012C}" destId="{E4929624-5929-4BE1-BA31-E35145FB1B4B}" srcOrd="0" destOrd="0" presId="urn:microsoft.com/office/officeart/2005/8/layout/equation2"/>
    <dgm:cxn modelId="{B87A3B8D-E2BE-42C4-AC70-CCA585D722A2}" type="presOf" srcId="{C3DB7AAA-21A4-48B2-BF6B-143293D4A4AF}" destId="{5DB49A10-6176-4AE0-BE48-94472AD6E40F}" srcOrd="0" destOrd="0" presId="urn:microsoft.com/office/officeart/2005/8/layout/equation2"/>
    <dgm:cxn modelId="{83425FAF-79A6-4BE8-AAD2-6C8DC877D54C}" srcId="{C3DB7AAA-21A4-48B2-BF6B-143293D4A4AF}" destId="{7CBC4116-1EE6-4C93-8B35-B1AA51229424}" srcOrd="0" destOrd="0" parTransId="{C62A9CDD-4302-459C-B087-E410E630D658}" sibTransId="{79489BFA-D89D-47A6-94B5-F54AD9A7012C}"/>
    <dgm:cxn modelId="{CA02F5A1-0BB4-4E1B-9B6D-D74839C525CA}" type="presOf" srcId="{C650E622-1D1D-4806-A25D-468F6F9CC2E6}" destId="{12E1AD41-23D4-47D5-A075-8465D2DEEC2D}" srcOrd="0" destOrd="0" presId="urn:microsoft.com/office/officeart/2005/8/layout/equation2"/>
    <dgm:cxn modelId="{76F4D394-0023-4831-992B-C5A48986D525}" type="presOf" srcId="{7CBC4116-1EE6-4C93-8B35-B1AA51229424}" destId="{3C991F0B-BB74-428C-9B25-05CB7700E85D}" srcOrd="0" destOrd="0" presId="urn:microsoft.com/office/officeart/2005/8/layout/equation2"/>
    <dgm:cxn modelId="{F7EE25FE-78F2-45C1-841F-99ADBBA79DC5}" srcId="{C3DB7AAA-21A4-48B2-BF6B-143293D4A4AF}" destId="{76CBE2BD-E876-4295-9759-8611C7B02248}" srcOrd="1" destOrd="0" parTransId="{1267592D-768A-4F3A-95F8-D02A4BE0034D}" sibTransId="{C650E622-1D1D-4806-A25D-468F6F9CC2E6}"/>
    <dgm:cxn modelId="{2B048FAC-87D5-43AE-85AA-393423B68B10}" type="presParOf" srcId="{5DB49A10-6176-4AE0-BE48-94472AD6E40F}" destId="{706D531F-CCC7-488D-B9FB-1C55407A40D3}" srcOrd="0" destOrd="0" presId="urn:microsoft.com/office/officeart/2005/8/layout/equation2"/>
    <dgm:cxn modelId="{939EF115-7582-40A7-B7FF-5E79DB1295A4}" type="presParOf" srcId="{706D531F-CCC7-488D-B9FB-1C55407A40D3}" destId="{3C991F0B-BB74-428C-9B25-05CB7700E85D}" srcOrd="0" destOrd="0" presId="urn:microsoft.com/office/officeart/2005/8/layout/equation2"/>
    <dgm:cxn modelId="{281A9F15-DCD1-465F-9928-C3F2436ACCAB}" type="presParOf" srcId="{706D531F-CCC7-488D-B9FB-1C55407A40D3}" destId="{353D5CA8-ADB7-4466-835E-5C6E7A87CD0F}" srcOrd="1" destOrd="0" presId="urn:microsoft.com/office/officeart/2005/8/layout/equation2"/>
    <dgm:cxn modelId="{31A9F060-F8CB-49CB-9E89-482DB0BEAD45}" type="presParOf" srcId="{706D531F-CCC7-488D-B9FB-1C55407A40D3}" destId="{E4929624-5929-4BE1-BA31-E35145FB1B4B}" srcOrd="2" destOrd="0" presId="urn:microsoft.com/office/officeart/2005/8/layout/equation2"/>
    <dgm:cxn modelId="{E0A08F81-1CE9-4021-9DF7-D67E5424C08C}" type="presParOf" srcId="{706D531F-CCC7-488D-B9FB-1C55407A40D3}" destId="{2E0B0B41-79AD-454E-B1BC-5AF64287B87D}" srcOrd="3" destOrd="0" presId="urn:microsoft.com/office/officeart/2005/8/layout/equation2"/>
    <dgm:cxn modelId="{E872BDF5-5E26-4AEA-850D-41B664B223D9}" type="presParOf" srcId="{706D531F-CCC7-488D-B9FB-1C55407A40D3}" destId="{C313D7FC-77C1-494B-BE74-D214E43CB7A7}" srcOrd="4" destOrd="0" presId="urn:microsoft.com/office/officeart/2005/8/layout/equation2"/>
    <dgm:cxn modelId="{004760D8-D82E-4F55-854D-89E18083ACA8}" type="presParOf" srcId="{5DB49A10-6176-4AE0-BE48-94472AD6E40F}" destId="{12E1AD41-23D4-47D5-A075-8465D2DEEC2D}" srcOrd="1" destOrd="0" presId="urn:microsoft.com/office/officeart/2005/8/layout/equation2"/>
    <dgm:cxn modelId="{D41E1C78-F17C-4AE7-8B09-D29876A7EE93}" type="presParOf" srcId="{12E1AD41-23D4-47D5-A075-8465D2DEEC2D}" destId="{6A22FA3A-0F38-4B7B-914A-E7A10C8C12EC}" srcOrd="0" destOrd="0" presId="urn:microsoft.com/office/officeart/2005/8/layout/equation2"/>
    <dgm:cxn modelId="{FA8B4DE9-DB5D-4612-A901-19C9D524550D}" type="presParOf" srcId="{5DB49A10-6176-4AE0-BE48-94472AD6E40F}" destId="{B61C1D6C-DA1E-4F64-B616-70E7DC2A13A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4069CD-71B6-4276-97B7-E17FFEFA3629}">
      <dsp:nvSpPr>
        <dsp:cNvPr id="0" name=""/>
        <dsp:cNvSpPr/>
      </dsp:nvSpPr>
      <dsp:spPr>
        <a:xfrm>
          <a:off x="1447800" y="0"/>
          <a:ext cx="8534400" cy="5334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CD89F-EF2C-4FF3-83F5-890F04B4C1DA}">
      <dsp:nvSpPr>
        <dsp:cNvPr id="0" name=""/>
        <dsp:cNvSpPr/>
      </dsp:nvSpPr>
      <dsp:spPr>
        <a:xfrm>
          <a:off x="2288438" y="3966362"/>
          <a:ext cx="196291" cy="1962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68BF5-B4A5-4B2F-ACC0-F4D873CBE680}">
      <dsp:nvSpPr>
        <dsp:cNvPr id="0" name=""/>
        <dsp:cNvSpPr/>
      </dsp:nvSpPr>
      <dsp:spPr>
        <a:xfrm>
          <a:off x="2386584" y="4064508"/>
          <a:ext cx="1118006" cy="1269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11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0" kern="1200" dirty="0" smtClean="0"/>
            <a:t>SSI (small scale integration)-1-12 gates on a single chip</a:t>
          </a:r>
          <a:endParaRPr lang="en-IN" sz="1500" b="0" kern="1200" dirty="0"/>
        </a:p>
      </dsp:txBody>
      <dsp:txXfrm>
        <a:off x="2386584" y="4064508"/>
        <a:ext cx="1118006" cy="1269492"/>
      </dsp:txXfrm>
    </dsp:sp>
    <dsp:sp modelId="{8B3C2FE9-EBE0-430C-BC01-F13D8A606651}">
      <dsp:nvSpPr>
        <dsp:cNvPr id="0" name=""/>
        <dsp:cNvSpPr/>
      </dsp:nvSpPr>
      <dsp:spPr>
        <a:xfrm>
          <a:off x="3350971" y="2945434"/>
          <a:ext cx="307238" cy="307238"/>
        </a:xfrm>
        <a:prstGeom prst="ellipse">
          <a:avLst/>
        </a:prstGeom>
        <a:solidFill>
          <a:schemeClr val="accent5">
            <a:hueOff val="2042989"/>
            <a:satOff val="1394"/>
            <a:lumOff val="-39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730DE-C16B-41E5-9CCB-B936E560620A}">
      <dsp:nvSpPr>
        <dsp:cNvPr id="0" name=""/>
        <dsp:cNvSpPr/>
      </dsp:nvSpPr>
      <dsp:spPr>
        <a:xfrm>
          <a:off x="3504590" y="3099053"/>
          <a:ext cx="1416710" cy="223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99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0" kern="1200" dirty="0" smtClean="0"/>
            <a:t>MSI (medium scale integration)-12-30 gates on a single chip</a:t>
          </a:r>
          <a:endParaRPr lang="en-IN" sz="1500" b="0" kern="1200" dirty="0"/>
        </a:p>
      </dsp:txBody>
      <dsp:txXfrm>
        <a:off x="3504590" y="3099053"/>
        <a:ext cx="1416710" cy="2234946"/>
      </dsp:txXfrm>
    </dsp:sp>
    <dsp:sp modelId="{553376D0-9558-4B8C-8A52-4A9AC3498543}">
      <dsp:nvSpPr>
        <dsp:cNvPr id="0" name=""/>
        <dsp:cNvSpPr/>
      </dsp:nvSpPr>
      <dsp:spPr>
        <a:xfrm>
          <a:off x="4716475" y="2131466"/>
          <a:ext cx="409651" cy="409651"/>
        </a:xfrm>
        <a:prstGeom prst="ellipse">
          <a:avLst/>
        </a:prstGeom>
        <a:solidFill>
          <a:schemeClr val="accent5">
            <a:hueOff val="4085978"/>
            <a:satOff val="2788"/>
            <a:lumOff val="-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8E68A-0C6B-42A5-822C-29222F161884}">
      <dsp:nvSpPr>
        <dsp:cNvPr id="0" name=""/>
        <dsp:cNvSpPr/>
      </dsp:nvSpPr>
      <dsp:spPr>
        <a:xfrm>
          <a:off x="4921300" y="2336291"/>
          <a:ext cx="1647139" cy="29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066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0" kern="1200" dirty="0" smtClean="0"/>
            <a:t>LSI (large scale integration)-30-300 gates on a single chip</a:t>
          </a:r>
          <a:endParaRPr lang="en-IN" sz="1500" b="0" kern="1200" dirty="0"/>
        </a:p>
      </dsp:txBody>
      <dsp:txXfrm>
        <a:off x="4921300" y="2336291"/>
        <a:ext cx="1647139" cy="2997708"/>
      </dsp:txXfrm>
    </dsp:sp>
    <dsp:sp modelId="{BE2060B6-AF18-4A5F-A757-A8A6CEC76B05}">
      <dsp:nvSpPr>
        <dsp:cNvPr id="0" name=""/>
        <dsp:cNvSpPr/>
      </dsp:nvSpPr>
      <dsp:spPr>
        <a:xfrm>
          <a:off x="6303873" y="1495653"/>
          <a:ext cx="529132" cy="529132"/>
        </a:xfrm>
        <a:prstGeom prst="ellipse">
          <a:avLst/>
        </a:prstGeom>
        <a:solidFill>
          <a:schemeClr val="accent5">
            <a:hueOff val="6128967"/>
            <a:satOff val="4183"/>
            <a:lumOff val="-117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F14C3-35E0-436D-B7C6-10768789F4B7}">
      <dsp:nvSpPr>
        <dsp:cNvPr id="0" name=""/>
        <dsp:cNvSpPr/>
      </dsp:nvSpPr>
      <dsp:spPr>
        <a:xfrm>
          <a:off x="6568440" y="1760220"/>
          <a:ext cx="1706880" cy="3573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377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0" kern="1200" dirty="0" smtClean="0"/>
            <a:t>VLSI (Very large scale integration)-300-10000 gates on a single chip</a:t>
          </a:r>
          <a:endParaRPr lang="en-IN" sz="1500" b="0" kern="1200" dirty="0"/>
        </a:p>
      </dsp:txBody>
      <dsp:txXfrm>
        <a:off x="6568440" y="1760220"/>
        <a:ext cx="1706880" cy="3573780"/>
      </dsp:txXfrm>
    </dsp:sp>
    <dsp:sp modelId="{5FFA6BF1-8603-4D31-B662-6EA931836F7D}">
      <dsp:nvSpPr>
        <dsp:cNvPr id="0" name=""/>
        <dsp:cNvSpPr/>
      </dsp:nvSpPr>
      <dsp:spPr>
        <a:xfrm>
          <a:off x="7938211" y="1071067"/>
          <a:ext cx="674217" cy="674217"/>
        </a:xfrm>
        <a:prstGeom prst="ellipse">
          <a:avLst/>
        </a:prstGeom>
        <a:solidFill>
          <a:schemeClr val="accent5">
            <a:hueOff val="8171956"/>
            <a:satOff val="5577"/>
            <a:lumOff val="-156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FC421-153C-49FF-B96C-9E3A0762407C}">
      <dsp:nvSpPr>
        <dsp:cNvPr id="0" name=""/>
        <dsp:cNvSpPr/>
      </dsp:nvSpPr>
      <dsp:spPr>
        <a:xfrm>
          <a:off x="8275320" y="1408175"/>
          <a:ext cx="1706880" cy="392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254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0" kern="1200" dirty="0" smtClean="0"/>
            <a:t>ULSI (ultra large scale integration)-beyond 10000 gates on a single chip</a:t>
          </a:r>
          <a:endParaRPr lang="en-IN" sz="1500" b="0" kern="1200" dirty="0"/>
        </a:p>
      </dsp:txBody>
      <dsp:txXfrm>
        <a:off x="8275320" y="1408175"/>
        <a:ext cx="1706880" cy="39258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991F0B-BB74-428C-9B25-05CB7700E85D}">
      <dsp:nvSpPr>
        <dsp:cNvPr id="0" name=""/>
        <dsp:cNvSpPr/>
      </dsp:nvSpPr>
      <dsp:spPr>
        <a:xfrm>
          <a:off x="3512" y="347675"/>
          <a:ext cx="1246882" cy="12468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MOLECULE</a:t>
          </a:r>
          <a:endParaRPr lang="en-IN" sz="1600" b="1" kern="1200" dirty="0"/>
        </a:p>
      </dsp:txBody>
      <dsp:txXfrm>
        <a:off x="3512" y="347675"/>
        <a:ext cx="1246882" cy="1246882"/>
      </dsp:txXfrm>
    </dsp:sp>
    <dsp:sp modelId="{E4929624-5929-4BE1-BA31-E35145FB1B4B}">
      <dsp:nvSpPr>
        <dsp:cNvPr id="0" name=""/>
        <dsp:cNvSpPr/>
      </dsp:nvSpPr>
      <dsp:spPr>
        <a:xfrm>
          <a:off x="265357" y="1695804"/>
          <a:ext cx="723191" cy="723191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b="1" kern="1200"/>
        </a:p>
      </dsp:txBody>
      <dsp:txXfrm>
        <a:off x="265357" y="1695804"/>
        <a:ext cx="723191" cy="723191"/>
      </dsp:txXfrm>
    </dsp:sp>
    <dsp:sp modelId="{C313D7FC-77C1-494B-BE74-D214E43CB7A7}">
      <dsp:nvSpPr>
        <dsp:cNvPr id="0" name=""/>
        <dsp:cNvSpPr/>
      </dsp:nvSpPr>
      <dsp:spPr>
        <a:xfrm>
          <a:off x="3512" y="2520242"/>
          <a:ext cx="1246882" cy="1246882"/>
        </a:xfrm>
        <a:prstGeom prst="ellipse">
          <a:avLst/>
        </a:prstGeom>
        <a:solidFill>
          <a:schemeClr val="accent2">
            <a:hueOff val="-2355276"/>
            <a:satOff val="-3145"/>
            <a:lumOff val="186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ELECTRONICS</a:t>
          </a:r>
          <a:endParaRPr lang="en-IN" sz="1600" b="1" kern="1200" dirty="0"/>
        </a:p>
      </dsp:txBody>
      <dsp:txXfrm>
        <a:off x="3512" y="2520242"/>
        <a:ext cx="1246882" cy="1246882"/>
      </dsp:txXfrm>
    </dsp:sp>
    <dsp:sp modelId="{12E1AD41-23D4-47D5-A075-8465D2DEEC2D}">
      <dsp:nvSpPr>
        <dsp:cNvPr id="0" name=""/>
        <dsp:cNvSpPr/>
      </dsp:nvSpPr>
      <dsp:spPr>
        <a:xfrm>
          <a:off x="1414045" y="1825479"/>
          <a:ext cx="346940" cy="4638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b="1" kern="1200"/>
        </a:p>
      </dsp:txBody>
      <dsp:txXfrm>
        <a:off x="1414045" y="1825479"/>
        <a:ext cx="346940" cy="463840"/>
      </dsp:txXfrm>
    </dsp:sp>
    <dsp:sp modelId="{B61C1D6C-DA1E-4F64-B616-70E7DC2A13A3}">
      <dsp:nvSpPr>
        <dsp:cNvPr id="0" name=""/>
        <dsp:cNvSpPr/>
      </dsp:nvSpPr>
      <dsp:spPr>
        <a:xfrm>
          <a:off x="1904999" y="810517"/>
          <a:ext cx="2493764" cy="2493764"/>
        </a:xfrm>
        <a:prstGeom prst="ellipse">
          <a:avLst/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MOLETRONICS</a:t>
          </a:r>
          <a:endParaRPr lang="en-IN" sz="1600" b="1" kern="1200" dirty="0"/>
        </a:p>
      </dsp:txBody>
      <dsp:txXfrm>
        <a:off x="1904999" y="810517"/>
        <a:ext cx="2493764" cy="2493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AE162-B927-437D-807B-C180D9E7AAB0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BF48C-C3EC-4A8F-85F6-DD0F09D3C2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27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BF48C-C3EC-4A8F-85F6-DD0F09D3C22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589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4385733"/>
            <a:ext cx="5398295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5870576"/>
            <a:ext cx="1200150" cy="377825"/>
          </a:xfrm>
        </p:spPr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5870576"/>
            <a:ext cx="3670469" cy="377825"/>
          </a:xfr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5870576"/>
            <a:ext cx="413375" cy="3778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729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078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308581"/>
            <a:ext cx="7598570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7381"/>
            <a:ext cx="759857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2684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2142067"/>
            <a:ext cx="3746501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2142068"/>
            <a:ext cx="3746499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0684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0252" y="2218267"/>
            <a:ext cx="35317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870201"/>
            <a:ext cx="3747692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003" y="2226734"/>
            <a:ext cx="354211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870201"/>
            <a:ext cx="3746501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947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2250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8777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4333"/>
            <a:ext cx="276066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609601"/>
            <a:ext cx="4626770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445933"/>
            <a:ext cx="276066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574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600200"/>
            <a:ext cx="4623490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914400"/>
            <a:ext cx="2460731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971800"/>
            <a:ext cx="4623490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066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732865"/>
            <a:ext cx="759857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932112"/>
            <a:ext cx="656987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5299603"/>
            <a:ext cx="7598570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7101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3797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3352800"/>
            <a:ext cx="700438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4343400"/>
            <a:ext cx="7614275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452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3308581"/>
            <a:ext cx="7598569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4777381"/>
            <a:ext cx="759857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478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886200"/>
            <a:ext cx="760157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5200"/>
            <a:ext cx="760157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2900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3505200"/>
            <a:ext cx="759857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7428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0051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609600"/>
            <a:ext cx="16189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09600"/>
            <a:ext cx="5874087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082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142068"/>
            <a:ext cx="759856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 defTabSz="457200"/>
              <a:t>1/4/2017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5870576"/>
            <a:ext cx="41337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7064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0"/>
            <a:ext cx="6807994" cy="2421464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/>
        </p:spPr>
        <p:txBody>
          <a:bodyPr>
            <a:normAutofit/>
          </a:bodyPr>
          <a:lstStyle/>
          <a:p>
            <a:r>
              <a:rPr lang="en-IN" sz="6600" b="1" spc="300" dirty="0" smtClean="0">
                <a:pattFill prst="trellis">
                  <a:fgClr>
                    <a:srgbClr val="A50021"/>
                  </a:fgClr>
                  <a:bgClr>
                    <a:srgbClr val="FF0000"/>
                  </a:bgClr>
                </a:patt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ircuitBoredNF" panose="00000400000000000000" pitchFamily="2" charset="0"/>
              </a:rPr>
              <a:t>Moletronics</a:t>
            </a:r>
            <a:endParaRPr lang="en-IN" sz="6600" b="1" spc="300" dirty="0">
              <a:pattFill prst="trellis">
                <a:fgClr>
                  <a:srgbClr val="A50021"/>
                </a:fgClr>
                <a:bgClr>
                  <a:srgbClr val="FF0000"/>
                </a:bgClr>
              </a:patt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ircuitBoredNF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5480773"/>
            <a:ext cx="3240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IN" sz="2000" b="1" u="sng" spc="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</a:t>
            </a:r>
            <a:r>
              <a:rPr lang="en-US" sz="2000" b="1" spc="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</a:p>
          <a:p>
            <a:pPr algn="ctr" defTabSz="457200"/>
            <a:r>
              <a:rPr lang="en-US" sz="2000" b="1" spc="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CH Sumanth</a:t>
            </a:r>
          </a:p>
          <a:p>
            <a:pPr algn="ctr" defTabSz="457200"/>
            <a:r>
              <a:rPr lang="en-US" sz="2000" b="1" spc="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13SS1A0410</a:t>
            </a:r>
          </a:p>
          <a:p>
            <a:pPr algn="ctr" defTabSz="457200"/>
            <a:endParaRPr lang="en-IN" sz="2000" b="1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306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2621280"/>
            <a:ext cx="61722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Used as </a:t>
            </a:r>
            <a:r>
              <a:rPr lang="en-US" sz="2800" dirty="0"/>
              <a:t>molecular </a:t>
            </a:r>
            <a:r>
              <a:rPr lang="en-US" sz="2800" dirty="0" smtClean="0"/>
              <a:t>wires or “Bucky </a:t>
            </a:r>
            <a:r>
              <a:rPr lang="en-US" sz="2800" dirty="0"/>
              <a:t>tube”. </a:t>
            </a:r>
            <a:endParaRPr lang="en-US" sz="2800" dirty="0" smtClean="0"/>
          </a:p>
          <a:p>
            <a:pPr algn="just"/>
            <a:r>
              <a:rPr lang="en-US" sz="2800" dirty="0" smtClean="0"/>
              <a:t>High conductivity when used on micro patterned </a:t>
            </a:r>
            <a:r>
              <a:rPr lang="en-US" sz="2800" dirty="0"/>
              <a:t>semiconductor surface ranging from excellent conduction to pretty good insulation..</a:t>
            </a:r>
            <a:endParaRPr lang="en-US" sz="2800" dirty="0" smtClean="0"/>
          </a:p>
          <a:p>
            <a:pPr algn="just"/>
            <a:r>
              <a:rPr lang="en-US" sz="2800" dirty="0" smtClean="0"/>
              <a:t>Differ </a:t>
            </a:r>
            <a:r>
              <a:rPr lang="en-US" sz="2800" dirty="0"/>
              <a:t>in diameters and </a:t>
            </a:r>
            <a:r>
              <a:rPr lang="en-US" sz="2800" dirty="0" smtClean="0"/>
              <a:t>chirality</a:t>
            </a:r>
          </a:p>
          <a:p>
            <a:pPr algn="just"/>
            <a:r>
              <a:rPr lang="en-US" sz="2800" dirty="0" smtClean="0"/>
              <a:t>Chemically stable but made only under extreme conditions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MATERIALS USED IN MOLETRONICS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1992894"/>
            <a:ext cx="3962400" cy="59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CARBON NANOTUBES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https://upload.wikimedia.org/wikipedia/commons/thumb/7/76/Kohlenstoffnanoroehre_Animation.gif/220px-Kohlenstoffnanoroehre_Animation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19400"/>
            <a:ext cx="2324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57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149168" cy="1676400"/>
          </a:xfrm>
        </p:spPr>
        <p:txBody>
          <a:bodyPr>
            <a:noAutofit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  <a:latin typeface="+mn-lt"/>
              </a:rPr>
              <a:t>MOLECULAR ELECTRONIC COMPONENTS </a:t>
            </a:r>
            <a:endParaRPr lang="en-IN" sz="6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3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51667"/>
            <a:ext cx="7408333" cy="227753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Consists of 3 benzene rings</a:t>
            </a:r>
          </a:p>
          <a:p>
            <a:pPr algn="just"/>
            <a:r>
              <a:rPr lang="en-US" sz="2800" dirty="0" smtClean="0"/>
              <a:t>Centre ring has asymmetric fragments</a:t>
            </a:r>
          </a:p>
          <a:p>
            <a:pPr algn="just"/>
            <a:r>
              <a:rPr lang="en-US" sz="2800" dirty="0" smtClean="0"/>
              <a:t>Great </a:t>
            </a:r>
            <a:r>
              <a:rPr lang="en-US" sz="2800" dirty="0"/>
              <a:t>flexibility and can even function when it is bent. </a:t>
            </a:r>
            <a:r>
              <a:rPr lang="en-US" sz="28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MOLECULAR TRANSISTORS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55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1976"/>
            <a:ext cx="8229600" cy="42298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Rectifying Diodes</a:t>
            </a:r>
          </a:p>
          <a:p>
            <a:pPr lvl="1"/>
            <a:r>
              <a:rPr lang="en-US" sz="2400" dirty="0" smtClean="0"/>
              <a:t>Also called molecular rectifier</a:t>
            </a:r>
          </a:p>
          <a:p>
            <a:pPr lvl="1"/>
            <a:r>
              <a:rPr lang="en-US" sz="2400" dirty="0" smtClean="0"/>
              <a:t>Allows current flow in only one direction</a:t>
            </a:r>
          </a:p>
          <a:p>
            <a:r>
              <a:rPr lang="en-US" sz="2800" dirty="0" smtClean="0"/>
              <a:t>Resonant tunneling Diodes(RTDs). </a:t>
            </a:r>
            <a:r>
              <a:rPr lang="en-US" sz="2800" dirty="0"/>
              <a:t> </a:t>
            </a:r>
            <a:endParaRPr lang="en-US" sz="2800" dirty="0" smtClean="0"/>
          </a:p>
          <a:p>
            <a:pPr lvl="1"/>
            <a:r>
              <a:rPr lang="en-US" sz="2400" dirty="0" smtClean="0"/>
              <a:t>Current flow in both directions</a:t>
            </a:r>
          </a:p>
          <a:p>
            <a:pPr lvl="1"/>
            <a:r>
              <a:rPr lang="en-US" sz="2400" dirty="0" smtClean="0"/>
              <a:t>Uses electron energy quantization 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Molecular Diodes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7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389120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Nonlinear I-V Behavior </a:t>
            </a:r>
            <a:endParaRPr lang="en-IN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Energy Dissipation </a:t>
            </a:r>
            <a:endParaRPr lang="en-IN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Gain in Molecular Electronic Circuits</a:t>
            </a:r>
            <a:endParaRPr lang="en-IN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Speed </a:t>
            </a:r>
            <a:endParaRPr lang="en-IN" sz="2800" dirty="0" smtClean="0">
              <a:solidFill>
                <a:srgbClr val="0070C0"/>
              </a:solidFill>
            </a:endParaRPr>
          </a:p>
          <a:p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9167" y="524069"/>
            <a:ext cx="7508033" cy="69513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CHARACTERISTICS OF MOLECULAR DEVICES</a:t>
            </a:r>
            <a:endParaRPr lang="en-IN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48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57400"/>
            <a:ext cx="8229600" cy="4389120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Size</a:t>
            </a:r>
          </a:p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Speed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Assembly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Low Manufacturing Cost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Able to integrate large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circuit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Synthetic flexibility/Re-configurable.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Streochemistry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Greater memory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old time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1505712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Advantages of Molecular Electronics 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88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570391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Hard experimental verification</a:t>
            </a:r>
          </a:p>
          <a:p>
            <a:r>
              <a:rPr lang="en-IN" sz="2800" dirty="0" smtClean="0"/>
              <a:t>Controlled fabrication within specified tolerances</a:t>
            </a:r>
            <a:endParaRPr lang="en-IN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380256"/>
            <a:ext cx="8177336" cy="9151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MOLETRONICS</a:t>
            </a: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ROADBLOCKS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69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467" y="2950104"/>
            <a:ext cx="7408333" cy="3450696"/>
          </a:xfrm>
        </p:spPr>
        <p:txBody>
          <a:bodyPr>
            <a:noAutofit/>
          </a:bodyPr>
          <a:lstStyle/>
          <a:p>
            <a:r>
              <a:rPr lang="en-US" sz="2800" dirty="0" smtClean="0"/>
              <a:t>Molecular Sensors</a:t>
            </a:r>
          </a:p>
          <a:p>
            <a:r>
              <a:rPr lang="en-US" sz="2800" dirty="0" smtClean="0"/>
              <a:t>Molecular tweezers</a:t>
            </a:r>
          </a:p>
          <a:p>
            <a:r>
              <a:rPr lang="en-US" sz="2800" dirty="0" smtClean="0"/>
              <a:t>Molecular Switch</a:t>
            </a:r>
          </a:p>
          <a:p>
            <a:r>
              <a:rPr lang="en-US" sz="2800" dirty="0"/>
              <a:t>Molecular Motors</a:t>
            </a:r>
            <a:endParaRPr lang="en-US" sz="2800" dirty="0" smtClean="0"/>
          </a:p>
          <a:p>
            <a:r>
              <a:rPr lang="en-US" sz="2800" dirty="0" smtClean="0"/>
              <a:t>Logic </a:t>
            </a:r>
            <a:r>
              <a:rPr lang="en-US" sz="2800" dirty="0"/>
              <a:t>and memory </a:t>
            </a:r>
            <a:r>
              <a:rPr lang="en-US" sz="2800" dirty="0" smtClean="0"/>
              <a:t>devices</a:t>
            </a:r>
          </a:p>
          <a:p>
            <a:r>
              <a:rPr lang="en-US" sz="2800" dirty="0" smtClean="0"/>
              <a:t>Smart Fabrics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70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FUTURE </a:t>
            </a:r>
            <a:r>
              <a:rPr lang="en-US" sz="6000" b="1" dirty="0" smtClean="0">
                <a:solidFill>
                  <a:srgbClr val="0070C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DEVELOPMENTS</a:t>
            </a:r>
            <a:br>
              <a:rPr lang="en-US" sz="6000" b="1" dirty="0" smtClean="0">
                <a:solidFill>
                  <a:srgbClr val="0070C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</a:br>
            <a:endParaRPr lang="en-IN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58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STORAGE APPLICATIONS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3401" y="2743200"/>
            <a:ext cx="7772400" cy="3450696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Data storage is done by multiporphyrin nanostructures into electronic memory.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application of a voltage causes the molecules to oxidize, or give up electrons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molecules then retain their positive charge after the electric field is removed, producing a memory effect.</a:t>
            </a:r>
          </a:p>
        </p:txBody>
      </p:sp>
    </p:spTree>
    <p:extLst>
      <p:ext uri="{BB962C8B-B14F-4D97-AF65-F5344CB8AC3E}">
        <p14:creationId xmlns:p14="http://schemas.microsoft.com/office/powerpoint/2010/main" xmlns="" val="16309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39" y="2219785"/>
            <a:ext cx="8229600" cy="547641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BRIEF HISTORY </a:t>
            </a:r>
          </a:p>
          <a:p>
            <a:r>
              <a:rPr lang="en-US" dirty="0" smtClean="0"/>
              <a:t>MATERIALS USED IN MOLETRONICS</a:t>
            </a:r>
          </a:p>
          <a:p>
            <a:r>
              <a:rPr lang="en-US" dirty="0" smtClean="0"/>
              <a:t>MOLECULAR ELECTRONICS COMPONENTS</a:t>
            </a:r>
          </a:p>
          <a:p>
            <a:r>
              <a:rPr lang="en-US" dirty="0" smtClean="0"/>
              <a:t>CHARACTERISTICS OF MOLECULAR DEVICES</a:t>
            </a:r>
          </a:p>
          <a:p>
            <a:r>
              <a:rPr lang="en-US" dirty="0" smtClean="0"/>
              <a:t>ADVANTAGES AND ROADBLOCKS</a:t>
            </a:r>
          </a:p>
          <a:p>
            <a:r>
              <a:rPr lang="en-US" dirty="0" smtClean="0"/>
              <a:t>APPLICATIONS</a:t>
            </a:r>
            <a:endParaRPr lang="en-US" dirty="0"/>
          </a:p>
          <a:p>
            <a:r>
              <a:rPr lang="en-US" dirty="0" smtClean="0"/>
              <a:t>FUTURE DEVELOPMENTS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CONTENTS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31500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993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HOLD TIME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76200" y="2057400"/>
            <a:ext cx="7772400" cy="345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Silicon memory devices </a:t>
            </a:r>
            <a:r>
              <a:rPr lang="en-US" sz="2800" dirty="0" smtClean="0"/>
              <a:t>= 1 milli sec </a:t>
            </a:r>
            <a:endParaRPr lang="en-US" sz="2800" dirty="0"/>
          </a:p>
          <a:p>
            <a:pPr algn="just"/>
            <a:r>
              <a:rPr lang="en-US" sz="2800" dirty="0"/>
              <a:t>Moletronic device </a:t>
            </a:r>
            <a:r>
              <a:rPr lang="en-US" sz="2800" dirty="0" smtClean="0"/>
              <a:t>= 15 min</a:t>
            </a:r>
          </a:p>
          <a:p>
            <a:pPr algn="just"/>
            <a:r>
              <a:rPr lang="en-US" sz="2800" dirty="0" smtClean="0"/>
              <a:t>So less power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" y="3602099"/>
            <a:ext cx="9144000" cy="3408301"/>
            <a:chOff x="0" y="1066800"/>
            <a:chExt cx="9144000" cy="5170512"/>
          </a:xfrm>
        </p:grpSpPr>
        <p:pic>
          <p:nvPicPr>
            <p:cNvPr id="6" name="Picture 5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66800"/>
              <a:ext cx="9144000" cy="4005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157192"/>
              <a:ext cx="9144000" cy="10801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xmlns="" val="3052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2873904"/>
            <a:ext cx="8153399" cy="3450696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1" dirty="0">
                <a:solidFill>
                  <a:srgbClr val="0070C0"/>
                </a:solidFill>
              </a:rPr>
              <a:t>“The Next Big Thing is very, very small. Picture trillions of transistors, processors so fast their speed is measured in terahertz, infinite capacity, zero cost. It's the dawn of a new technological revolution - and the death of silicon.”</a:t>
            </a:r>
            <a:endParaRPr lang="en-IN" dirty="0">
              <a:solidFill>
                <a:srgbClr val="0070C0"/>
              </a:solidFill>
            </a:endParaRPr>
          </a:p>
          <a:p>
            <a:pPr algn="just"/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14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Scientific </a:t>
            </a:r>
            <a:r>
              <a:rPr lang="en-US" dirty="0"/>
              <a:t>forum http://www.calmec.com/scientif.htm</a:t>
            </a:r>
          </a:p>
          <a:p>
            <a:pPr lvl="0"/>
            <a:r>
              <a:rPr lang="en-US" dirty="0"/>
              <a:t>Search http://www.calmec.com/search.htm</a:t>
            </a:r>
          </a:p>
          <a:p>
            <a:pPr lvl="0"/>
            <a:r>
              <a:rPr lang="en-US" dirty="0"/>
              <a:t>www.ieee.org</a:t>
            </a:r>
          </a:p>
          <a:p>
            <a:pPr lvl="0"/>
            <a:r>
              <a:rPr lang="en-US" b="1" dirty="0"/>
              <a:t>Strategic Technologies for the Military: Breaking New Frontiers</a:t>
            </a:r>
            <a:r>
              <a:rPr lang="en-US" dirty="0"/>
              <a:t> By Ajey Lele</a:t>
            </a:r>
          </a:p>
          <a:p>
            <a:pPr lvl="0"/>
            <a:r>
              <a:rPr lang="en-US" dirty="0"/>
              <a:t>http://technews.acm.org/articles/2002-4/0805m.html</a:t>
            </a:r>
          </a:p>
          <a:p>
            <a:pPr lvl="0"/>
            <a:r>
              <a:rPr lang="en-US" dirty="0"/>
              <a:t>http://</a:t>
            </a:r>
            <a:r>
              <a:rPr lang="en-US" dirty="0" smtClean="0"/>
              <a:t>www.wikipedia.com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59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5252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992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/>
        </p:nvSpPr>
        <p:spPr>
          <a:xfrm>
            <a:off x="990600" y="5533436"/>
            <a:ext cx="2362200" cy="562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First computer </a:t>
            </a:r>
            <a:endParaRPr lang="en-IN" dirty="0"/>
          </a:p>
        </p:txBody>
      </p:sp>
      <p:pic>
        <p:nvPicPr>
          <p:cNvPr id="5" name="Content Placeholder 9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04800" y="2678540"/>
            <a:ext cx="4009745" cy="2655460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/>
        </p:nvSpPr>
        <p:spPr>
          <a:xfrm>
            <a:off x="5308237" y="5195888"/>
            <a:ext cx="383576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Latest computer</a:t>
            </a:r>
            <a:endParaRPr lang="en-IN" dirty="0"/>
          </a:p>
        </p:txBody>
      </p:sp>
      <p:pic>
        <p:nvPicPr>
          <p:cNvPr id="7" name="Content Placeholder 10"/>
          <p:cNvPicPr>
            <a:picLocks noGrp="1"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326223" y="2589660"/>
            <a:ext cx="3284377" cy="259194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79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895600"/>
            <a:ext cx="8077200" cy="3276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Moore’s law states that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“The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transistors per square inch on integrated circuits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double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year.”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80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760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scales of Silicon Integration Technology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541309072"/>
              </p:ext>
            </p:extLst>
          </p:nvPr>
        </p:nvGraphicFramePr>
        <p:xfrm>
          <a:off x="-1447800" y="1524000"/>
          <a:ext cx="11430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2426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4069CD-71B6-4276-97B7-E17FFEFA36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84069CD-71B6-4276-97B7-E17FFEFA36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2CD89F-EF2C-4FF3-83F5-890F04B4C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FF2CD89F-EF2C-4FF3-83F5-890F04B4C1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768BF5-B4A5-4B2F-ACC0-F4D873CBE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A7768BF5-B4A5-4B2F-ACC0-F4D873CBE6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3C2FE9-EBE0-430C-BC01-F13D8A606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B3C2FE9-EBE0-430C-BC01-F13D8A606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E730DE-C16B-41E5-9CCB-B936E5606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8AE730DE-C16B-41E5-9CCB-B936E56062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3376D0-9558-4B8C-8A52-4A9AC3498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553376D0-9558-4B8C-8A52-4A9AC34985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A8E68A-0C6B-42A5-822C-29222F1618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98A8E68A-0C6B-42A5-822C-29222F1618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2060B6-AF18-4A5F-A757-A8A6CEC76B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BE2060B6-AF18-4A5F-A757-A8A6CEC76B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4F14C3-35E0-436D-B7C6-10768789F4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B34F14C3-35E0-436D-B7C6-10768789F4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FA6BF1-8603-4D31-B662-6EA931836F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5FFA6BF1-8603-4D31-B662-6EA931836F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4FC421-153C-49FF-B96C-9E3A07624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F24FC421-153C-49FF-B96C-9E3A076240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2574" y="2755880"/>
            <a:ext cx="645362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 AFTER ULSI</a:t>
            </a:r>
          </a:p>
          <a:p>
            <a:pPr algn="ctr"/>
            <a:endParaRPr lang="en-US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IT THE END</a:t>
            </a: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??????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3288593"/>
            <a:ext cx="8077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MOLETRONICS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583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38600" y="2514600"/>
            <a:ext cx="4953000" cy="4182533"/>
          </a:xfrm>
        </p:spPr>
        <p:txBody>
          <a:bodyPr>
            <a:noAutofit/>
          </a:bodyPr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branch of electronics in which individual molecules perform in same function as microelectronics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diode or transistors.”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OR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“Moletronics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subset of nanotechnology dealing with the manipulation of molecules so they work together as electronic circuits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MOLETRONICS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61964246"/>
              </p:ext>
            </p:extLst>
          </p:nvPr>
        </p:nvGraphicFramePr>
        <p:xfrm>
          <a:off x="-152400" y="2667000"/>
          <a:ext cx="4495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8011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991F0B-BB74-428C-9B25-05CB7700E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C991F0B-BB74-428C-9B25-05CB7700E8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929624-5929-4BE1-BA31-E35145FB1B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E4929624-5929-4BE1-BA31-E35145FB1B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13D7FC-77C1-494B-BE74-D214E43CB7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313D7FC-77C1-494B-BE74-D214E43CB7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E1AD41-23D4-47D5-A075-8465D2DEE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12E1AD41-23D4-47D5-A075-8465D2DEEC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1C1D6C-DA1E-4F64-B616-70E7DC2A13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B61C1D6C-DA1E-4F64-B616-70E7DC2A13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905000"/>
            <a:ext cx="8610600" cy="1524000"/>
          </a:xfrm>
        </p:spPr>
        <p:txBody>
          <a:bodyPr>
            <a:noAutofit/>
          </a:bodyPr>
          <a:lstStyle/>
          <a:p>
            <a:r>
              <a:rPr lang="en-US" sz="6000" dirty="0" smtClean="0"/>
              <a:t>MATERIALS </a:t>
            </a:r>
            <a:r>
              <a:rPr lang="en-US" sz="6000" dirty="0"/>
              <a:t>USED IN </a:t>
            </a:r>
            <a:r>
              <a:rPr lang="en-US" sz="6000" dirty="0" smtClean="0"/>
              <a:t>MOLETRONICS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3069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3124200"/>
            <a:ext cx="8458200" cy="8556191"/>
          </a:xfrm>
        </p:spPr>
        <p:txBody>
          <a:bodyPr/>
          <a:lstStyle/>
          <a:p>
            <a:pPr algn="just"/>
            <a:r>
              <a:rPr lang="en-US" sz="2800" dirty="0" smtClean="0"/>
              <a:t>Chemical formulae (C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)</a:t>
            </a:r>
            <a:r>
              <a:rPr lang="en-US" sz="2800" baseline="-25000" dirty="0" smtClean="0"/>
              <a:t> x  </a:t>
            </a:r>
          </a:p>
          <a:p>
            <a:pPr algn="just"/>
            <a:r>
              <a:rPr lang="en-US" sz="2800" dirty="0" smtClean="0"/>
              <a:t>Highly flexible </a:t>
            </a:r>
          </a:p>
          <a:p>
            <a:pPr algn="just"/>
            <a:r>
              <a:rPr lang="en-US" sz="2800" dirty="0" smtClean="0"/>
              <a:t>Capable of carrying and switching currents.</a:t>
            </a:r>
          </a:p>
          <a:p>
            <a:pPr algn="just"/>
            <a:r>
              <a:rPr lang="en-US" sz="2800" dirty="0" smtClean="0"/>
              <a:t>Very high current density(~.5 million times of Copper wires)</a:t>
            </a:r>
          </a:p>
          <a:p>
            <a:pPr algn="just"/>
            <a:r>
              <a:rPr lang="en-US" sz="2800" dirty="0" smtClean="0"/>
              <a:t>Used as molecular wires and switches.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MATERIALS USED IN MOLETRONICS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9249" y="2286000"/>
            <a:ext cx="5578151" cy="747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POLYPHENYLENE BASED CHAINS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8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4303</TotalTime>
  <Words>480</Words>
  <Application>Microsoft Office PowerPoint</Application>
  <PresentationFormat>On-screen Show (4:3)</PresentationFormat>
  <Paragraphs>108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Waveform</vt:lpstr>
      <vt:lpstr>Celestial</vt:lpstr>
      <vt:lpstr>Moletronics</vt:lpstr>
      <vt:lpstr>CONTENTS</vt:lpstr>
      <vt:lpstr>INTRODUCTION</vt:lpstr>
      <vt:lpstr>MOORE’S LAW</vt:lpstr>
      <vt:lpstr>Different scales of Silicon Integration Technology </vt:lpstr>
      <vt:lpstr>Slide 6</vt:lpstr>
      <vt:lpstr>MOLETRONICS</vt:lpstr>
      <vt:lpstr>MATERIALS USED IN MOLETRONICS</vt:lpstr>
      <vt:lpstr>MATERIALS USED IN MOLETRONICS</vt:lpstr>
      <vt:lpstr>MATERIALS USED IN MOLETRONICS</vt:lpstr>
      <vt:lpstr>MOLECULAR ELECTRONIC COMPONENTS </vt:lpstr>
      <vt:lpstr>MOLECULAR TRANSISTORS</vt:lpstr>
      <vt:lpstr>Molecular Diodes </vt:lpstr>
      <vt:lpstr>CHARACTERISTICS OF MOLECULAR DEVICES</vt:lpstr>
      <vt:lpstr>Advantages of Molecular Electronics </vt:lpstr>
      <vt:lpstr>MOLETRONICS ROADBLOCKS</vt:lpstr>
      <vt:lpstr>APPLICATIONS</vt:lpstr>
      <vt:lpstr>FUTURE DEVELOPMENTS </vt:lpstr>
      <vt:lpstr>MEMORY STORAGE APPLICATIONS</vt:lpstr>
      <vt:lpstr>Slide 20</vt:lpstr>
      <vt:lpstr>MEMORY HOLD TIME</vt:lpstr>
      <vt:lpstr>CONCLUSION</vt:lpstr>
      <vt:lpstr>REFERENCES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Sukhwinder Singh</dc:creator>
  <cp:lastModifiedBy>cherukuri sumanth</cp:lastModifiedBy>
  <cp:revision>92</cp:revision>
  <dcterms:created xsi:type="dcterms:W3CDTF">2006-08-16T00:00:00Z</dcterms:created>
  <dcterms:modified xsi:type="dcterms:W3CDTF">2017-01-04T05:03:17Z</dcterms:modified>
</cp:coreProperties>
</file>