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71" r:id="rId5"/>
    <p:sldMasterId id="2147484642" r:id="rId6"/>
  </p:sldMasterIdLst>
  <p:notesMasterIdLst>
    <p:notesMasterId r:id="rId29"/>
  </p:notesMasterIdLst>
  <p:handoutMasterIdLst>
    <p:handoutMasterId r:id="rId30"/>
  </p:handoutMasterIdLst>
  <p:sldIdLst>
    <p:sldId id="2983" r:id="rId7"/>
    <p:sldId id="3002" r:id="rId8"/>
    <p:sldId id="2998" r:id="rId9"/>
    <p:sldId id="3032" r:id="rId10"/>
    <p:sldId id="3035" r:id="rId11"/>
    <p:sldId id="3036" r:id="rId12"/>
    <p:sldId id="3080" r:id="rId13"/>
    <p:sldId id="3082" r:id="rId14"/>
    <p:sldId id="3083" r:id="rId15"/>
    <p:sldId id="3084" r:id="rId16"/>
    <p:sldId id="3085" r:id="rId17"/>
    <p:sldId id="3086" r:id="rId18"/>
    <p:sldId id="3087" r:id="rId19"/>
    <p:sldId id="3088" r:id="rId20"/>
    <p:sldId id="3081" r:id="rId21"/>
    <p:sldId id="3090" r:id="rId22"/>
    <p:sldId id="3091" r:id="rId23"/>
    <p:sldId id="3092" r:id="rId24"/>
    <p:sldId id="3098" r:id="rId25"/>
    <p:sldId id="3094" r:id="rId26"/>
    <p:sldId id="3093" r:id="rId27"/>
    <p:sldId id="3097" r:id="rId28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2AE55B4-D6FB-5854-BB7A-BA2725E147DA}" name="Cyrus Brown" initials="CB" userId="S::cyrusbrown@microsoft.com::bc766a34-a602-46f7-94ca-a4d91c783263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FFFF00"/>
    <a:srgbClr val="000000"/>
    <a:srgbClr val="002050"/>
    <a:srgbClr val="0078D4"/>
    <a:srgbClr val="00BCF2"/>
    <a:srgbClr val="FFFFFF"/>
    <a:srgbClr val="107C10"/>
    <a:srgbClr val="EAEAEA"/>
    <a:srgbClr val="004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1B3E16-BACC-3645-AA27-58795E34485F}" v="3" dt="2021-05-15T03:43:44.392"/>
    <p1510:client id="{626FA012-5FBD-F842-85B5-8F38DCB8027B}" v="14" dt="2021-05-15T04:07:11.0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4"/>
    <p:restoredTop sz="94688"/>
  </p:normalViewPr>
  <p:slideViewPr>
    <p:cSldViewPr snapToGrid="0">
      <p:cViewPr varScale="1">
        <p:scale>
          <a:sx n="59" d="100"/>
          <a:sy n="59" d="100"/>
        </p:scale>
        <p:origin x="19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adwaja Cheruvu" userId="f23f1641-2f36-4ded-a6f6-e3bcd50c24f5" providerId="ADAL" clId="{201B3E16-BACC-3645-AA27-58795E34485F}"/>
    <pc:docChg chg="modSld">
      <pc:chgData name="Bharadwaja Cheruvu" userId="f23f1641-2f36-4ded-a6f6-e3bcd50c24f5" providerId="ADAL" clId="{201B3E16-BACC-3645-AA27-58795E34485F}" dt="2021-05-15T03:43:48.508" v="9"/>
      <pc:docMkLst>
        <pc:docMk/>
      </pc:docMkLst>
      <pc:sldChg chg="addSp delSp modSp mod">
        <pc:chgData name="Bharadwaja Cheruvu" userId="f23f1641-2f36-4ded-a6f6-e3bcd50c24f5" providerId="ADAL" clId="{201B3E16-BACC-3645-AA27-58795E34485F}" dt="2021-05-15T03:43:48.508" v="9"/>
        <pc:sldMkLst>
          <pc:docMk/>
          <pc:sldMk cId="2633952175" sldId="1845"/>
        </pc:sldMkLst>
        <pc:spChg chg="add del mod">
          <ac:chgData name="Bharadwaja Cheruvu" userId="f23f1641-2f36-4ded-a6f6-e3bcd50c24f5" providerId="ADAL" clId="{201B3E16-BACC-3645-AA27-58795E34485F}" dt="2021-05-15T03:43:39.703" v="2"/>
          <ac:spMkLst>
            <pc:docMk/>
            <pc:sldMk cId="2633952175" sldId="1845"/>
            <ac:spMk id="2" creationId="{22F0572C-9C3E-624F-AA3F-262A9A3CD5DC}"/>
          </ac:spMkLst>
        </pc:spChg>
        <pc:spChg chg="add del mod">
          <ac:chgData name="Bharadwaja Cheruvu" userId="f23f1641-2f36-4ded-a6f6-e3bcd50c24f5" providerId="ADAL" clId="{201B3E16-BACC-3645-AA27-58795E34485F}" dt="2021-05-15T03:43:48.508" v="9"/>
          <ac:spMkLst>
            <pc:docMk/>
            <pc:sldMk cId="2633952175" sldId="1845"/>
            <ac:spMk id="3" creationId="{5589BEA0-85DC-D34B-8B2C-BA91B0888399}"/>
          </ac:spMkLst>
        </pc:spChg>
        <pc:spChg chg="add del mod">
          <ac:chgData name="Bharadwaja Cheruvu" userId="f23f1641-2f36-4ded-a6f6-e3bcd50c24f5" providerId="ADAL" clId="{201B3E16-BACC-3645-AA27-58795E34485F}" dt="2021-05-15T03:43:47.613" v="7"/>
          <ac:spMkLst>
            <pc:docMk/>
            <pc:sldMk cId="2633952175" sldId="1845"/>
            <ac:spMk id="7" creationId="{87D9CDCA-6431-CE47-A14B-28DC5FACFFF6}"/>
          </ac:spMkLst>
        </pc:spChg>
      </pc:sldChg>
    </pc:docChg>
  </pc:docChgLst>
  <pc:docChgLst>
    <pc:chgData name="Bharadwaja Cheruvu" userId="f23f1641-2f36-4ded-a6f6-e3bcd50c24f5" providerId="ADAL" clId="{626FA012-5FBD-F842-85B5-8F38DCB8027B}"/>
    <pc:docChg chg="undo custSel modSld sldOrd">
      <pc:chgData name="Bharadwaja Cheruvu" userId="f23f1641-2f36-4ded-a6f6-e3bcd50c24f5" providerId="ADAL" clId="{626FA012-5FBD-F842-85B5-8F38DCB8027B}" dt="2021-05-15T04:07:58.973" v="477" actId="1076"/>
      <pc:docMkLst>
        <pc:docMk/>
      </pc:docMkLst>
      <pc:sldChg chg="addSp delSp modSp mod ord">
        <pc:chgData name="Bharadwaja Cheruvu" userId="f23f1641-2f36-4ded-a6f6-e3bcd50c24f5" providerId="ADAL" clId="{626FA012-5FBD-F842-85B5-8F38DCB8027B}" dt="2021-05-15T03:58:59.260" v="86" actId="167"/>
        <pc:sldMkLst>
          <pc:docMk/>
          <pc:sldMk cId="4063239037" sldId="2983"/>
        </pc:sldMkLst>
        <pc:spChg chg="mod">
          <ac:chgData name="Bharadwaja Cheruvu" userId="f23f1641-2f36-4ded-a6f6-e3bcd50c24f5" providerId="ADAL" clId="{626FA012-5FBD-F842-85B5-8F38DCB8027B}" dt="2021-05-15T03:51:00.147" v="34" actId="20577"/>
          <ac:spMkLst>
            <pc:docMk/>
            <pc:sldMk cId="4063239037" sldId="2983"/>
            <ac:spMk id="4" creationId="{00000000-0000-0000-0000-000000000000}"/>
          </ac:spMkLst>
        </pc:spChg>
        <pc:spChg chg="add del mod">
          <ac:chgData name="Bharadwaja Cheruvu" userId="f23f1641-2f36-4ded-a6f6-e3bcd50c24f5" providerId="ADAL" clId="{626FA012-5FBD-F842-85B5-8F38DCB8027B}" dt="2021-05-15T03:54:49.859" v="55" actId="478"/>
          <ac:spMkLst>
            <pc:docMk/>
            <pc:sldMk cId="4063239037" sldId="2983"/>
            <ac:spMk id="7" creationId="{6E8CC808-380E-2B4B-BD30-B0BD4C9DC757}"/>
          </ac:spMkLst>
        </pc:spChg>
        <pc:spChg chg="add mod">
          <ac:chgData name="Bharadwaja Cheruvu" userId="f23f1641-2f36-4ded-a6f6-e3bcd50c24f5" providerId="ADAL" clId="{626FA012-5FBD-F842-85B5-8F38DCB8027B}" dt="2021-05-15T03:58:32.192" v="79" actId="1076"/>
          <ac:spMkLst>
            <pc:docMk/>
            <pc:sldMk cId="4063239037" sldId="2983"/>
            <ac:spMk id="8" creationId="{FBCE9BA3-B583-E94F-8750-3FA6495955F8}"/>
          </ac:spMkLst>
        </pc:spChg>
        <pc:spChg chg="add mod">
          <ac:chgData name="Bharadwaja Cheruvu" userId="f23f1641-2f36-4ded-a6f6-e3bcd50c24f5" providerId="ADAL" clId="{626FA012-5FBD-F842-85B5-8F38DCB8027B}" dt="2021-05-15T03:58:59.260" v="86" actId="167"/>
          <ac:spMkLst>
            <pc:docMk/>
            <pc:sldMk cId="4063239037" sldId="2983"/>
            <ac:spMk id="9" creationId="{D943E444-6D1C-4847-82B5-D0BE6E1072D3}"/>
          </ac:spMkLst>
        </pc:spChg>
        <pc:picChg chg="add mod">
          <ac:chgData name="Bharadwaja Cheruvu" userId="f23f1641-2f36-4ded-a6f6-e3bcd50c24f5" providerId="ADAL" clId="{626FA012-5FBD-F842-85B5-8F38DCB8027B}" dt="2021-05-15T03:49:00.711" v="3" actId="1076"/>
          <ac:picMkLst>
            <pc:docMk/>
            <pc:sldMk cId="4063239037" sldId="2983"/>
            <ac:picMk id="2" creationId="{2E4DFDE4-4D16-594A-A301-AB3D89045BA9}"/>
          </ac:picMkLst>
        </pc:picChg>
        <pc:picChg chg="add mod">
          <ac:chgData name="Bharadwaja Cheruvu" userId="f23f1641-2f36-4ded-a6f6-e3bcd50c24f5" providerId="ADAL" clId="{626FA012-5FBD-F842-85B5-8F38DCB8027B}" dt="2021-05-15T03:58:32.192" v="79" actId="1076"/>
          <ac:picMkLst>
            <pc:docMk/>
            <pc:sldMk cId="4063239037" sldId="2983"/>
            <ac:picMk id="3" creationId="{E505EE0D-29DA-A546-B94A-408CC687D9BF}"/>
          </ac:picMkLst>
        </pc:picChg>
        <pc:picChg chg="add del mod">
          <ac:chgData name="Bharadwaja Cheruvu" userId="f23f1641-2f36-4ded-a6f6-e3bcd50c24f5" providerId="ADAL" clId="{626FA012-5FBD-F842-85B5-8F38DCB8027B}" dt="2021-05-15T03:53:05.830" v="47" actId="478"/>
          <ac:picMkLst>
            <pc:docMk/>
            <pc:sldMk cId="4063239037" sldId="2983"/>
            <ac:picMk id="5" creationId="{501EBD1E-FC8E-F34D-A1AD-5C6C1D92F803}"/>
          </ac:picMkLst>
        </pc:picChg>
        <pc:picChg chg="add mod">
          <ac:chgData name="Bharadwaja Cheruvu" userId="f23f1641-2f36-4ded-a6f6-e3bcd50c24f5" providerId="ADAL" clId="{626FA012-5FBD-F842-85B5-8F38DCB8027B}" dt="2021-05-15T03:58:51.623" v="84" actId="1076"/>
          <ac:picMkLst>
            <pc:docMk/>
            <pc:sldMk cId="4063239037" sldId="2983"/>
            <ac:picMk id="6" creationId="{BD07452D-D433-8241-A78D-41DC3F7FD014}"/>
          </ac:picMkLst>
        </pc:picChg>
      </pc:sldChg>
      <pc:sldChg chg="addSp delSp modSp mod ord">
        <pc:chgData name="Bharadwaja Cheruvu" userId="f23f1641-2f36-4ded-a6f6-e3bcd50c24f5" providerId="ADAL" clId="{626FA012-5FBD-F842-85B5-8F38DCB8027B}" dt="2021-05-15T04:07:58.973" v="477" actId="1076"/>
        <pc:sldMkLst>
          <pc:docMk/>
          <pc:sldMk cId="1005351071" sldId="3002"/>
        </pc:sldMkLst>
        <pc:spChg chg="add del mod">
          <ac:chgData name="Bharadwaja Cheruvu" userId="f23f1641-2f36-4ded-a6f6-e3bcd50c24f5" providerId="ADAL" clId="{626FA012-5FBD-F842-85B5-8F38DCB8027B}" dt="2021-05-15T03:56:28.119" v="62" actId="478"/>
          <ac:spMkLst>
            <pc:docMk/>
            <pc:sldMk cId="1005351071" sldId="3002"/>
            <ac:spMk id="2" creationId="{833D010F-3812-214D-8765-577B04D8588C}"/>
          </ac:spMkLst>
        </pc:spChg>
        <pc:spChg chg="mod">
          <ac:chgData name="Bharadwaja Cheruvu" userId="f23f1641-2f36-4ded-a6f6-e3bcd50c24f5" providerId="ADAL" clId="{626FA012-5FBD-F842-85B5-8F38DCB8027B}" dt="2021-05-15T04:07:58.973" v="477" actId="1076"/>
          <ac:spMkLst>
            <pc:docMk/>
            <pc:sldMk cId="1005351071" sldId="3002"/>
            <ac:spMk id="3" creationId="{0558A84A-FC34-4FDB-96C9-667618C96498}"/>
          </ac:spMkLst>
        </pc:spChg>
        <pc:spChg chg="add del mod">
          <ac:chgData name="Bharadwaja Cheruvu" userId="f23f1641-2f36-4ded-a6f6-e3bcd50c24f5" providerId="ADAL" clId="{626FA012-5FBD-F842-85B5-8F38DCB8027B}" dt="2021-05-15T03:59:50.350" v="87" actId="21"/>
          <ac:spMkLst>
            <pc:docMk/>
            <pc:sldMk cId="1005351071" sldId="3002"/>
            <ac:spMk id="4" creationId="{F29A1E77-4C4F-864D-BDAF-F35AB4D02BB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5/26/2021 1:49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5/26/2021 1:46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5/26/2021 1:46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53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5/26/2021 1:46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79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5/26/2021 1:46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51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5/26/2021 1:46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4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5/26/2021 1:46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66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5/26/2021 2:07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27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5/26/2021 3:12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41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5/27/2021 10:08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07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5/27/2021 1:29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790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5/27/2021 12:44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53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5/27/2021 10:08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12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5/26/2021 1:46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375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5/27/2021 1:14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42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5/26/2021 1:46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92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5/26/2021 1:46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33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5/26/2021 1:46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53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5/26/2021 1:46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12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5/26/2021 1:46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36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5/26/2021 1:46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11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5/26/2021 1:46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44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15E706-0A73-412D-8744-F527E06B1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8706" t="12361" r="20783" b="12000"/>
          <a:stretch/>
        </p:blipFill>
        <p:spPr>
          <a:xfrm>
            <a:off x="5334001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2033210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 userDrawn="1">
          <p15:clr>
            <a:srgbClr val="FBAE40"/>
          </p15:clr>
        </p15:guide>
        <p15:guide id="6" orient="horz" pos="904" userDrawn="1">
          <p15:clr>
            <a:srgbClr val="5ACBF0"/>
          </p15:clr>
        </p15:guide>
        <p15:guide id="7" orient="horz" pos="1276" userDrawn="1">
          <p15:clr>
            <a:srgbClr val="5ACBF0"/>
          </p15:clr>
        </p15:guide>
        <p15:guide id="8" orient="horz" pos="2226" userDrawn="1">
          <p15:clr>
            <a:srgbClr val="5ACBF0"/>
          </p15:clr>
        </p15:guide>
        <p15:guide id="9" pos="2993" userDrawn="1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3288613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5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body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7015746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4CF709-8519-470B-99BC-990AE2A640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7666" t="23333" r="12169" b="1418"/>
          <a:stretch/>
        </p:blipFill>
        <p:spPr>
          <a:xfrm>
            <a:off x="5343525" y="0"/>
            <a:ext cx="6848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605504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710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5968968" y="0"/>
            <a:ext cx="6223032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19710" y="1447801"/>
            <a:ext cx="5434948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9376" indent="0">
              <a:buNone/>
              <a:defRPr sz="2700" b="1"/>
            </a:lvl2pPr>
            <a:lvl3pPr marL="1218753" indent="0">
              <a:buNone/>
              <a:defRPr sz="2400" b="1"/>
            </a:lvl3pPr>
            <a:lvl4pPr marL="1828129" indent="0">
              <a:buNone/>
              <a:defRPr sz="2100" b="1"/>
            </a:lvl4pPr>
            <a:lvl5pPr marL="2437505" indent="0">
              <a:buNone/>
              <a:defRPr sz="2100" b="1"/>
            </a:lvl5pPr>
            <a:lvl6pPr marL="3046882" indent="0">
              <a:buNone/>
              <a:defRPr sz="2100" b="1"/>
            </a:lvl6pPr>
            <a:lvl7pPr marL="3656258" indent="0">
              <a:buNone/>
              <a:defRPr sz="2100" b="1"/>
            </a:lvl7pPr>
            <a:lvl8pPr marL="4265633" indent="0">
              <a:buNone/>
              <a:defRPr sz="2100" b="1"/>
            </a:lvl8pPr>
            <a:lvl9pPr marL="4875010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6219711" y="2734985"/>
            <a:ext cx="5445583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064" indent="-380860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064" indent="-228516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753" indent="-228516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269" indent="-228516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3213556"/>
            <a:ext cx="5981670" cy="430887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/>
              <a:t>Click to insert photo.</a:t>
            </a:r>
          </a:p>
        </p:txBody>
      </p:sp>
    </p:spTree>
    <p:extLst>
      <p:ext uri="{BB962C8B-B14F-4D97-AF65-F5344CB8AC3E}">
        <p14:creationId xmlns:p14="http://schemas.microsoft.com/office/powerpoint/2010/main" val="724200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052A1-63DF-44E3-AAFA-9FB0323B2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32674-210F-4C19-B8E3-542410D26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1950011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06C7DA6-3E58-4BAA-9E2E-EA46ED5F18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261D27-3075-412D-9987-1009888069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8706" t="12361" r="20783" b="12000"/>
          <a:stretch/>
        </p:blipFill>
        <p:spPr>
          <a:xfrm>
            <a:off x="5334001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938504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 userDrawn="1">
          <p15:clr>
            <a:srgbClr val="5ACBF0"/>
          </p15:clr>
        </p15:guide>
        <p15:guide id="2" orient="horz" pos="2496" userDrawn="1">
          <p15:clr>
            <a:srgbClr val="5ACBF0"/>
          </p15:clr>
        </p15:guide>
        <p15:guide id="3" pos="6132" userDrawn="1">
          <p15:clr>
            <a:srgbClr val="5ACBF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752F7F94-9231-4E4A-AA40-FA537E6B0D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8A109B-FDEE-4392-98C8-58DA4A7507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7666" t="23333" r="12169" b="1418"/>
          <a:stretch/>
        </p:blipFill>
        <p:spPr>
          <a:xfrm>
            <a:off x="5343525" y="0"/>
            <a:ext cx="6848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68683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5523852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9" pos="2993">
          <p15:clr>
            <a:srgbClr val="C35EA4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3014534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5" orient="horz" pos="216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body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1650776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605504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702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5968968" y="0"/>
            <a:ext cx="6223032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19710" y="1447801"/>
            <a:ext cx="5434948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9376" indent="0">
              <a:buNone/>
              <a:defRPr sz="2700" b="1"/>
            </a:lvl2pPr>
            <a:lvl3pPr marL="1218753" indent="0">
              <a:buNone/>
              <a:defRPr sz="2400" b="1"/>
            </a:lvl3pPr>
            <a:lvl4pPr marL="1828129" indent="0">
              <a:buNone/>
              <a:defRPr sz="2100" b="1"/>
            </a:lvl4pPr>
            <a:lvl5pPr marL="2437505" indent="0">
              <a:buNone/>
              <a:defRPr sz="2100" b="1"/>
            </a:lvl5pPr>
            <a:lvl6pPr marL="3046882" indent="0">
              <a:buNone/>
              <a:defRPr sz="2100" b="1"/>
            </a:lvl6pPr>
            <a:lvl7pPr marL="3656258" indent="0">
              <a:buNone/>
              <a:defRPr sz="2100" b="1"/>
            </a:lvl7pPr>
            <a:lvl8pPr marL="4265633" indent="0">
              <a:buNone/>
              <a:defRPr sz="2100" b="1"/>
            </a:lvl8pPr>
            <a:lvl9pPr marL="4875010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6219711" y="2734985"/>
            <a:ext cx="5445583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064" indent="-380860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064" indent="-228516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753" indent="-228516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269" indent="-228516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3213556"/>
            <a:ext cx="5981670" cy="430887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/>
              <a:t>Click to insert photo.</a:t>
            </a:r>
          </a:p>
        </p:txBody>
      </p:sp>
    </p:spTree>
    <p:extLst>
      <p:ext uri="{BB962C8B-B14F-4D97-AF65-F5344CB8AC3E}">
        <p14:creationId xmlns:p14="http://schemas.microsoft.com/office/powerpoint/2010/main" val="193579663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2" y="0"/>
            <a:ext cx="6625388" cy="6858000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835" y="1447801"/>
            <a:ext cx="5434948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9376" indent="0">
              <a:buNone/>
              <a:defRPr sz="2700" b="1"/>
            </a:lvl2pPr>
            <a:lvl3pPr marL="1218753" indent="0">
              <a:buNone/>
              <a:defRPr sz="2400" b="1"/>
            </a:lvl3pPr>
            <a:lvl4pPr marL="1828129" indent="0">
              <a:buNone/>
              <a:defRPr sz="2100" b="1"/>
            </a:lvl4pPr>
            <a:lvl5pPr marL="2437505" indent="0">
              <a:buNone/>
              <a:defRPr sz="2100" b="1"/>
            </a:lvl5pPr>
            <a:lvl6pPr marL="3046882" indent="0">
              <a:buNone/>
              <a:defRPr sz="2100" b="1"/>
            </a:lvl6pPr>
            <a:lvl7pPr marL="3656258" indent="0">
              <a:buNone/>
              <a:defRPr sz="2100" b="1"/>
            </a:lvl7pPr>
            <a:lvl8pPr marL="4265633" indent="0">
              <a:buNone/>
              <a:defRPr sz="2100" b="1"/>
            </a:lvl8pPr>
            <a:lvl9pPr marL="4875010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520835" y="2734985"/>
            <a:ext cx="5445583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064" indent="-380860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064" indent="-228516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753" indent="-228516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269" indent="-228516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6210330" y="3213556"/>
            <a:ext cx="5981670" cy="430887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/>
              <a:t>Click to insert photo.</a:t>
            </a:r>
          </a:p>
        </p:txBody>
      </p:sp>
    </p:spTree>
    <p:extLst>
      <p:ext uri="{BB962C8B-B14F-4D97-AF65-F5344CB8AC3E}">
        <p14:creationId xmlns:p14="http://schemas.microsoft.com/office/powerpoint/2010/main" val="405681178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97AC7-5198-43DD-87A5-EF5366098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3CB96-7BB1-40EC-B4F1-B7AB847C7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33BAF-2B59-428F-BAB1-FB0818CD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1867-A0E8-4998-A670-3E1E2C1CE74C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CD0EC-1196-4E40-98BB-E976D2CD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2F6BD-BBA0-444F-ABD0-9C8C2C45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502-E26B-401B-B24C-B129FDF0F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9541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A7DC-07D5-403C-A05E-2382C785A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724DF-CF62-462A-8A0F-65BD1CAC2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1A2D4-58B6-42C4-914C-488C44E8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1867-A0E8-4998-A670-3E1E2C1CE74C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A201A-36FB-4963-85EF-E8830900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435F5-3BD3-49FE-BE6E-BF22DB5F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502-E26B-401B-B24C-B129FDF0F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9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slideLayout" Target="../slideLayouts/slideLayout57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31" Type="http://schemas.openxmlformats.org/officeDocument/2006/relationships/theme" Target="../theme/theme3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Relationship Id="rId30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  <p:sldLayoutId id="2147484580" r:id="rId2"/>
    <p:sldLayoutId id="2147484577" r:id="rId3"/>
    <p:sldLayoutId id="2147484610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573" r:id="rId12"/>
    <p:sldLayoutId id="2147484606" r:id="rId13"/>
    <p:sldLayoutId id="2147484638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  <p:sldLayoutId id="2147484676" r:id="rId26"/>
    <p:sldLayoutId id="2147484678" r:id="rId27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560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79" r:id="rId1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3" r:id="rId1"/>
    <p:sldLayoutId id="2147484644" r:id="rId2"/>
    <p:sldLayoutId id="2147484645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657" r:id="rId12"/>
    <p:sldLayoutId id="2147484658" r:id="rId13"/>
    <p:sldLayoutId id="2147484659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  <p:sldLayoutId id="2147484672" r:id="rId26"/>
    <p:sldLayoutId id="2147484674" r:id="rId27"/>
    <p:sldLayoutId id="2147484675" r:id="rId28"/>
    <p:sldLayoutId id="2147484680" r:id="rId29"/>
    <p:sldLayoutId id="2147484681" r:id="rId30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hyperlink" Target="mailto:demo@52.224.232.160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4.png"/><Relationship Id="rId3" Type="http://schemas.openxmlformats.org/officeDocument/2006/relationships/image" Target="../media/image10.png"/><Relationship Id="rId7" Type="http://schemas.openxmlformats.org/officeDocument/2006/relationships/image" Target="../media/image22.sv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1.png"/><Relationship Id="rId11" Type="http://schemas.openxmlformats.org/officeDocument/2006/relationships/image" Target="../media/image18.svg"/><Relationship Id="rId5" Type="http://schemas.openxmlformats.org/officeDocument/2006/relationships/image" Target="../media/image20.svg"/><Relationship Id="rId10" Type="http://schemas.openxmlformats.org/officeDocument/2006/relationships/image" Target="../media/image17.png"/><Relationship Id="rId4" Type="http://schemas.openxmlformats.org/officeDocument/2006/relationships/image" Target="../media/image19.png"/><Relationship Id="rId9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Relationship Id="rId4" Type="http://schemas.openxmlformats.org/officeDocument/2006/relationships/hyperlink" Target="https://passwordsgenerator.net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Relationship Id="rId4" Type="http://schemas.openxmlformats.org/officeDocument/2006/relationships/hyperlink" Target="https://trainingsa9yz6y.blob.core.windows.net/trainingco9yz6y/traningfile.tx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www.chiark.greenend.org.uk/~sgtatham/putty/latest.html" TargetMode="External"/><Relationship Id="rId5" Type="http://schemas.openxmlformats.org/officeDocument/2006/relationships/hyperlink" Target="https://www.terraform.io/downloads.html" TargetMode="External"/><Relationship Id="rId4" Type="http://schemas.openxmlformats.org/officeDocument/2006/relationships/hyperlink" Target="https://www.terraform.io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4" Type="http://schemas.openxmlformats.org/officeDocument/2006/relationships/hyperlink" Target="https://registry.terraform.io/providers/hashicorp/azurerm/latest/doc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943E444-6D1C-4847-82B5-D0BE6E1072D3}"/>
              </a:ext>
            </a:extLst>
          </p:cNvPr>
          <p:cNvSpPr/>
          <p:nvPr/>
        </p:nvSpPr>
        <p:spPr bwMode="auto">
          <a:xfrm>
            <a:off x="9388338" y="2510813"/>
            <a:ext cx="1626146" cy="14230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88452" y="2748621"/>
            <a:ext cx="8964248" cy="769441"/>
          </a:xfrm>
        </p:spPr>
        <p:txBody>
          <a:bodyPr/>
          <a:lstStyle/>
          <a:p>
            <a:r>
              <a:rPr lang="en-GB" sz="5000" b="0" dirty="0">
                <a:latin typeface="+mn-lt"/>
              </a:rPr>
              <a:t>          Terraform on Azure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4DFDE4-4D16-594A-A301-AB3D89045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404" y="585927"/>
            <a:ext cx="3060700" cy="774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07452D-D433-8241-A78D-41DC3F7FD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1833" y="2600139"/>
            <a:ext cx="1219156" cy="1066404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BCE9BA3-B583-E94F-8750-3FA6495955F8}"/>
              </a:ext>
            </a:extLst>
          </p:cNvPr>
          <p:cNvSpPr/>
          <p:nvPr/>
        </p:nvSpPr>
        <p:spPr bwMode="auto">
          <a:xfrm>
            <a:off x="1990589" y="2510813"/>
            <a:ext cx="1626146" cy="14230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05EE0D-29DA-A546-B94A-408CC687D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8452" y="2607142"/>
            <a:ext cx="1230420" cy="123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3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05CE61-7EFE-44D0-BC55-5599DE7E82E6}"/>
              </a:ext>
            </a:extLst>
          </p:cNvPr>
          <p:cNvSpPr>
            <a:spLocks noGrp="1"/>
          </p:cNvSpPr>
          <p:nvPr/>
        </p:nvSpPr>
        <p:spPr bwMode="auto">
          <a:xfrm>
            <a:off x="337893" y="550097"/>
            <a:ext cx="5117585" cy="6307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31" tIns="44814" rIns="89631" bIns="44814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2963" indent="-384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2pPr>
            <a:lvl3pPr marL="1203325" indent="-358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3pPr>
            <a:lvl4pPr marL="1492250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4pPr>
            <a:lvl5pPr marL="17573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5pPr>
            <a:lvl6pPr marL="22145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26717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1289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5861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None/>
              <a:tabLst/>
              <a:defRPr/>
            </a:pPr>
            <a:endParaRPr lang="en-US" sz="1200" dirty="0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0" name="Title 16">
            <a:extLst>
              <a:ext uri="{FF2B5EF4-FFF2-40B4-BE49-F238E27FC236}">
                <a16:creationId xmlns:a16="http://schemas.microsoft.com/office/drawing/2014/main" id="{AA15F105-7D98-4592-B08A-1D13167E2231}"/>
              </a:ext>
            </a:extLst>
          </p:cNvPr>
          <p:cNvSpPr txBox="1">
            <a:spLocks/>
          </p:cNvSpPr>
          <p:nvPr/>
        </p:nvSpPr>
        <p:spPr>
          <a:xfrm>
            <a:off x="337893" y="134598"/>
            <a:ext cx="11549842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1800" b="0" dirty="0">
                <a:solidFill>
                  <a:srgbClr val="000000"/>
                </a:solidFill>
                <a:latin typeface="+mn-lt"/>
                <a:cs typeface="Segoe UI"/>
              </a:rPr>
              <a:t>Terraform On Azure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0527BC-CBAD-4AEC-8CFC-29EF9B3262F4}"/>
              </a:ext>
            </a:extLst>
          </p:cNvPr>
          <p:cNvSpPr txBox="1"/>
          <p:nvPr/>
        </p:nvSpPr>
        <p:spPr>
          <a:xfrm>
            <a:off x="265105" y="694288"/>
            <a:ext cx="11010385" cy="587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31" tIns="44814" rIns="89631" bIns="4481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SzPct val="120000"/>
              <a:buNone/>
              <a:defRPr sz="1600">
                <a:solidFill>
                  <a:srgbClr val="000000"/>
                </a:solidFill>
                <a:cs typeface="Segoe UI Semilight" panose="020B0402040204020203" pitchFamily="34" charset="0"/>
              </a:defRPr>
            </a:lvl1pPr>
            <a:lvl2pPr marL="842963" indent="-38417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800">
                <a:ea typeface="ＭＳ Ｐゴシック" pitchFamily="-108" charset="-128"/>
              </a:defRPr>
            </a:lvl2pPr>
            <a:lvl3pPr marL="1203325" indent="-35877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400">
                <a:ea typeface="ＭＳ Ｐゴシック" pitchFamily="-108" charset="-128"/>
              </a:defRPr>
            </a:lvl3pPr>
            <a:lvl4pPr marL="1492250" indent="-28733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ea typeface="ＭＳ Ｐゴシック" pitchFamily="-108" charset="-128"/>
              </a:defRPr>
            </a:lvl4pPr>
            <a:lvl5pPr marL="17573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ea typeface="ＭＳ Ｐゴシック" pitchFamily="-108" charset="-128"/>
              </a:defRPr>
            </a:lvl5pPr>
            <a:lvl6pPr marL="22145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6pPr>
            <a:lvl7pPr marL="26717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7pPr>
            <a:lvl8pPr marL="31289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8pPr>
            <a:lvl9pPr marL="35861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9pPr>
          </a:lstStyle>
          <a:p>
            <a:r>
              <a:rPr lang="en-US" sz="1800" dirty="0">
                <a:latin typeface="+mj-lt"/>
              </a:rPr>
              <a:t>How to create Azure Virtual Network &amp; Virtual Machine using Terraform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Example 2: </a:t>
            </a:r>
            <a:r>
              <a:rPr lang="en-US" sz="1400" dirty="0">
                <a:latin typeface="+mj-lt"/>
              </a:rPr>
              <a:t>Network Security Groups [</a:t>
            </a:r>
            <a:r>
              <a:rPr lang="en-US" sz="1400" dirty="0" err="1">
                <a:latin typeface="+mj-lt"/>
              </a:rPr>
              <a:t>folder:network-security-groups</a:t>
            </a:r>
            <a:r>
              <a:rPr lang="en-US" sz="1400" dirty="0">
                <a:latin typeface="+mj-lt"/>
              </a:rPr>
              <a:t>]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 Review Instance.tf, resourcegroup.tf, vars.tf, network.tf &amp; main.tf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terraform </a:t>
            </a:r>
            <a:r>
              <a:rPr lang="en-US" sz="1400" dirty="0" err="1"/>
              <a:t>init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terraform apply (you can an error, since mykey.pub is missing (instance.tf – </a:t>
            </a:r>
            <a:r>
              <a:rPr lang="en-US" sz="1400" dirty="0" err="1"/>
              <a:t>os_profile_linux_config</a:t>
            </a:r>
            <a:r>
              <a:rPr lang="en-US" sz="1400" dirty="0"/>
              <a:t>) specified.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/>
              <a:t>ssh</a:t>
            </a:r>
            <a:r>
              <a:rPr lang="en-US" sz="1400" dirty="0"/>
              <a:t>-keygen -f </a:t>
            </a:r>
            <a:r>
              <a:rPr lang="en-US" sz="1400" dirty="0" err="1"/>
              <a:t>mykey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terraform apply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Console : review network-security-group-demo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Go to instance1-public-ip </a:t>
            </a:r>
            <a:r>
              <a:rPr lang="en-US" sz="1400" dirty="0">
                <a:sym typeface="Wingdings" panose="05000000000000000000" pitchFamily="2" charset="2"/>
              </a:rPr>
              <a:t> copy the IP address  </a:t>
            </a:r>
            <a:r>
              <a:rPr lang="sv-SE" sz="1400" dirty="0">
                <a:sym typeface="Wingdings" panose="05000000000000000000" pitchFamily="2" charset="2"/>
              </a:rPr>
              <a:t>ssh -i mykey </a:t>
            </a:r>
            <a:r>
              <a:rPr lang="sv-SE" sz="1400" dirty="0">
                <a:sym typeface="Wingdings" panose="05000000000000000000" pitchFamily="2" charset="2"/>
                <a:hlinkClick r:id="rId4"/>
              </a:rPr>
              <a:t>demo@52.224.232.160</a:t>
            </a:r>
            <a:endParaRPr lang="sv-SE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/>
              <a:t>demo@demo-instance</a:t>
            </a:r>
            <a:r>
              <a:rPr lang="en-US" sz="1400" dirty="0"/>
              <a:t>:~$ </a:t>
            </a:r>
            <a:r>
              <a:rPr lang="en-US" sz="1400" b="1" dirty="0"/>
              <a:t>ifconfig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dirty="0">
                <a:sym typeface="Wingdings" panose="05000000000000000000" pitchFamily="2" charset="2"/>
              </a:rPr>
              <a:t>copy eth0  </a:t>
            </a:r>
            <a:r>
              <a:rPr lang="en-US" sz="1400" dirty="0" err="1">
                <a:sym typeface="Wingdings" panose="05000000000000000000" pitchFamily="2" charset="2"/>
              </a:rPr>
              <a:t>inet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addr</a:t>
            </a:r>
            <a:r>
              <a:rPr lang="en-US" sz="1400" dirty="0">
                <a:sym typeface="Wingdings" panose="05000000000000000000" pitchFamily="2" charset="2"/>
              </a:rPr>
              <a:t> : 10.0.0.4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telnet 10.0.0.5 80 </a:t>
            </a:r>
            <a:r>
              <a:rPr lang="en-US" sz="1400" dirty="0">
                <a:sym typeface="Wingdings" panose="05000000000000000000" pitchFamily="2" charset="2"/>
              </a:rPr>
              <a:t> output: </a:t>
            </a:r>
            <a:r>
              <a:rPr lang="en-US" sz="1400" b="1" dirty="0">
                <a:sym typeface="Wingdings" panose="05000000000000000000" pitchFamily="2" charset="2"/>
              </a:rPr>
              <a:t>telnet: Unable to connect to remote host: Connection refused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ym typeface="Wingdings" panose="05000000000000000000" pitchFamily="2" charset="2"/>
              </a:rPr>
              <a:t>Go to console  </a:t>
            </a:r>
            <a:r>
              <a:rPr lang="en-US" sz="1400" dirty="0"/>
              <a:t>network-security-group-demo </a:t>
            </a:r>
            <a:r>
              <a:rPr lang="en-US" sz="1400" dirty="0">
                <a:sym typeface="Wingdings" panose="05000000000000000000" pitchFamily="2" charset="2"/>
              </a:rPr>
              <a:t> demo-</a:t>
            </a:r>
            <a:r>
              <a:rPr lang="en-US" sz="1400" dirty="0" err="1">
                <a:sym typeface="Wingdings" panose="05000000000000000000" pitchFamily="2" charset="2"/>
              </a:rPr>
              <a:t>vm</a:t>
            </a:r>
            <a:r>
              <a:rPr lang="en-US" sz="1400" dirty="0">
                <a:sym typeface="Wingdings" panose="05000000000000000000" pitchFamily="2" charset="2"/>
              </a:rPr>
              <a:t> attached to internet-facing  networking  application security group tab  see it is attached to internet facing security group.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ym typeface="Wingdings" panose="05000000000000000000" pitchFamily="2" charset="2"/>
              </a:rPr>
              <a:t>terraform destroy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sv-SE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000" dirty="0"/>
          </a:p>
          <a:p>
            <a:pPr marL="1489075" lvl="2" indent="-285750">
              <a:buFont typeface="Wingdings" panose="05000000000000000000" pitchFamily="2" charset="2"/>
              <a:buChar char="q"/>
            </a:pPr>
            <a:endParaRPr lang="en-US" sz="1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1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000" dirty="0">
              <a:latin typeface="+mj-lt"/>
            </a:endParaRPr>
          </a:p>
          <a:p>
            <a:endParaRPr lang="en-US" sz="3000" dirty="0">
              <a:latin typeface="+mj-lt"/>
            </a:endParaRPr>
          </a:p>
          <a:p>
            <a:pPr lvl="1" indent="0">
              <a:buNone/>
            </a:pPr>
            <a:r>
              <a:rPr lang="en-US" sz="4200" dirty="0">
                <a:latin typeface="+mj-lt"/>
              </a:rPr>
              <a:t> 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	 </a:t>
            </a:r>
          </a:p>
          <a:p>
            <a:endParaRPr lang="en-US" sz="1800" dirty="0">
              <a:latin typeface="+mj-lt"/>
            </a:endParaRP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7F1C646B-F5FC-4B8F-B684-4B0BD8A40378}"/>
              </a:ext>
            </a:extLst>
          </p:cNvPr>
          <p:cNvSpPr txBox="1">
            <a:spLocks/>
          </p:cNvSpPr>
          <p:nvPr/>
        </p:nvSpPr>
        <p:spPr>
          <a:xfrm>
            <a:off x="10932619" y="1058324"/>
            <a:ext cx="1321202" cy="21702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1400" b="0" dirty="0">
                <a:solidFill>
                  <a:srgbClr val="000000"/>
                </a:solidFill>
                <a:latin typeface="+mn-lt"/>
                <a:cs typeface="Segoe UI"/>
              </a:rPr>
              <a:t>Virtual Machine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4FF5A86-83EE-4551-905C-252F0CD5DB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80152" y="89039"/>
            <a:ext cx="846743" cy="84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2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05CE61-7EFE-44D0-BC55-5599DE7E82E6}"/>
              </a:ext>
            </a:extLst>
          </p:cNvPr>
          <p:cNvSpPr>
            <a:spLocks noGrp="1"/>
          </p:cNvSpPr>
          <p:nvPr/>
        </p:nvSpPr>
        <p:spPr bwMode="auto">
          <a:xfrm>
            <a:off x="337893" y="550097"/>
            <a:ext cx="5117585" cy="6307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31" tIns="44814" rIns="89631" bIns="44814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2963" indent="-384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2pPr>
            <a:lvl3pPr marL="1203325" indent="-358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3pPr>
            <a:lvl4pPr marL="1492250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4pPr>
            <a:lvl5pPr marL="17573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5pPr>
            <a:lvl6pPr marL="22145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26717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1289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5861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None/>
              <a:tabLst/>
              <a:defRPr/>
            </a:pPr>
            <a:endParaRPr lang="en-US" sz="1200" dirty="0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0" name="Title 16">
            <a:extLst>
              <a:ext uri="{FF2B5EF4-FFF2-40B4-BE49-F238E27FC236}">
                <a16:creationId xmlns:a16="http://schemas.microsoft.com/office/drawing/2014/main" id="{AA15F105-7D98-4592-B08A-1D13167E2231}"/>
              </a:ext>
            </a:extLst>
          </p:cNvPr>
          <p:cNvSpPr txBox="1">
            <a:spLocks/>
          </p:cNvSpPr>
          <p:nvPr/>
        </p:nvSpPr>
        <p:spPr>
          <a:xfrm>
            <a:off x="337893" y="134598"/>
            <a:ext cx="11549842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1800" b="0" dirty="0">
                <a:solidFill>
                  <a:srgbClr val="000000"/>
                </a:solidFill>
                <a:latin typeface="+mn-lt"/>
                <a:cs typeface="Segoe UI"/>
              </a:rPr>
              <a:t>Terraform On Azure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0527BC-CBAD-4AEC-8CFC-29EF9B3262F4}"/>
              </a:ext>
            </a:extLst>
          </p:cNvPr>
          <p:cNvSpPr txBox="1"/>
          <p:nvPr/>
        </p:nvSpPr>
        <p:spPr>
          <a:xfrm>
            <a:off x="265105" y="694288"/>
            <a:ext cx="11010385" cy="587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31" tIns="44814" rIns="89631" bIns="4481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SzPct val="120000"/>
              <a:buNone/>
              <a:defRPr sz="1600">
                <a:solidFill>
                  <a:srgbClr val="000000"/>
                </a:solidFill>
                <a:cs typeface="Segoe UI Semilight" panose="020B0402040204020203" pitchFamily="34" charset="0"/>
              </a:defRPr>
            </a:lvl1pPr>
            <a:lvl2pPr marL="842963" indent="-38417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800">
                <a:ea typeface="ＭＳ Ｐゴシック" pitchFamily="-108" charset="-128"/>
              </a:defRPr>
            </a:lvl2pPr>
            <a:lvl3pPr marL="1203325" indent="-35877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400">
                <a:ea typeface="ＭＳ Ｐゴシック" pitchFamily="-108" charset="-128"/>
              </a:defRPr>
            </a:lvl3pPr>
            <a:lvl4pPr marL="1492250" indent="-28733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ea typeface="ＭＳ Ｐゴシック" pitchFamily="-108" charset="-128"/>
              </a:defRPr>
            </a:lvl4pPr>
            <a:lvl5pPr marL="17573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ea typeface="ＭＳ Ｐゴシック" pitchFamily="-108" charset="-128"/>
              </a:defRPr>
            </a:lvl5pPr>
            <a:lvl6pPr marL="22145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6pPr>
            <a:lvl7pPr marL="26717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7pPr>
            <a:lvl8pPr marL="31289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8pPr>
            <a:lvl9pPr marL="35861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9pPr>
          </a:lstStyle>
          <a:p>
            <a:r>
              <a:rPr lang="en-US" sz="1800" dirty="0">
                <a:latin typeface="+mj-lt"/>
              </a:rPr>
              <a:t>How to create Availability, Scaling, Load Balancing using Terraform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 </a:t>
            </a:r>
            <a:r>
              <a:rPr lang="en-US" sz="1400" b="1" dirty="0"/>
              <a:t>Availability Zones</a:t>
            </a:r>
            <a:r>
              <a:rPr lang="en-US" sz="1400" dirty="0"/>
              <a:t>:  Can protect your application and data against datacenter failure. </a:t>
            </a:r>
          </a:p>
          <a:p>
            <a:pPr marL="1128713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Each availability zone is unique physical location within the same region </a:t>
            </a:r>
          </a:p>
          <a:p>
            <a:pPr marL="1128713" lvl="1" indent="-285750">
              <a:buFont typeface="Wingdings" panose="05000000000000000000" pitchFamily="2" charset="2"/>
              <a:buChar char="q"/>
            </a:pPr>
            <a:r>
              <a:rPr lang="en-US" sz="1400" dirty="0">
                <a:sym typeface="Wingdings" panose="05000000000000000000" pitchFamily="2" charset="2"/>
              </a:rPr>
              <a:t>There are 2 categories of services that support AZ</a:t>
            </a:r>
          </a:p>
          <a:p>
            <a:pPr marL="1489075" lvl="2" indent="-285750">
              <a:buFont typeface="Wingdings" panose="05000000000000000000" pitchFamily="2" charset="2"/>
              <a:buChar char="q"/>
            </a:pPr>
            <a:r>
              <a:rPr lang="en-US" sz="1400" dirty="0">
                <a:sym typeface="Wingdings" panose="05000000000000000000" pitchFamily="2" charset="2"/>
              </a:rPr>
              <a:t>Zonal Services: specify in what AZ they run (example: VM, Managed Disk)</a:t>
            </a:r>
          </a:p>
          <a:p>
            <a:pPr marL="1489075" lvl="2" indent="-285750">
              <a:buFont typeface="Wingdings" panose="05000000000000000000" pitchFamily="2" charset="2"/>
              <a:buChar char="q"/>
            </a:pPr>
            <a:r>
              <a:rPr lang="en-US" sz="1400" dirty="0">
                <a:sym typeface="Wingdings" panose="05000000000000000000" pitchFamily="2" charset="2"/>
              </a:rPr>
              <a:t>Zone-Redundant: Services that automatically replicate across zones (example zone redundant storage)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sym typeface="Wingdings" panose="05000000000000000000" pitchFamily="2" charset="2"/>
              </a:rPr>
              <a:t>Scale Sets: </a:t>
            </a:r>
            <a:r>
              <a:rPr lang="en-US" sz="1400" dirty="0">
                <a:sym typeface="Wingdings" panose="05000000000000000000" pitchFamily="2" charset="2"/>
              </a:rPr>
              <a:t>A scale set launches a group of Virtual Machines </a:t>
            </a:r>
          </a:p>
          <a:p>
            <a:pPr marL="1128713" lvl="1" indent="-285750">
              <a:buFont typeface="Wingdings" panose="05000000000000000000" pitchFamily="2" charset="2"/>
              <a:buChar char="q"/>
            </a:pPr>
            <a:r>
              <a:rPr lang="en-US" sz="1400" dirty="0">
                <a:sym typeface="Wingdings" panose="05000000000000000000" pitchFamily="2" charset="2"/>
              </a:rPr>
              <a:t>You can manually or automatically scale up or down by adding or removing VMs </a:t>
            </a:r>
          </a:p>
          <a:p>
            <a:pPr marL="1128713" lvl="1" indent="-285750">
              <a:buFont typeface="Wingdings" panose="05000000000000000000" pitchFamily="2" charset="2"/>
              <a:buChar char="q"/>
            </a:pPr>
            <a:r>
              <a:rPr lang="en-US" sz="1400" dirty="0">
                <a:sym typeface="Wingdings" panose="05000000000000000000" pitchFamily="2" charset="2"/>
              </a:rPr>
              <a:t>This is horizontal scalability, you add or remove VMs, the size of type of the VM stays the same.</a:t>
            </a:r>
          </a:p>
          <a:p>
            <a:pPr marL="1128713" lvl="1" indent="-285750">
              <a:buFont typeface="Wingdings" panose="05000000000000000000" pitchFamily="2" charset="2"/>
              <a:buChar char="q"/>
            </a:pPr>
            <a:r>
              <a:rPr lang="en-US" sz="1400" dirty="0">
                <a:sym typeface="Wingdings" panose="05000000000000000000" pitchFamily="2" charset="2"/>
              </a:rPr>
              <a:t>Scale sets provide high </a:t>
            </a:r>
            <a:r>
              <a:rPr lang="en-US" sz="1400" u="sng" dirty="0">
                <a:sym typeface="Wingdings" panose="05000000000000000000" pitchFamily="2" charset="2"/>
              </a:rPr>
              <a:t>availability and application resiliency</a:t>
            </a:r>
            <a:r>
              <a:rPr lang="en-US" sz="1400" dirty="0">
                <a:sym typeface="Wingdings" panose="05000000000000000000" pitchFamily="2" charset="2"/>
              </a:rPr>
              <a:t>.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sym typeface="Wingdings" panose="05000000000000000000" pitchFamily="2" charset="2"/>
              </a:rPr>
              <a:t>Load Balancers: </a:t>
            </a:r>
          </a:p>
          <a:p>
            <a:pPr marL="1128713" lvl="1" indent="-285750">
              <a:buFont typeface="Wingdings" panose="05000000000000000000" pitchFamily="2" charset="2"/>
              <a:buChar char="q"/>
            </a:pPr>
            <a:r>
              <a:rPr lang="en-US" sz="1400" dirty="0">
                <a:sym typeface="Wingdings" panose="05000000000000000000" pitchFamily="2" charset="2"/>
              </a:rPr>
              <a:t>Once you have scale set, you can typically put a LB in front of it</a:t>
            </a:r>
          </a:p>
          <a:p>
            <a:pPr marL="1128713" lvl="1" indent="-285750">
              <a:buFont typeface="Wingdings" panose="05000000000000000000" pitchFamily="2" charset="2"/>
              <a:buChar char="q"/>
            </a:pPr>
            <a:r>
              <a:rPr lang="en-US" sz="1400" dirty="0">
                <a:sym typeface="Wingdings" panose="05000000000000000000" pitchFamily="2" charset="2"/>
              </a:rPr>
              <a:t>Azure LB supports inbound and outbound traffic</a:t>
            </a:r>
          </a:p>
          <a:p>
            <a:pPr marL="1128713" lvl="1" indent="-285750">
              <a:buFont typeface="Wingdings" panose="05000000000000000000" pitchFamily="2" charset="2"/>
              <a:buChar char="q"/>
            </a:pPr>
            <a:r>
              <a:rPr lang="en-US" sz="1400" dirty="0">
                <a:sym typeface="Wingdings" panose="05000000000000000000" pitchFamily="2" charset="2"/>
              </a:rPr>
              <a:t>To route the traffic from the LB to the backends, you setup LB rules. </a:t>
            </a:r>
          </a:p>
          <a:p>
            <a:pPr marL="1128713" lvl="1" indent="-285750">
              <a:buFont typeface="Wingdings" panose="05000000000000000000" pitchFamily="2" charset="2"/>
              <a:buChar char="q"/>
            </a:pPr>
            <a:r>
              <a:rPr lang="en-US" sz="1400" dirty="0">
                <a:sym typeface="Wingdings" panose="05000000000000000000" pitchFamily="2" charset="2"/>
              </a:rPr>
              <a:t>Azure Load Balancers are available with 2 different SKUs: Basic and Standard </a:t>
            </a:r>
          </a:p>
          <a:p>
            <a:pPr marL="1128713" lvl="1" indent="-285750">
              <a:buFont typeface="Wingdings" panose="05000000000000000000" pitchFamily="2" charset="2"/>
              <a:buChar char="q"/>
            </a:pPr>
            <a:endParaRPr lang="en-US" sz="26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sv-SE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000" dirty="0"/>
          </a:p>
          <a:p>
            <a:pPr marL="1489075" lvl="2" indent="-285750">
              <a:buFont typeface="Wingdings" panose="05000000000000000000" pitchFamily="2" charset="2"/>
              <a:buChar char="q"/>
            </a:pPr>
            <a:endParaRPr lang="en-US" sz="1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1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000" dirty="0">
              <a:latin typeface="+mj-lt"/>
            </a:endParaRPr>
          </a:p>
          <a:p>
            <a:endParaRPr lang="en-US" sz="3000" dirty="0">
              <a:latin typeface="+mj-lt"/>
            </a:endParaRPr>
          </a:p>
          <a:p>
            <a:pPr lvl="1" indent="0">
              <a:buNone/>
            </a:pPr>
            <a:r>
              <a:rPr lang="en-US" sz="4200" dirty="0">
                <a:latin typeface="+mj-lt"/>
              </a:rPr>
              <a:t> 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	 </a:t>
            </a:r>
          </a:p>
          <a:p>
            <a:endParaRPr lang="en-US" sz="1800" dirty="0">
              <a:latin typeface="+mj-lt"/>
            </a:endParaRP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7F1C646B-F5FC-4B8F-B684-4B0BD8A40378}"/>
              </a:ext>
            </a:extLst>
          </p:cNvPr>
          <p:cNvSpPr txBox="1">
            <a:spLocks/>
          </p:cNvSpPr>
          <p:nvPr/>
        </p:nvSpPr>
        <p:spPr>
          <a:xfrm>
            <a:off x="10932619" y="1058324"/>
            <a:ext cx="1321202" cy="21702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1400" b="0" dirty="0">
                <a:solidFill>
                  <a:srgbClr val="000000"/>
                </a:solidFill>
                <a:latin typeface="+mn-lt"/>
                <a:cs typeface="Segoe UI"/>
              </a:rPr>
              <a:t>Virtual Machine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4FF5A86-83EE-4551-905C-252F0CD5D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80152" y="89039"/>
            <a:ext cx="846743" cy="84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5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05CE61-7EFE-44D0-BC55-5599DE7E82E6}"/>
              </a:ext>
            </a:extLst>
          </p:cNvPr>
          <p:cNvSpPr>
            <a:spLocks noGrp="1"/>
          </p:cNvSpPr>
          <p:nvPr/>
        </p:nvSpPr>
        <p:spPr bwMode="auto">
          <a:xfrm>
            <a:off x="337893" y="550097"/>
            <a:ext cx="5117585" cy="6307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31" tIns="44814" rIns="89631" bIns="44814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2963" indent="-384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2pPr>
            <a:lvl3pPr marL="1203325" indent="-358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3pPr>
            <a:lvl4pPr marL="1492250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4pPr>
            <a:lvl5pPr marL="17573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5pPr>
            <a:lvl6pPr marL="22145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26717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1289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5861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None/>
              <a:tabLst/>
              <a:defRPr/>
            </a:pPr>
            <a:endParaRPr lang="en-US" sz="1200" dirty="0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0" name="Title 16">
            <a:extLst>
              <a:ext uri="{FF2B5EF4-FFF2-40B4-BE49-F238E27FC236}">
                <a16:creationId xmlns:a16="http://schemas.microsoft.com/office/drawing/2014/main" id="{AA15F105-7D98-4592-B08A-1D13167E2231}"/>
              </a:ext>
            </a:extLst>
          </p:cNvPr>
          <p:cNvSpPr txBox="1">
            <a:spLocks/>
          </p:cNvSpPr>
          <p:nvPr/>
        </p:nvSpPr>
        <p:spPr>
          <a:xfrm>
            <a:off x="337893" y="134598"/>
            <a:ext cx="11549842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1800" b="0" dirty="0">
                <a:solidFill>
                  <a:srgbClr val="000000"/>
                </a:solidFill>
                <a:latin typeface="+mn-lt"/>
                <a:cs typeface="Segoe UI"/>
              </a:rPr>
              <a:t>Terraform On Azure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0527BC-CBAD-4AEC-8CFC-29EF9B3262F4}"/>
              </a:ext>
            </a:extLst>
          </p:cNvPr>
          <p:cNvSpPr txBox="1"/>
          <p:nvPr/>
        </p:nvSpPr>
        <p:spPr>
          <a:xfrm>
            <a:off x="265105" y="457156"/>
            <a:ext cx="8710573" cy="538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31" tIns="44814" rIns="89631" bIns="4481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SzPct val="120000"/>
              <a:buNone/>
              <a:defRPr sz="1600">
                <a:solidFill>
                  <a:srgbClr val="000000"/>
                </a:solidFill>
                <a:cs typeface="Segoe UI Semilight" panose="020B0402040204020203" pitchFamily="34" charset="0"/>
              </a:defRPr>
            </a:lvl1pPr>
            <a:lvl2pPr marL="842963" indent="-38417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800">
                <a:ea typeface="ＭＳ Ｐゴシック" pitchFamily="-108" charset="-128"/>
              </a:defRPr>
            </a:lvl2pPr>
            <a:lvl3pPr marL="1203325" indent="-35877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400">
                <a:ea typeface="ＭＳ Ｐゴシック" pitchFamily="-108" charset="-128"/>
              </a:defRPr>
            </a:lvl3pPr>
            <a:lvl4pPr marL="1492250" indent="-28733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ea typeface="ＭＳ Ｐゴシック" pitchFamily="-108" charset="-128"/>
              </a:defRPr>
            </a:lvl4pPr>
            <a:lvl5pPr marL="17573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ea typeface="ＭＳ Ｐゴシック" pitchFamily="-108" charset="-128"/>
              </a:defRPr>
            </a:lvl5pPr>
            <a:lvl6pPr marL="22145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6pPr>
            <a:lvl7pPr marL="26717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7pPr>
            <a:lvl8pPr marL="31289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8pPr>
            <a:lvl9pPr marL="35861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9pPr>
          </a:lstStyle>
          <a:p>
            <a:r>
              <a:rPr lang="en-US" sz="1800" dirty="0">
                <a:latin typeface="+mj-lt"/>
              </a:rPr>
              <a:t>How to create Availability, Scaling, Load Balancing using Terraform  </a:t>
            </a:r>
          </a:p>
          <a:p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sv-SE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000" dirty="0"/>
          </a:p>
          <a:p>
            <a:pPr marL="1489075" lvl="2" indent="-285750">
              <a:buFont typeface="Wingdings" panose="05000000000000000000" pitchFamily="2" charset="2"/>
              <a:buChar char="q"/>
            </a:pPr>
            <a:endParaRPr lang="en-US" sz="1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1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000" dirty="0">
              <a:latin typeface="+mj-lt"/>
            </a:endParaRPr>
          </a:p>
          <a:p>
            <a:endParaRPr lang="en-US" sz="3000" dirty="0">
              <a:latin typeface="+mj-lt"/>
            </a:endParaRPr>
          </a:p>
          <a:p>
            <a:pPr lvl="1" indent="0">
              <a:buNone/>
            </a:pPr>
            <a:r>
              <a:rPr lang="en-US" sz="4200" dirty="0">
                <a:latin typeface="+mj-lt"/>
              </a:rPr>
              <a:t> 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	 </a:t>
            </a:r>
          </a:p>
          <a:p>
            <a:endParaRPr lang="en-US" sz="1800" dirty="0">
              <a:latin typeface="+mj-lt"/>
            </a:endParaRP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7F1C646B-F5FC-4B8F-B684-4B0BD8A40378}"/>
              </a:ext>
            </a:extLst>
          </p:cNvPr>
          <p:cNvSpPr txBox="1">
            <a:spLocks/>
          </p:cNvSpPr>
          <p:nvPr/>
        </p:nvSpPr>
        <p:spPr>
          <a:xfrm>
            <a:off x="10932619" y="1058324"/>
            <a:ext cx="1321202" cy="21702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1400" b="0" dirty="0">
                <a:solidFill>
                  <a:srgbClr val="000000"/>
                </a:solidFill>
                <a:latin typeface="+mn-lt"/>
                <a:cs typeface="Segoe UI"/>
              </a:rPr>
              <a:t>Virtual Machine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4FF5A86-83EE-4551-905C-252F0CD5D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80152" y="89039"/>
            <a:ext cx="846743" cy="84674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DBF4212-75CE-4ED6-A64F-34F2EE4E0B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5534" y="1644037"/>
            <a:ext cx="1054716" cy="105471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D043693-87C1-4004-B73E-5EC21E3E01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52116" y="4403731"/>
            <a:ext cx="1027421" cy="1027421"/>
          </a:xfrm>
          <a:prstGeom prst="rect">
            <a:avLst/>
          </a:prstGeom>
        </p:spPr>
      </p:pic>
      <p:sp>
        <p:nvSpPr>
          <p:cNvPr id="12" name="Title 16">
            <a:extLst>
              <a:ext uri="{FF2B5EF4-FFF2-40B4-BE49-F238E27FC236}">
                <a16:creationId xmlns:a16="http://schemas.microsoft.com/office/drawing/2014/main" id="{4463C080-6366-4B16-BA8D-E340548CBC80}"/>
              </a:ext>
            </a:extLst>
          </p:cNvPr>
          <p:cNvSpPr txBox="1">
            <a:spLocks/>
          </p:cNvSpPr>
          <p:nvPr/>
        </p:nvSpPr>
        <p:spPr>
          <a:xfrm>
            <a:off x="1916577" y="5431152"/>
            <a:ext cx="1519049" cy="43088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1400" b="0" dirty="0">
                <a:solidFill>
                  <a:srgbClr val="000000"/>
                </a:solidFill>
                <a:latin typeface="+mn-lt"/>
                <a:cs typeface="Segoe UI"/>
              </a:rPr>
              <a:t>Public IP Addresses</a:t>
            </a:r>
          </a:p>
          <a:p>
            <a:endParaRPr lang="en-US" sz="1400" b="0" dirty="0">
              <a:solidFill>
                <a:srgbClr val="000000"/>
              </a:solidFill>
              <a:latin typeface="+mn-lt"/>
              <a:cs typeface="Segoe UI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25850E1-3B40-471A-B7EB-03478B40F5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83734" y="3545815"/>
            <a:ext cx="776516" cy="724514"/>
          </a:xfrm>
          <a:prstGeom prst="rect">
            <a:avLst/>
          </a:prstGeom>
        </p:spPr>
      </p:pic>
      <p:sp>
        <p:nvSpPr>
          <p:cNvPr id="16" name="Title 16">
            <a:extLst>
              <a:ext uri="{FF2B5EF4-FFF2-40B4-BE49-F238E27FC236}">
                <a16:creationId xmlns:a16="http://schemas.microsoft.com/office/drawing/2014/main" id="{8CD7ADC3-6086-4767-9244-157033340EE2}"/>
              </a:ext>
            </a:extLst>
          </p:cNvPr>
          <p:cNvSpPr txBox="1">
            <a:spLocks/>
          </p:cNvSpPr>
          <p:nvPr/>
        </p:nvSpPr>
        <p:spPr>
          <a:xfrm>
            <a:off x="8076088" y="4427431"/>
            <a:ext cx="1645278" cy="64633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1400" b="0" dirty="0">
                <a:solidFill>
                  <a:srgbClr val="000000"/>
                </a:solidFill>
                <a:latin typeface="+mn-lt"/>
                <a:cs typeface="Segoe UI"/>
              </a:rPr>
              <a:t>   Network Security       </a:t>
            </a:r>
          </a:p>
          <a:p>
            <a:r>
              <a:rPr lang="en-US" sz="1400" b="0" dirty="0">
                <a:solidFill>
                  <a:srgbClr val="000000"/>
                </a:solidFill>
                <a:latin typeface="+mn-lt"/>
                <a:cs typeface="Segoe UI"/>
              </a:rPr>
              <a:t>            Groups</a:t>
            </a:r>
          </a:p>
          <a:p>
            <a:endParaRPr lang="en-US" sz="1400" b="0" dirty="0">
              <a:solidFill>
                <a:srgbClr val="000000"/>
              </a:solidFill>
              <a:latin typeface="+mn-lt"/>
              <a:cs typeface="Segoe UI"/>
            </a:endParaRP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E9AE3A77-D75A-40D2-AA64-28DC6C9D8F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53097" y="5550198"/>
            <a:ext cx="1163107" cy="747712"/>
          </a:xfrm>
          <a:prstGeom prst="rect">
            <a:avLst/>
          </a:prstGeom>
        </p:spPr>
      </p:pic>
      <p:pic>
        <p:nvPicPr>
          <p:cNvPr id="23" name="Picture 22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CC473795-4452-4164-AC34-B1FC3CC67C8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52116" y="1726860"/>
            <a:ext cx="1027421" cy="1027421"/>
          </a:xfrm>
          <a:prstGeom prst="rect">
            <a:avLst/>
          </a:prstGeom>
        </p:spPr>
      </p:pic>
      <p:sp>
        <p:nvSpPr>
          <p:cNvPr id="24" name="Title 16">
            <a:extLst>
              <a:ext uri="{FF2B5EF4-FFF2-40B4-BE49-F238E27FC236}">
                <a16:creationId xmlns:a16="http://schemas.microsoft.com/office/drawing/2014/main" id="{51414573-45F8-44D9-8A50-0A28EB690E05}"/>
              </a:ext>
            </a:extLst>
          </p:cNvPr>
          <p:cNvSpPr txBox="1">
            <a:spLocks/>
          </p:cNvSpPr>
          <p:nvPr/>
        </p:nvSpPr>
        <p:spPr>
          <a:xfrm>
            <a:off x="1855373" y="2819316"/>
            <a:ext cx="1519049" cy="64633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1400" b="0" dirty="0">
                <a:solidFill>
                  <a:srgbClr val="000000"/>
                </a:solidFill>
                <a:latin typeface="+mn-lt"/>
                <a:cs typeface="Segoe UI"/>
              </a:rPr>
              <a:t>   Azure (automatic) </a:t>
            </a:r>
          </a:p>
          <a:p>
            <a:r>
              <a:rPr lang="en-US" sz="1400" b="0" dirty="0">
                <a:solidFill>
                  <a:srgbClr val="000000"/>
                </a:solidFill>
                <a:latin typeface="+mn-lt"/>
                <a:cs typeface="Segoe UI"/>
              </a:rPr>
              <a:t>      Load Balancer</a:t>
            </a:r>
          </a:p>
          <a:p>
            <a:endParaRPr lang="en-US" sz="1400" b="0" dirty="0">
              <a:solidFill>
                <a:srgbClr val="000000"/>
              </a:solidFill>
              <a:latin typeface="+mn-lt"/>
              <a:cs typeface="Segoe UI"/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2A8070CA-9527-4108-B9CE-8982EB1AB29C}"/>
              </a:ext>
            </a:extLst>
          </p:cNvPr>
          <p:cNvCxnSpPr>
            <a:stCxn id="9" idx="1"/>
            <a:endCxn id="23" idx="1"/>
          </p:cNvCxnSpPr>
          <p:nvPr/>
        </p:nvCxnSpPr>
        <p:spPr>
          <a:xfrm rot="10800000">
            <a:off x="2052116" y="2240572"/>
            <a:ext cx="12700" cy="2676871"/>
          </a:xfrm>
          <a:prstGeom prst="bentConnector3">
            <a:avLst>
              <a:gd name="adj1" fmla="val 9931346"/>
            </a:avLst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F0EBB3-9818-4ADE-A3E9-C3C47C2A0F3E}"/>
              </a:ext>
            </a:extLst>
          </p:cNvPr>
          <p:cNvCxnSpPr>
            <a:cxnSpLocks/>
          </p:cNvCxnSpPr>
          <p:nvPr/>
        </p:nvCxnSpPr>
        <p:spPr>
          <a:xfrm flipV="1">
            <a:off x="3070439" y="2188151"/>
            <a:ext cx="5262334" cy="524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8AF060A-A5C4-4C03-911A-1D2865F87DF8}"/>
              </a:ext>
            </a:extLst>
          </p:cNvPr>
          <p:cNvCxnSpPr>
            <a:stCxn id="19" idx="3"/>
            <a:endCxn id="6" idx="3"/>
          </p:cNvCxnSpPr>
          <p:nvPr/>
        </p:nvCxnSpPr>
        <p:spPr>
          <a:xfrm flipH="1" flipV="1">
            <a:off x="9090250" y="2171395"/>
            <a:ext cx="325954" cy="3752659"/>
          </a:xfrm>
          <a:prstGeom prst="bentConnector3">
            <a:avLst>
              <a:gd name="adj1" fmla="val -265527"/>
            </a:avLst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7373C9-0D45-47AA-AEB2-660166761BD3}"/>
              </a:ext>
            </a:extLst>
          </p:cNvPr>
          <p:cNvCxnSpPr>
            <a:cxnSpLocks/>
          </p:cNvCxnSpPr>
          <p:nvPr/>
        </p:nvCxnSpPr>
        <p:spPr>
          <a:xfrm>
            <a:off x="9087975" y="3908072"/>
            <a:ext cx="1185673" cy="0"/>
          </a:xfrm>
          <a:prstGeom prst="line">
            <a:avLst/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6">
            <a:extLst>
              <a:ext uri="{FF2B5EF4-FFF2-40B4-BE49-F238E27FC236}">
                <a16:creationId xmlns:a16="http://schemas.microsoft.com/office/drawing/2014/main" id="{9EA17F29-6078-450F-8B56-4117AE8797E0}"/>
              </a:ext>
            </a:extLst>
          </p:cNvPr>
          <p:cNvSpPr txBox="1">
            <a:spLocks/>
          </p:cNvSpPr>
          <p:nvPr/>
        </p:nvSpPr>
        <p:spPr>
          <a:xfrm>
            <a:off x="8153039" y="2762259"/>
            <a:ext cx="1382197" cy="43088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1400" b="0" dirty="0">
                <a:solidFill>
                  <a:srgbClr val="000000"/>
                </a:solidFill>
                <a:latin typeface="+mn-lt"/>
                <a:cs typeface="Segoe UI"/>
              </a:rPr>
              <a:t>   VM Scale Sets</a:t>
            </a:r>
          </a:p>
          <a:p>
            <a:endParaRPr lang="en-US" sz="1400" b="0" dirty="0">
              <a:solidFill>
                <a:srgbClr val="000000"/>
              </a:solidFill>
              <a:latin typeface="+mn-lt"/>
              <a:cs typeface="Segoe UI"/>
            </a:endParaRPr>
          </a:p>
        </p:txBody>
      </p:sp>
      <p:sp>
        <p:nvSpPr>
          <p:cNvPr id="42" name="Title 16">
            <a:extLst>
              <a:ext uri="{FF2B5EF4-FFF2-40B4-BE49-F238E27FC236}">
                <a16:creationId xmlns:a16="http://schemas.microsoft.com/office/drawing/2014/main" id="{070D0B63-A71D-4654-BA9C-E8A55108386A}"/>
              </a:ext>
            </a:extLst>
          </p:cNvPr>
          <p:cNvSpPr txBox="1">
            <a:spLocks/>
          </p:cNvSpPr>
          <p:nvPr/>
        </p:nvSpPr>
        <p:spPr>
          <a:xfrm>
            <a:off x="8207629" y="6345186"/>
            <a:ext cx="1382197" cy="43088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1400" b="0" dirty="0">
                <a:solidFill>
                  <a:srgbClr val="000000"/>
                </a:solidFill>
                <a:latin typeface="+mn-lt"/>
                <a:cs typeface="Segoe UI"/>
              </a:rPr>
              <a:t>   VM Scale Sets</a:t>
            </a:r>
          </a:p>
          <a:p>
            <a:endParaRPr lang="en-US" sz="1400" b="0" dirty="0">
              <a:solidFill>
                <a:srgbClr val="000000"/>
              </a:solidFill>
              <a:latin typeface="+mn-lt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94157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05CE61-7EFE-44D0-BC55-5599DE7E82E6}"/>
              </a:ext>
            </a:extLst>
          </p:cNvPr>
          <p:cNvSpPr>
            <a:spLocks noGrp="1"/>
          </p:cNvSpPr>
          <p:nvPr/>
        </p:nvSpPr>
        <p:spPr bwMode="auto">
          <a:xfrm>
            <a:off x="337893" y="550097"/>
            <a:ext cx="5117585" cy="6307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31" tIns="44814" rIns="89631" bIns="44814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2963" indent="-384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2pPr>
            <a:lvl3pPr marL="1203325" indent="-358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3pPr>
            <a:lvl4pPr marL="1492250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4pPr>
            <a:lvl5pPr marL="17573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5pPr>
            <a:lvl6pPr marL="22145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26717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1289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5861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None/>
              <a:tabLst/>
              <a:defRPr/>
            </a:pPr>
            <a:endParaRPr lang="en-US" sz="1200" dirty="0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0" name="Title 16">
            <a:extLst>
              <a:ext uri="{FF2B5EF4-FFF2-40B4-BE49-F238E27FC236}">
                <a16:creationId xmlns:a16="http://schemas.microsoft.com/office/drawing/2014/main" id="{AA15F105-7D98-4592-B08A-1D13167E2231}"/>
              </a:ext>
            </a:extLst>
          </p:cNvPr>
          <p:cNvSpPr txBox="1">
            <a:spLocks/>
          </p:cNvSpPr>
          <p:nvPr/>
        </p:nvSpPr>
        <p:spPr>
          <a:xfrm>
            <a:off x="337893" y="134598"/>
            <a:ext cx="11549842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1800" b="0" dirty="0">
                <a:solidFill>
                  <a:srgbClr val="000000"/>
                </a:solidFill>
                <a:latin typeface="+mn-lt"/>
                <a:cs typeface="Segoe UI"/>
              </a:rPr>
              <a:t>Terraform On Azure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0527BC-CBAD-4AEC-8CFC-29EF9B3262F4}"/>
              </a:ext>
            </a:extLst>
          </p:cNvPr>
          <p:cNvSpPr txBox="1"/>
          <p:nvPr/>
        </p:nvSpPr>
        <p:spPr>
          <a:xfrm>
            <a:off x="203830" y="808019"/>
            <a:ext cx="11010385" cy="587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31" tIns="44814" rIns="89631" bIns="4481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SzPct val="120000"/>
              <a:buNone/>
              <a:defRPr sz="1600">
                <a:solidFill>
                  <a:srgbClr val="000000"/>
                </a:solidFill>
                <a:cs typeface="Segoe UI Semilight" panose="020B0402040204020203" pitchFamily="34" charset="0"/>
              </a:defRPr>
            </a:lvl1pPr>
            <a:lvl2pPr marL="842963" indent="-38417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800">
                <a:ea typeface="ＭＳ Ｐゴシック" pitchFamily="-108" charset="-128"/>
              </a:defRPr>
            </a:lvl2pPr>
            <a:lvl3pPr marL="1203325" indent="-35877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400">
                <a:ea typeface="ＭＳ Ｐゴシック" pitchFamily="-108" charset="-128"/>
              </a:defRPr>
            </a:lvl3pPr>
            <a:lvl4pPr marL="1492250" indent="-28733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ea typeface="ＭＳ Ｐゴシック" pitchFamily="-108" charset="-128"/>
              </a:defRPr>
            </a:lvl4pPr>
            <a:lvl5pPr marL="17573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ea typeface="ＭＳ Ｐゴシック" pitchFamily="-108" charset="-128"/>
              </a:defRPr>
            </a:lvl5pPr>
            <a:lvl6pPr marL="22145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6pPr>
            <a:lvl7pPr marL="26717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7pPr>
            <a:lvl8pPr marL="31289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8pPr>
            <a:lvl9pPr marL="35861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9pPr>
          </a:lstStyle>
          <a:p>
            <a:r>
              <a:rPr lang="en-US" sz="1800" dirty="0">
                <a:latin typeface="+mj-lt"/>
              </a:rPr>
              <a:t>How to create Availability, Scaling, Load Balancing using Terraform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Go to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dirty="0"/>
              <a:t> autoscaling (folder)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Review scaleset.tf, loadbalancer.tf (</a:t>
            </a:r>
            <a:r>
              <a:rPr lang="en-US" sz="1400" dirty="0" err="1"/>
              <a:t>sku</a:t>
            </a:r>
            <a:r>
              <a:rPr lang="en-US" sz="1400" dirty="0"/>
              <a:t> – length(</a:t>
            </a:r>
            <a:r>
              <a:rPr lang="en-US" sz="1400" dirty="0" err="1"/>
              <a:t>var.zones</a:t>
            </a:r>
            <a:r>
              <a:rPr lang="en-US" sz="1400" dirty="0"/>
              <a:t>) == 0 ), resourcegroup.tf, network.tf, autoscale.tf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terraform </a:t>
            </a:r>
            <a:r>
              <a:rPr lang="en-US" sz="1400" dirty="0" err="1"/>
              <a:t>init</a:t>
            </a:r>
            <a:r>
              <a:rPr lang="en-US" sz="14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/>
              <a:t>ssh</a:t>
            </a:r>
            <a:r>
              <a:rPr lang="en-US" sz="1400" dirty="0"/>
              <a:t>-keygen -f </a:t>
            </a:r>
            <a:r>
              <a:rPr lang="en-US" sz="1400" dirty="0" err="1"/>
              <a:t>mykey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terraform apply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Console </a:t>
            </a:r>
            <a:r>
              <a:rPr lang="en-US" sz="1400" dirty="0">
                <a:sym typeface="Wingdings" panose="05000000000000000000" pitchFamily="2" charset="2"/>
              </a:rPr>
              <a:t> autoscaling-demo  mytestscaleset-1  Scaling  Custom </a:t>
            </a:r>
            <a:r>
              <a:rPr lang="en-US" sz="1400" dirty="0" err="1">
                <a:sym typeface="Wingdings" panose="05000000000000000000" pitchFamily="2" charset="2"/>
              </a:rPr>
              <a:t>autoscale</a:t>
            </a:r>
            <a:r>
              <a:rPr lang="en-US" sz="1400" dirty="0">
                <a:sym typeface="Wingdings" panose="05000000000000000000" pitchFamily="2" charset="2"/>
              </a:rPr>
              <a:t>  Average Percentage CPU &gt; 40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ym typeface="Wingdings" panose="05000000000000000000" pitchFamily="2" charset="2"/>
              </a:rPr>
              <a:t>Instance   3 instances running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ym typeface="Wingdings" panose="05000000000000000000" pitchFamily="2" charset="2"/>
              </a:rPr>
              <a:t>autoscaling-demo  demo-</a:t>
            </a:r>
            <a:r>
              <a:rPr lang="en-US" sz="1400" dirty="0" err="1">
                <a:sym typeface="Wingdings" panose="05000000000000000000" pitchFamily="2" charset="2"/>
              </a:rPr>
              <a:t>loadbalancer</a:t>
            </a:r>
            <a:r>
              <a:rPr lang="en-US" sz="1400" dirty="0">
                <a:sym typeface="Wingdings" panose="05000000000000000000" pitchFamily="2" charset="2"/>
              </a:rPr>
              <a:t>  Inbound NAT rules &amp; Health Probes &amp;&amp; Load balancing rules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ym typeface="Wingdings" panose="05000000000000000000" pitchFamily="2" charset="2"/>
              </a:rPr>
              <a:t>autoscaling-demo  demo-public-</a:t>
            </a:r>
            <a:r>
              <a:rPr lang="en-US" sz="1400" dirty="0" err="1">
                <a:sym typeface="Wingdings" panose="05000000000000000000" pitchFamily="2" charset="2"/>
              </a:rPr>
              <a:t>ip</a:t>
            </a:r>
            <a:r>
              <a:rPr lang="en-US" sz="1400" dirty="0">
                <a:sym typeface="Wingdings" panose="05000000000000000000" pitchFamily="2" charset="2"/>
              </a:rPr>
              <a:t>  copy public IP address  curl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z_ea_font"/>
              </a:rPr>
              <a:t>13.68.229.202</a:t>
            </a:r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>
                <a:sym typeface="Wingdings" panose="05000000000000000000" pitchFamily="2" charset="2"/>
              </a:rPr>
              <a:t>ssh</a:t>
            </a:r>
            <a:r>
              <a:rPr lang="en-US" sz="1400" dirty="0">
                <a:sym typeface="Wingdings" panose="05000000000000000000" pitchFamily="2" charset="2"/>
              </a:rPr>
              <a:t> -l demo -</a:t>
            </a:r>
            <a:r>
              <a:rPr lang="en-US" sz="1400" dirty="0" err="1">
                <a:sym typeface="Wingdings" panose="05000000000000000000" pitchFamily="2" charset="2"/>
              </a:rPr>
              <a:t>i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mykey</a:t>
            </a:r>
            <a:r>
              <a:rPr lang="en-US" sz="1400" dirty="0">
                <a:sym typeface="Wingdings" panose="05000000000000000000" pitchFamily="2" charset="2"/>
              </a:rPr>
              <a:t> -p 50000 13.68.229.202 or </a:t>
            </a:r>
            <a:r>
              <a:rPr lang="en-US" sz="1400" dirty="0" err="1">
                <a:sym typeface="Wingdings" panose="05000000000000000000" pitchFamily="2" charset="2"/>
              </a:rPr>
              <a:t>ssh</a:t>
            </a:r>
            <a:r>
              <a:rPr lang="en-US" sz="1400" dirty="0">
                <a:sym typeface="Wingdings" panose="05000000000000000000" pitchFamily="2" charset="2"/>
              </a:rPr>
              <a:t> -l demo -</a:t>
            </a:r>
            <a:r>
              <a:rPr lang="en-US" sz="1400" dirty="0" err="1">
                <a:sym typeface="Wingdings" panose="05000000000000000000" pitchFamily="2" charset="2"/>
              </a:rPr>
              <a:t>i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mykey</a:t>
            </a:r>
            <a:r>
              <a:rPr lang="en-US" sz="1400" dirty="0">
                <a:sym typeface="Wingdings" panose="05000000000000000000" pitchFamily="2" charset="2"/>
              </a:rPr>
              <a:t> -p 50001 13.68.229.202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>
                <a:sym typeface="Wingdings" panose="05000000000000000000" pitchFamily="2" charset="2"/>
              </a:rPr>
              <a:t>sudo</a:t>
            </a:r>
            <a:r>
              <a:rPr lang="en-US" sz="1400" dirty="0">
                <a:sym typeface="Wingdings" panose="05000000000000000000" pitchFamily="2" charset="2"/>
              </a:rPr>
              <a:t> apt-get install stress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ym typeface="Wingdings" panose="05000000000000000000" pitchFamily="2" charset="2"/>
              </a:rPr>
              <a:t>cat /proc/</a:t>
            </a:r>
            <a:r>
              <a:rPr lang="en-US" sz="1400" dirty="0" err="1">
                <a:sym typeface="Wingdings" panose="05000000000000000000" pitchFamily="2" charset="2"/>
              </a:rPr>
              <a:t>cpuinfo</a:t>
            </a:r>
            <a:r>
              <a:rPr lang="en-US" sz="1400" dirty="0">
                <a:sym typeface="Wingdings" panose="05000000000000000000" pitchFamily="2" charset="2"/>
              </a:rPr>
              <a:t>  (find-out how many CPUs are there)</a:t>
            </a:r>
          </a:p>
          <a:p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sv-SE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000" dirty="0"/>
          </a:p>
          <a:p>
            <a:pPr marL="1489075" lvl="2" indent="-285750">
              <a:buFont typeface="Wingdings" panose="05000000000000000000" pitchFamily="2" charset="2"/>
              <a:buChar char="q"/>
            </a:pPr>
            <a:endParaRPr lang="en-US" sz="1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1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000" dirty="0">
              <a:latin typeface="+mj-lt"/>
            </a:endParaRPr>
          </a:p>
          <a:p>
            <a:endParaRPr lang="en-US" sz="3000" dirty="0">
              <a:latin typeface="+mj-lt"/>
            </a:endParaRPr>
          </a:p>
          <a:p>
            <a:pPr lvl="1" indent="0">
              <a:buNone/>
            </a:pPr>
            <a:r>
              <a:rPr lang="en-US" sz="4200" dirty="0">
                <a:latin typeface="+mj-lt"/>
              </a:rPr>
              <a:t> 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	 </a:t>
            </a:r>
          </a:p>
          <a:p>
            <a:endParaRPr lang="en-US" sz="1800" dirty="0">
              <a:latin typeface="+mj-lt"/>
            </a:endParaRP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7F1C646B-F5FC-4B8F-B684-4B0BD8A40378}"/>
              </a:ext>
            </a:extLst>
          </p:cNvPr>
          <p:cNvSpPr txBox="1">
            <a:spLocks/>
          </p:cNvSpPr>
          <p:nvPr/>
        </p:nvSpPr>
        <p:spPr>
          <a:xfrm>
            <a:off x="10932619" y="1058324"/>
            <a:ext cx="1321202" cy="21702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1400" b="0" dirty="0">
                <a:solidFill>
                  <a:srgbClr val="000000"/>
                </a:solidFill>
                <a:latin typeface="+mn-lt"/>
                <a:cs typeface="Segoe UI"/>
              </a:rPr>
              <a:t>Virtual Machine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4FF5A86-83EE-4551-905C-252F0CD5D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80152" y="89039"/>
            <a:ext cx="846743" cy="84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1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05CE61-7EFE-44D0-BC55-5599DE7E82E6}"/>
              </a:ext>
            </a:extLst>
          </p:cNvPr>
          <p:cNvSpPr>
            <a:spLocks noGrp="1"/>
          </p:cNvSpPr>
          <p:nvPr/>
        </p:nvSpPr>
        <p:spPr bwMode="auto">
          <a:xfrm>
            <a:off x="337893" y="550097"/>
            <a:ext cx="5117585" cy="6307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31" tIns="44814" rIns="89631" bIns="44814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2963" indent="-384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2pPr>
            <a:lvl3pPr marL="1203325" indent="-358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3pPr>
            <a:lvl4pPr marL="1492250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4pPr>
            <a:lvl5pPr marL="17573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5pPr>
            <a:lvl6pPr marL="22145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26717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1289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5861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None/>
              <a:tabLst/>
              <a:defRPr/>
            </a:pPr>
            <a:endParaRPr lang="en-US" sz="1200" dirty="0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0" name="Title 16">
            <a:extLst>
              <a:ext uri="{FF2B5EF4-FFF2-40B4-BE49-F238E27FC236}">
                <a16:creationId xmlns:a16="http://schemas.microsoft.com/office/drawing/2014/main" id="{AA15F105-7D98-4592-B08A-1D13167E2231}"/>
              </a:ext>
            </a:extLst>
          </p:cNvPr>
          <p:cNvSpPr txBox="1">
            <a:spLocks/>
          </p:cNvSpPr>
          <p:nvPr/>
        </p:nvSpPr>
        <p:spPr>
          <a:xfrm>
            <a:off x="337893" y="134598"/>
            <a:ext cx="11549842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1800" b="0" dirty="0">
                <a:solidFill>
                  <a:srgbClr val="000000"/>
                </a:solidFill>
                <a:latin typeface="+mn-lt"/>
                <a:cs typeface="Segoe UI"/>
              </a:rPr>
              <a:t>Terraform On Azure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0527BC-CBAD-4AEC-8CFC-29EF9B3262F4}"/>
              </a:ext>
            </a:extLst>
          </p:cNvPr>
          <p:cNvSpPr txBox="1"/>
          <p:nvPr/>
        </p:nvSpPr>
        <p:spPr>
          <a:xfrm>
            <a:off x="265105" y="694288"/>
            <a:ext cx="11010385" cy="587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31" tIns="44814" rIns="89631" bIns="4481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SzPct val="120000"/>
              <a:buNone/>
              <a:defRPr sz="1600">
                <a:solidFill>
                  <a:srgbClr val="000000"/>
                </a:solidFill>
                <a:cs typeface="Segoe UI Semilight" panose="020B0402040204020203" pitchFamily="34" charset="0"/>
              </a:defRPr>
            </a:lvl1pPr>
            <a:lvl2pPr marL="842963" indent="-38417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800">
                <a:ea typeface="ＭＳ Ｐゴシック" pitchFamily="-108" charset="-128"/>
              </a:defRPr>
            </a:lvl2pPr>
            <a:lvl3pPr marL="1203325" indent="-35877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400">
                <a:ea typeface="ＭＳ Ｐゴシック" pitchFamily="-108" charset="-128"/>
              </a:defRPr>
            </a:lvl3pPr>
            <a:lvl4pPr marL="1492250" indent="-28733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ea typeface="ＭＳ Ｐゴシック" pitchFamily="-108" charset="-128"/>
              </a:defRPr>
            </a:lvl4pPr>
            <a:lvl5pPr marL="17573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ea typeface="ＭＳ Ｐゴシック" pitchFamily="-108" charset="-128"/>
              </a:defRPr>
            </a:lvl5pPr>
            <a:lvl6pPr marL="22145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6pPr>
            <a:lvl7pPr marL="26717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7pPr>
            <a:lvl8pPr marL="31289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8pPr>
            <a:lvl9pPr marL="35861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9pPr>
          </a:lstStyle>
          <a:p>
            <a:r>
              <a:rPr lang="en-US" sz="1800" dirty="0">
                <a:latin typeface="+mj-lt"/>
              </a:rPr>
              <a:t>How to create Availability, Scaling, Load Balancing using Terraform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ym typeface="Wingdings" panose="05000000000000000000" pitchFamily="2" charset="2"/>
              </a:rPr>
              <a:t>stress –help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ym typeface="Wingdings" panose="05000000000000000000" pitchFamily="2" charset="2"/>
              </a:rPr>
              <a:t>stress - - </a:t>
            </a:r>
            <a:r>
              <a:rPr lang="en-US" sz="1400" dirty="0" err="1">
                <a:sym typeface="Wingdings" panose="05000000000000000000" pitchFamily="2" charset="2"/>
              </a:rPr>
              <a:t>cpu</a:t>
            </a:r>
            <a:r>
              <a:rPr lang="en-US" sz="1400" dirty="0">
                <a:sym typeface="Wingdings" panose="05000000000000000000" pitchFamily="2" charset="2"/>
              </a:rPr>
              <a:t> 1  ( wait for 5 </a:t>
            </a:r>
            <a:r>
              <a:rPr lang="en-US" sz="1400" dirty="0" err="1">
                <a:sym typeface="Wingdings" panose="05000000000000000000" pitchFamily="2" charset="2"/>
              </a:rPr>
              <a:t>mintes</a:t>
            </a:r>
            <a:r>
              <a:rPr lang="en-US" sz="1400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ym typeface="Wingdings" panose="05000000000000000000" pitchFamily="2" charset="2"/>
              </a:rPr>
              <a:t>Portal  autoscaling-demo  mytestsccaleset-1  Monitoring tab  Instances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ym typeface="Wingdings" panose="05000000000000000000" pitchFamily="2" charset="2"/>
              </a:rPr>
              <a:t> Portal  autoscaling-demo  mytestsccaleset-1  Scaling  Instance Count &amp; Run History Tab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ym typeface="Wingdings" panose="05000000000000000000" pitchFamily="2" charset="2"/>
              </a:rPr>
              <a:t>W command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sym typeface="Wingdings" panose="05000000000000000000" pitchFamily="2" charset="2"/>
              </a:rPr>
              <a:t>terraform destroy </a:t>
            </a:r>
            <a:r>
              <a:rPr lang="en-US" sz="1400" dirty="0">
                <a:sym typeface="Wingdings" panose="05000000000000000000" pitchFamily="2" charset="2"/>
              </a:rPr>
              <a:t>(if rolling update in progress, destroy won’t work)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sym typeface="Wingdings" panose="05000000000000000000" pitchFamily="2" charset="2"/>
            </a:endParaRPr>
          </a:p>
          <a:p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sv-SE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000" dirty="0"/>
          </a:p>
          <a:p>
            <a:pPr marL="1489075" lvl="2" indent="-285750">
              <a:buFont typeface="Wingdings" panose="05000000000000000000" pitchFamily="2" charset="2"/>
              <a:buChar char="q"/>
            </a:pPr>
            <a:endParaRPr lang="en-US" sz="1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1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000" dirty="0">
              <a:latin typeface="+mj-lt"/>
            </a:endParaRPr>
          </a:p>
          <a:p>
            <a:endParaRPr lang="en-US" sz="3000" dirty="0">
              <a:latin typeface="+mj-lt"/>
            </a:endParaRPr>
          </a:p>
          <a:p>
            <a:pPr lvl="1" indent="0">
              <a:buNone/>
            </a:pPr>
            <a:r>
              <a:rPr lang="en-US" sz="4200" dirty="0">
                <a:latin typeface="+mj-lt"/>
              </a:rPr>
              <a:t> 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	 </a:t>
            </a:r>
          </a:p>
          <a:p>
            <a:endParaRPr lang="en-US" sz="1800" dirty="0">
              <a:latin typeface="+mj-lt"/>
            </a:endParaRP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7F1C646B-F5FC-4B8F-B684-4B0BD8A40378}"/>
              </a:ext>
            </a:extLst>
          </p:cNvPr>
          <p:cNvSpPr txBox="1">
            <a:spLocks/>
          </p:cNvSpPr>
          <p:nvPr/>
        </p:nvSpPr>
        <p:spPr>
          <a:xfrm>
            <a:off x="10932619" y="1058324"/>
            <a:ext cx="1321202" cy="21702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1400" b="0" dirty="0">
                <a:solidFill>
                  <a:srgbClr val="000000"/>
                </a:solidFill>
                <a:latin typeface="+mn-lt"/>
                <a:cs typeface="Segoe UI"/>
              </a:rPr>
              <a:t>Virtual Machine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4FF5A86-83EE-4551-905C-252F0CD5D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80152" y="89039"/>
            <a:ext cx="846743" cy="84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4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05CE61-7EFE-44D0-BC55-5599DE7E82E6}"/>
              </a:ext>
            </a:extLst>
          </p:cNvPr>
          <p:cNvSpPr>
            <a:spLocks noGrp="1"/>
          </p:cNvSpPr>
          <p:nvPr/>
        </p:nvSpPr>
        <p:spPr bwMode="auto">
          <a:xfrm>
            <a:off x="337893" y="550097"/>
            <a:ext cx="5117585" cy="6307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31" tIns="44814" rIns="89631" bIns="44814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2963" indent="-384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2pPr>
            <a:lvl3pPr marL="1203325" indent="-358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3pPr>
            <a:lvl4pPr marL="1492250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4pPr>
            <a:lvl5pPr marL="17573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5pPr>
            <a:lvl6pPr marL="22145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26717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1289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5861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None/>
              <a:tabLst/>
              <a:defRPr/>
            </a:pPr>
            <a:endParaRPr lang="en-US" sz="1200" dirty="0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0" name="Title 16">
            <a:extLst>
              <a:ext uri="{FF2B5EF4-FFF2-40B4-BE49-F238E27FC236}">
                <a16:creationId xmlns:a16="http://schemas.microsoft.com/office/drawing/2014/main" id="{AA15F105-7D98-4592-B08A-1D13167E2231}"/>
              </a:ext>
            </a:extLst>
          </p:cNvPr>
          <p:cNvSpPr txBox="1">
            <a:spLocks/>
          </p:cNvSpPr>
          <p:nvPr/>
        </p:nvSpPr>
        <p:spPr>
          <a:xfrm>
            <a:off x="337893" y="134598"/>
            <a:ext cx="11549842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1800" b="0" dirty="0">
                <a:solidFill>
                  <a:srgbClr val="000000"/>
                </a:solidFill>
                <a:latin typeface="+mn-lt"/>
                <a:cs typeface="Segoe UI"/>
              </a:rPr>
              <a:t>Terraform On Azure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0527BC-CBAD-4AEC-8CFC-29EF9B3262F4}"/>
              </a:ext>
            </a:extLst>
          </p:cNvPr>
          <p:cNvSpPr txBox="1"/>
          <p:nvPr/>
        </p:nvSpPr>
        <p:spPr>
          <a:xfrm>
            <a:off x="265105" y="694288"/>
            <a:ext cx="11010385" cy="587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31" tIns="44814" rIns="89631" bIns="4481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SzPct val="120000"/>
              <a:buNone/>
              <a:defRPr sz="1600">
                <a:solidFill>
                  <a:srgbClr val="000000"/>
                </a:solidFill>
                <a:cs typeface="Segoe UI Semilight" panose="020B0402040204020203" pitchFamily="34" charset="0"/>
              </a:defRPr>
            </a:lvl1pPr>
            <a:lvl2pPr marL="842963" indent="-38417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800">
                <a:ea typeface="ＭＳ Ｐゴシック" pitchFamily="-108" charset="-128"/>
              </a:defRPr>
            </a:lvl2pPr>
            <a:lvl3pPr marL="1203325" indent="-35877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400">
                <a:ea typeface="ＭＳ Ｐゴシック" pitchFamily="-108" charset="-128"/>
              </a:defRPr>
            </a:lvl3pPr>
            <a:lvl4pPr marL="1492250" indent="-28733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ea typeface="ＭＳ Ｐゴシック" pitchFamily="-108" charset="-128"/>
              </a:defRPr>
            </a:lvl4pPr>
            <a:lvl5pPr marL="17573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ea typeface="ＭＳ Ｐゴシック" pitchFamily="-108" charset="-128"/>
              </a:defRPr>
            </a:lvl5pPr>
            <a:lvl6pPr marL="22145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6pPr>
            <a:lvl7pPr marL="26717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7pPr>
            <a:lvl8pPr marL="31289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8pPr>
            <a:lvl9pPr marL="35861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9pPr>
          </a:lstStyle>
          <a:p>
            <a:r>
              <a:rPr lang="en-US" sz="1800" dirty="0">
                <a:latin typeface="+mj-lt"/>
              </a:rPr>
              <a:t>Azure Database for MySQL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 MySQL is an open-source relational database management system, and it is a managed service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Provides automatic database patching, automatic backups, built-in monitoring, security.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High availability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Scale highly available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Application retry logic is essential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Demo include the following…</a:t>
            </a:r>
          </a:p>
          <a:p>
            <a:pPr marL="1128713" lvl="1" indent="-285750">
              <a:buFont typeface="Wingdings" panose="05000000000000000000" pitchFamily="2" charset="2"/>
              <a:buChar char="q"/>
            </a:pPr>
            <a:r>
              <a:rPr lang="en-US" sz="1600" dirty="0"/>
              <a:t>Create an Azure Database for MySQL</a:t>
            </a:r>
          </a:p>
          <a:p>
            <a:pPr marL="1128713" lvl="1" indent="-285750">
              <a:buFont typeface="Wingdings" panose="05000000000000000000" pitchFamily="2" charset="2"/>
              <a:buChar char="q"/>
            </a:pPr>
            <a:r>
              <a:rPr lang="en-US" sz="1600" dirty="0"/>
              <a:t>Configure the MySQL service firewall</a:t>
            </a:r>
          </a:p>
          <a:p>
            <a:pPr marL="1128713" lvl="1" indent="-285750">
              <a:buFont typeface="Wingdings" panose="05000000000000000000" pitchFamily="2" charset="2"/>
              <a:buChar char="q"/>
            </a:pPr>
            <a:r>
              <a:rPr lang="en-US" sz="1600" dirty="0"/>
              <a:t>Use Virtual Network (</a:t>
            </a:r>
            <a:r>
              <a:rPr lang="en-US" sz="1600" dirty="0" err="1"/>
              <a:t>VNet</a:t>
            </a:r>
            <a:r>
              <a:rPr lang="en-US" sz="1600" dirty="0"/>
              <a:t>) service endpoints </a:t>
            </a:r>
          </a:p>
          <a:p>
            <a:pPr marL="1128713" lvl="1" indent="-285750">
              <a:buFont typeface="Wingdings" panose="05000000000000000000" pitchFamily="2" charset="2"/>
              <a:buChar char="q"/>
            </a:pPr>
            <a:r>
              <a:rPr lang="en-US" sz="1600" dirty="0"/>
              <a:t>Create virtual machine </a:t>
            </a:r>
          </a:p>
          <a:p>
            <a:pPr marL="1128713" lvl="1" indent="-285750">
              <a:buFont typeface="Wingdings" panose="05000000000000000000" pitchFamily="2" charset="2"/>
              <a:buChar char="q"/>
            </a:pPr>
            <a:r>
              <a:rPr lang="en-US" sz="1600" dirty="0"/>
              <a:t>Use MySQL command-line tool to test connection to a database.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000" dirty="0"/>
          </a:p>
          <a:p>
            <a:pPr marL="1489075" lvl="2" indent="-285750">
              <a:buFont typeface="Wingdings" panose="05000000000000000000" pitchFamily="2" charset="2"/>
              <a:buChar char="q"/>
            </a:pPr>
            <a:endParaRPr lang="en-US" sz="1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1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000" dirty="0">
              <a:latin typeface="+mj-lt"/>
            </a:endParaRPr>
          </a:p>
          <a:p>
            <a:endParaRPr lang="en-US" sz="3000" dirty="0">
              <a:latin typeface="+mj-lt"/>
            </a:endParaRPr>
          </a:p>
          <a:p>
            <a:pPr lvl="1" indent="0">
              <a:buNone/>
            </a:pPr>
            <a:r>
              <a:rPr lang="en-US" sz="4200" dirty="0">
                <a:latin typeface="+mj-lt"/>
              </a:rPr>
              <a:t> 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	 </a:t>
            </a:r>
          </a:p>
          <a:p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277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05CE61-7EFE-44D0-BC55-5599DE7E82E6}"/>
              </a:ext>
            </a:extLst>
          </p:cNvPr>
          <p:cNvSpPr>
            <a:spLocks noGrp="1"/>
          </p:cNvSpPr>
          <p:nvPr/>
        </p:nvSpPr>
        <p:spPr bwMode="auto">
          <a:xfrm>
            <a:off x="337893" y="550097"/>
            <a:ext cx="5117585" cy="6307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31" tIns="44814" rIns="89631" bIns="44814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2963" indent="-384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2pPr>
            <a:lvl3pPr marL="1203325" indent="-358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3pPr>
            <a:lvl4pPr marL="1492250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4pPr>
            <a:lvl5pPr marL="17573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5pPr>
            <a:lvl6pPr marL="22145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26717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1289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5861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None/>
              <a:tabLst/>
              <a:defRPr/>
            </a:pPr>
            <a:endParaRPr lang="en-US" sz="1200" dirty="0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0" name="Title 16">
            <a:extLst>
              <a:ext uri="{FF2B5EF4-FFF2-40B4-BE49-F238E27FC236}">
                <a16:creationId xmlns:a16="http://schemas.microsoft.com/office/drawing/2014/main" id="{AA15F105-7D98-4592-B08A-1D13167E2231}"/>
              </a:ext>
            </a:extLst>
          </p:cNvPr>
          <p:cNvSpPr txBox="1">
            <a:spLocks/>
          </p:cNvSpPr>
          <p:nvPr/>
        </p:nvSpPr>
        <p:spPr>
          <a:xfrm>
            <a:off x="337893" y="134598"/>
            <a:ext cx="11549842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1800" b="0" dirty="0">
                <a:solidFill>
                  <a:srgbClr val="000000"/>
                </a:solidFill>
                <a:latin typeface="+mn-lt"/>
                <a:cs typeface="Segoe UI"/>
              </a:rPr>
              <a:t>Terraform On Azure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0527BC-CBAD-4AEC-8CFC-29EF9B3262F4}"/>
              </a:ext>
            </a:extLst>
          </p:cNvPr>
          <p:cNvSpPr txBox="1"/>
          <p:nvPr/>
        </p:nvSpPr>
        <p:spPr>
          <a:xfrm>
            <a:off x="337893" y="732957"/>
            <a:ext cx="11010385" cy="6125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31" tIns="44814" rIns="89631" bIns="4481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SzPct val="120000"/>
              <a:buNone/>
              <a:defRPr sz="1600">
                <a:solidFill>
                  <a:srgbClr val="000000"/>
                </a:solidFill>
                <a:cs typeface="Segoe UI Semilight" panose="020B0402040204020203" pitchFamily="34" charset="0"/>
              </a:defRPr>
            </a:lvl1pPr>
            <a:lvl2pPr marL="842963" indent="-38417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800">
                <a:ea typeface="ＭＳ Ｐゴシック" pitchFamily="-108" charset="-128"/>
              </a:defRPr>
            </a:lvl2pPr>
            <a:lvl3pPr marL="1203325" indent="-35877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400">
                <a:ea typeface="ＭＳ Ｐゴシック" pitchFamily="-108" charset="-128"/>
              </a:defRPr>
            </a:lvl3pPr>
            <a:lvl4pPr marL="1492250" indent="-28733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ea typeface="ＭＳ Ｐゴシック" pitchFamily="-108" charset="-128"/>
              </a:defRPr>
            </a:lvl4pPr>
            <a:lvl5pPr marL="17573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ea typeface="ＭＳ Ｐゴシック" pitchFamily="-108" charset="-128"/>
              </a:defRPr>
            </a:lvl5pPr>
            <a:lvl6pPr marL="22145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6pPr>
            <a:lvl7pPr marL="26717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7pPr>
            <a:lvl8pPr marL="31289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8pPr>
            <a:lvl9pPr marL="35861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9pPr>
          </a:lstStyle>
          <a:p>
            <a:r>
              <a:rPr lang="en-US" sz="1800" dirty="0">
                <a:latin typeface="+mj-lt"/>
              </a:rPr>
              <a:t>Azure Database for MySQL – Demo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 Folder: </a:t>
            </a:r>
            <a:r>
              <a:rPr lang="en-US" sz="1400" b="1" dirty="0"/>
              <a:t>database-</a:t>
            </a:r>
            <a:r>
              <a:rPr lang="en-US" sz="1400" b="1" dirty="0" err="1"/>
              <a:t>mysql</a:t>
            </a:r>
            <a:endParaRPr lang="en-US" sz="14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/>
              <a:t>az</a:t>
            </a:r>
            <a:r>
              <a:rPr lang="en-US" sz="1400" dirty="0"/>
              <a:t> login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/>
              <a:t>ssh</a:t>
            </a:r>
            <a:r>
              <a:rPr lang="en-US" sz="1400" dirty="0"/>
              <a:t>-keygen -t </a:t>
            </a:r>
            <a:r>
              <a:rPr lang="en-US" sz="1400" dirty="0" err="1"/>
              <a:t>rsa</a:t>
            </a:r>
            <a:r>
              <a:rPr lang="en-US" sz="1400" dirty="0"/>
              <a:t> -b 4096 -f </a:t>
            </a:r>
            <a:r>
              <a:rPr lang="en-US" sz="1400" dirty="0" err="1"/>
              <a:t>mykey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Review instance.tf, network.tf (create subnet with </a:t>
            </a:r>
            <a:r>
              <a:rPr lang="en-US" sz="1400" b="0" dirty="0" err="1">
                <a:solidFill>
                  <a:srgbClr val="9CDCFE"/>
                </a:solidFill>
                <a:effectLst/>
              </a:rPr>
              <a:t>service_endpoints</a:t>
            </a:r>
            <a:r>
              <a:rPr lang="en-US" sz="1400" dirty="0">
                <a:solidFill>
                  <a:srgbClr val="D4D4D4"/>
                </a:solidFill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</a:rPr>
              <a:t>= [</a:t>
            </a:r>
            <a:r>
              <a:rPr lang="en-US" sz="1400" b="0" dirty="0">
                <a:solidFill>
                  <a:srgbClr val="CE9178"/>
                </a:solidFill>
                <a:effectLst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</a:rPr>
              <a:t>Microsoft.Sql</a:t>
            </a:r>
            <a:r>
              <a:rPr lang="en-US" sz="1400" b="0" dirty="0">
                <a:solidFill>
                  <a:srgbClr val="CE9178"/>
                </a:solidFill>
                <a:effectLst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</a:rPr>
              <a:t>])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0" dirty="0">
                <a:solidFill>
                  <a:schemeClr val="tx1"/>
                </a:solidFill>
                <a:effectLst/>
              </a:rPr>
              <a:t>Review azure_database.tf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0" dirty="0">
                <a:solidFill>
                  <a:schemeClr val="tx1"/>
                </a:solidFill>
                <a:effectLst/>
                <a:hlinkClick r:id="rId4"/>
              </a:rPr>
              <a:t>https://passwordsgenerator.net/</a:t>
            </a:r>
            <a:endParaRPr lang="en-US" sz="1400" b="0" dirty="0">
              <a:solidFill>
                <a:schemeClr val="tx1"/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0" dirty="0">
                <a:solidFill>
                  <a:schemeClr val="tx1"/>
                </a:solidFill>
                <a:effectLst/>
              </a:rPr>
              <a:t>Outputs:</a:t>
            </a:r>
          </a:p>
          <a:p>
            <a:pPr marL="1128713" lvl="1" indent="-285750">
              <a:buFont typeface="Wingdings" panose="05000000000000000000" pitchFamily="2" charset="2"/>
              <a:buChar char="q"/>
            </a:pPr>
            <a:r>
              <a:rPr lang="en-US" sz="1400" b="0" dirty="0" err="1">
                <a:solidFill>
                  <a:schemeClr val="tx1"/>
                </a:solidFill>
                <a:effectLst/>
              </a:rPr>
              <a:t>demo_instance_ip</a:t>
            </a:r>
            <a:r>
              <a:rPr lang="en-US" sz="1400" b="0" dirty="0">
                <a:solidFill>
                  <a:schemeClr val="tx1"/>
                </a:solidFill>
                <a:effectLst/>
              </a:rPr>
              <a:t> = "10.0.0.4"</a:t>
            </a:r>
          </a:p>
          <a:p>
            <a:pPr marL="1128713" lvl="1" indent="-285750">
              <a:buFont typeface="Wingdings" panose="05000000000000000000" pitchFamily="2" charset="2"/>
              <a:buChar char="q"/>
            </a:pPr>
            <a:r>
              <a:rPr lang="en-US" sz="1400" b="0" dirty="0" err="1">
                <a:solidFill>
                  <a:schemeClr val="tx1"/>
                </a:solidFill>
                <a:effectLst/>
              </a:rPr>
              <a:t>demo_instance_public_ip</a:t>
            </a:r>
            <a:r>
              <a:rPr lang="en-US" sz="1400" b="0" dirty="0">
                <a:solidFill>
                  <a:schemeClr val="tx1"/>
                </a:solidFill>
                <a:effectLst/>
              </a:rPr>
              <a:t> = "40.74.59.250"</a:t>
            </a:r>
          </a:p>
          <a:p>
            <a:pPr marL="1128713" lvl="1" indent="-285750">
              <a:buFont typeface="Wingdings" panose="05000000000000000000" pitchFamily="2" charset="2"/>
              <a:buChar char="q"/>
            </a:pPr>
            <a:r>
              <a:rPr lang="en-US" sz="1400" b="0" dirty="0" err="1">
                <a:solidFill>
                  <a:schemeClr val="tx1"/>
                </a:solidFill>
                <a:effectLst/>
              </a:rPr>
              <a:t>mysql_fqdn</a:t>
            </a:r>
            <a:r>
              <a:rPr lang="en-US" sz="1400" b="0" dirty="0">
                <a:solidFill>
                  <a:schemeClr val="tx1"/>
                </a:solidFill>
                <a:effectLst/>
              </a:rPr>
              <a:t> = "mysql-training-bc.mysql.database.azure.com"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b="0" dirty="0">
              <a:solidFill>
                <a:schemeClr val="tx1"/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Console </a:t>
            </a:r>
            <a:r>
              <a:rPr lang="en-US" sz="1400" dirty="0">
                <a:sym typeface="Wingdings" panose="05000000000000000000" pitchFamily="2" charset="2"/>
              </a:rPr>
              <a:t> Resource Group: demo  demo-instance1  Public IP address: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z_ea_font"/>
              </a:rPr>
              <a:t>23.100.26.68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ym typeface="Wingdings" panose="05000000000000000000" pitchFamily="2" charset="2"/>
              </a:rPr>
              <a:t>Resource Group  Demo  </a:t>
            </a:r>
            <a:r>
              <a:rPr lang="en-US" sz="1400" dirty="0" err="1">
                <a:sym typeface="Wingdings" panose="05000000000000000000" pitchFamily="2" charset="2"/>
              </a:rPr>
              <a:t>mysql</a:t>
            </a:r>
            <a:r>
              <a:rPr lang="en-US" sz="1400" dirty="0">
                <a:sym typeface="Wingdings" panose="05000000000000000000" pitchFamily="2" charset="2"/>
              </a:rPr>
              <a:t>-training-</a:t>
            </a:r>
            <a:r>
              <a:rPr lang="en-US" sz="1400" dirty="0" err="1">
                <a:sym typeface="Wingdings" panose="05000000000000000000" pitchFamily="2" charset="2"/>
              </a:rPr>
              <a:t>bc</a:t>
            </a:r>
            <a:r>
              <a:rPr lang="en-US" sz="1400" dirty="0">
                <a:sym typeface="Wingdings" panose="05000000000000000000" pitchFamily="2" charset="2"/>
              </a:rPr>
              <a:t>  copy Server Name: </a:t>
            </a:r>
            <a:r>
              <a:rPr lang="en-US" sz="1400" b="1" i="0" dirty="0">
                <a:solidFill>
                  <a:srgbClr val="000000"/>
                </a:solidFill>
                <a:effectLst/>
              </a:rPr>
              <a:t>mysql-training-bc.mysql.database.azure.com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ym typeface="Wingdings" panose="05000000000000000000" pitchFamily="2" charset="2"/>
              </a:rPr>
              <a:t>Resource Group  Demo  </a:t>
            </a:r>
            <a:r>
              <a:rPr lang="en-US" sz="1400" dirty="0" err="1">
                <a:sym typeface="Wingdings" panose="05000000000000000000" pitchFamily="2" charset="2"/>
              </a:rPr>
              <a:t>mysql</a:t>
            </a:r>
            <a:r>
              <a:rPr lang="en-US" sz="1400" dirty="0">
                <a:sym typeface="Wingdings" panose="05000000000000000000" pitchFamily="2" charset="2"/>
              </a:rPr>
              <a:t>-training-</a:t>
            </a:r>
            <a:r>
              <a:rPr lang="en-US" sz="1400" dirty="0" err="1">
                <a:sym typeface="Wingdings" panose="05000000000000000000" pitchFamily="2" charset="2"/>
              </a:rPr>
              <a:t>bc</a:t>
            </a:r>
            <a:r>
              <a:rPr lang="en-US" sz="1400" dirty="0">
                <a:sym typeface="Wingdings" panose="05000000000000000000" pitchFamily="2" charset="2"/>
              </a:rPr>
              <a:t>  copy Server admin login name: </a:t>
            </a:r>
            <a:r>
              <a:rPr lang="en-US" sz="1400" b="1" i="0" dirty="0" err="1">
                <a:solidFill>
                  <a:srgbClr val="000000"/>
                </a:solidFill>
                <a:effectLst/>
              </a:rPr>
              <a:t>mysqladmin@mysql-training-bc</a:t>
            </a:r>
            <a:endParaRPr lang="en-US" sz="1400" b="1" i="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/>
              <a:t>mysql</a:t>
            </a:r>
            <a:r>
              <a:rPr lang="en-US" sz="1400" dirty="0"/>
              <a:t> –h </a:t>
            </a:r>
            <a:r>
              <a:rPr lang="en-US" sz="1400" b="1" i="0" dirty="0">
                <a:solidFill>
                  <a:srgbClr val="000000"/>
                </a:solidFill>
                <a:effectLst/>
              </a:rPr>
              <a:t>mysql-training-bc.mysql.database.azure.com –u </a:t>
            </a:r>
            <a:r>
              <a:rPr lang="en-US" sz="1400" b="1" i="0" dirty="0" err="1">
                <a:solidFill>
                  <a:srgbClr val="000000"/>
                </a:solidFill>
                <a:effectLst/>
              </a:rPr>
              <a:t>mysqladmin@mysql-training-bc</a:t>
            </a:r>
            <a:r>
              <a:rPr lang="en-US" sz="1400" b="1" i="0" dirty="0">
                <a:solidFill>
                  <a:srgbClr val="000000"/>
                </a:solidFill>
                <a:effectLst/>
              </a:rPr>
              <a:t> –p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000" b="1" i="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000" dirty="0"/>
          </a:p>
          <a:p>
            <a:pPr marL="1489075" lvl="2" indent="-285750">
              <a:buFont typeface="Wingdings" panose="05000000000000000000" pitchFamily="2" charset="2"/>
              <a:buChar char="q"/>
            </a:pPr>
            <a:endParaRPr lang="en-US" sz="1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1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000" dirty="0">
              <a:latin typeface="+mj-lt"/>
            </a:endParaRPr>
          </a:p>
          <a:p>
            <a:endParaRPr lang="en-US" sz="3000" dirty="0">
              <a:latin typeface="+mj-lt"/>
            </a:endParaRPr>
          </a:p>
          <a:p>
            <a:pPr lvl="1" indent="0">
              <a:buNone/>
            </a:pPr>
            <a:r>
              <a:rPr lang="en-US" sz="4200" dirty="0">
                <a:latin typeface="+mj-lt"/>
              </a:rPr>
              <a:t> 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	 </a:t>
            </a:r>
          </a:p>
          <a:p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6268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05CE61-7EFE-44D0-BC55-5599DE7E82E6}"/>
              </a:ext>
            </a:extLst>
          </p:cNvPr>
          <p:cNvSpPr>
            <a:spLocks noGrp="1"/>
          </p:cNvSpPr>
          <p:nvPr/>
        </p:nvSpPr>
        <p:spPr bwMode="auto">
          <a:xfrm>
            <a:off x="337893" y="550097"/>
            <a:ext cx="5117585" cy="6307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31" tIns="44814" rIns="89631" bIns="44814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2963" indent="-384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2pPr>
            <a:lvl3pPr marL="1203325" indent="-358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3pPr>
            <a:lvl4pPr marL="1492250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4pPr>
            <a:lvl5pPr marL="17573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5pPr>
            <a:lvl6pPr marL="22145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26717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1289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5861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None/>
              <a:tabLst/>
              <a:defRPr/>
            </a:pPr>
            <a:endParaRPr lang="en-US" sz="1200" dirty="0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0" name="Title 16">
            <a:extLst>
              <a:ext uri="{FF2B5EF4-FFF2-40B4-BE49-F238E27FC236}">
                <a16:creationId xmlns:a16="http://schemas.microsoft.com/office/drawing/2014/main" id="{AA15F105-7D98-4592-B08A-1D13167E2231}"/>
              </a:ext>
            </a:extLst>
          </p:cNvPr>
          <p:cNvSpPr txBox="1">
            <a:spLocks/>
          </p:cNvSpPr>
          <p:nvPr/>
        </p:nvSpPr>
        <p:spPr>
          <a:xfrm>
            <a:off x="337893" y="134598"/>
            <a:ext cx="11549842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1800" b="0" dirty="0">
                <a:solidFill>
                  <a:srgbClr val="000000"/>
                </a:solidFill>
                <a:latin typeface="+mn-lt"/>
                <a:cs typeface="Segoe UI"/>
              </a:rPr>
              <a:t>Terraform On Azure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0527BC-CBAD-4AEC-8CFC-29EF9B3262F4}"/>
              </a:ext>
            </a:extLst>
          </p:cNvPr>
          <p:cNvSpPr txBox="1"/>
          <p:nvPr/>
        </p:nvSpPr>
        <p:spPr>
          <a:xfrm>
            <a:off x="233261" y="1005024"/>
            <a:ext cx="11010385" cy="557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31" tIns="44814" rIns="89631" bIns="4481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SzPct val="120000"/>
              <a:buNone/>
              <a:defRPr sz="1600">
                <a:solidFill>
                  <a:srgbClr val="000000"/>
                </a:solidFill>
                <a:cs typeface="Segoe UI Semilight" panose="020B0402040204020203" pitchFamily="34" charset="0"/>
              </a:defRPr>
            </a:lvl1pPr>
            <a:lvl2pPr marL="842963" indent="-38417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800">
                <a:ea typeface="ＭＳ Ｐゴシック" pitchFamily="-108" charset="-128"/>
              </a:defRPr>
            </a:lvl2pPr>
            <a:lvl3pPr marL="1203325" indent="-35877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400">
                <a:ea typeface="ＭＳ Ｐゴシック" pitchFamily="-108" charset="-128"/>
              </a:defRPr>
            </a:lvl3pPr>
            <a:lvl4pPr marL="1492250" indent="-28733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ea typeface="ＭＳ Ｐゴシック" pitchFamily="-108" charset="-128"/>
              </a:defRPr>
            </a:lvl4pPr>
            <a:lvl5pPr marL="17573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ea typeface="ＭＳ Ｐゴシック" pitchFamily="-108" charset="-128"/>
              </a:defRPr>
            </a:lvl5pPr>
            <a:lvl6pPr marL="22145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6pPr>
            <a:lvl7pPr marL="26717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7pPr>
            <a:lvl8pPr marL="31289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8pPr>
            <a:lvl9pPr marL="35861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9pPr>
          </a:lstStyle>
          <a:p>
            <a:r>
              <a:rPr lang="en-US" sz="1800" dirty="0">
                <a:latin typeface="+mj-lt"/>
              </a:rPr>
              <a:t>Azure Database for MySQL – Demo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Go To </a:t>
            </a:r>
            <a:r>
              <a:rPr lang="en-US" sz="1400" dirty="0" err="1"/>
              <a:t>c</a:t>
            </a:r>
            <a:r>
              <a:rPr lang="en-US" sz="1400" dirty="0" err="1">
                <a:sym typeface="Wingdings" panose="05000000000000000000" pitchFamily="2" charset="2"/>
              </a:rPr>
              <a:t>md</a:t>
            </a:r>
            <a:r>
              <a:rPr lang="en-US" sz="1400" dirty="0">
                <a:sym typeface="Wingdings" panose="05000000000000000000" pitchFamily="2" charset="2"/>
              </a:rPr>
              <a:t>  </a:t>
            </a:r>
            <a:r>
              <a:rPr lang="sv-SE" sz="1400" dirty="0">
                <a:sym typeface="Wingdings" panose="05000000000000000000" pitchFamily="2" charset="2"/>
              </a:rPr>
              <a:t>ssh demo@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23.100.26.68</a:t>
            </a:r>
            <a:r>
              <a:rPr lang="sv-SE" sz="1400" dirty="0">
                <a:sym typeface="Wingdings" panose="05000000000000000000" pitchFamily="2" charset="2"/>
              </a:rPr>
              <a:t> -i mykey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>
                <a:sym typeface="Wingdings" panose="05000000000000000000" pitchFamily="2" charset="2"/>
              </a:rPr>
              <a:t>sudo</a:t>
            </a:r>
            <a:r>
              <a:rPr lang="en-US" sz="1400" dirty="0">
                <a:sym typeface="Wingdings" panose="05000000000000000000" pitchFamily="2" charset="2"/>
              </a:rPr>
              <a:t> apt-get update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>
                <a:sym typeface="Wingdings" panose="05000000000000000000" pitchFamily="2" charset="2"/>
              </a:rPr>
              <a:t>sudo</a:t>
            </a:r>
            <a:r>
              <a:rPr lang="en-US" sz="1400" dirty="0">
                <a:sym typeface="Wingdings" panose="05000000000000000000" pitchFamily="2" charset="2"/>
              </a:rPr>
              <a:t> apt-get install mysql-client-5.7</a:t>
            </a:r>
            <a:endParaRPr lang="sv-SE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v-SE" sz="1400" dirty="0">
                <a:sym typeface="Wingdings" panose="05000000000000000000" pitchFamily="2" charset="2"/>
              </a:rPr>
              <a:t>mysql --host=mysql-training-bc.mysql.database.azure.com --user=mysqladmin@mysql-training-bc –p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sv-SE" sz="1400" dirty="0">
                <a:sym typeface="Wingdings" panose="05000000000000000000" pitchFamily="2" charset="2"/>
              </a:rPr>
              <a:t>Password: </a:t>
            </a:r>
            <a:r>
              <a:rPr lang="sv-SE" sz="1400" b="1" dirty="0">
                <a:sym typeface="Wingdings" panose="05000000000000000000" pitchFamily="2" charset="2"/>
              </a:rPr>
              <a:t>TcIm0dTLUIjCScKZ</a:t>
            </a:r>
          </a:p>
          <a:p>
            <a:pPr marL="1128713" lvl="1" indent="-285750">
              <a:buFont typeface="Wingdings" panose="05000000000000000000" pitchFamily="2" charset="2"/>
              <a:buChar char="q"/>
            </a:pPr>
            <a:r>
              <a:rPr lang="sv-SE" sz="1400" dirty="0">
                <a:sym typeface="Wingdings" panose="05000000000000000000" pitchFamily="2" charset="2"/>
              </a:rPr>
              <a:t>create database todos;</a:t>
            </a:r>
          </a:p>
          <a:p>
            <a:pPr marL="1128713" lvl="1" indent="-285750">
              <a:buFont typeface="Wingdings" panose="05000000000000000000" pitchFamily="2" charset="2"/>
              <a:buChar char="q"/>
            </a:pPr>
            <a:r>
              <a:rPr lang="sv-SE" sz="1400" dirty="0">
                <a:sym typeface="Wingdings" panose="05000000000000000000" pitchFamily="2" charset="2"/>
              </a:rPr>
              <a:t>use todos;</a:t>
            </a:r>
          </a:p>
          <a:p>
            <a:pPr marL="1128713" lvl="1" indent="-285750">
              <a:buFont typeface="Wingdings" panose="05000000000000000000" pitchFamily="2" charset="2"/>
              <a:buChar char="q"/>
            </a:pPr>
            <a:r>
              <a:rPr lang="sv-SE" sz="1400" dirty="0">
                <a:sym typeface="Wingdings" panose="05000000000000000000" pitchFamily="2" charset="2"/>
              </a:rPr>
              <a:t>create table user (id integer, username varchar(30) );</a:t>
            </a:r>
          </a:p>
          <a:p>
            <a:pPr marL="1128713" lvl="1" indent="-285750">
              <a:buFont typeface="Wingdings" panose="05000000000000000000" pitchFamily="2" charset="2"/>
              <a:buChar char="q"/>
            </a:pPr>
            <a:r>
              <a:rPr lang="sv-SE" sz="1400" dirty="0">
                <a:sym typeface="Wingdings" panose="05000000000000000000" pitchFamily="2" charset="2"/>
              </a:rPr>
              <a:t>describe user;</a:t>
            </a:r>
          </a:p>
          <a:p>
            <a:pPr marL="1128713" lvl="1" indent="-285750">
              <a:buFont typeface="Wingdings" panose="05000000000000000000" pitchFamily="2" charset="2"/>
              <a:buChar char="q"/>
            </a:pPr>
            <a:r>
              <a:rPr lang="sv-SE" sz="1400" dirty="0">
                <a:sym typeface="Wingdings" panose="05000000000000000000" pitchFamily="2" charset="2"/>
              </a:rPr>
              <a:t>insert into user values (1, 'DavidLee');</a:t>
            </a:r>
          </a:p>
          <a:p>
            <a:pPr marL="1128713" lvl="1" indent="-285750">
              <a:buFont typeface="Wingdings" panose="05000000000000000000" pitchFamily="2" charset="2"/>
              <a:buChar char="q"/>
            </a:pPr>
            <a:r>
              <a:rPr lang="sv-SE" sz="1400" dirty="0">
                <a:sym typeface="Wingdings" panose="05000000000000000000" pitchFamily="2" charset="2"/>
              </a:rPr>
              <a:t>insert into user values (2, 'JohnCavanaugh');</a:t>
            </a:r>
          </a:p>
          <a:p>
            <a:pPr marL="1128713" lvl="1" indent="-285750">
              <a:buFont typeface="Wingdings" panose="05000000000000000000" pitchFamily="2" charset="2"/>
              <a:buChar char="q"/>
            </a:pPr>
            <a:r>
              <a:rPr lang="sv-SE" sz="1400" dirty="0">
                <a:sym typeface="Wingdings" panose="05000000000000000000" pitchFamily="2" charset="2"/>
              </a:rPr>
              <a:t>select * from user;</a:t>
            </a:r>
          </a:p>
          <a:p>
            <a:pPr marL="1128713" lvl="1" indent="-285750">
              <a:buFont typeface="Wingdings" panose="05000000000000000000" pitchFamily="2" charset="2"/>
              <a:buChar char="q"/>
            </a:pPr>
            <a:r>
              <a:rPr lang="sv-SE" sz="1400" dirty="0">
                <a:sym typeface="Wingdings" panose="05000000000000000000" pitchFamily="2" charset="2"/>
              </a:rPr>
              <a:t>show databases;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i="0" dirty="0">
                <a:solidFill>
                  <a:srgbClr val="000000"/>
                </a:solidFill>
                <a:effectLst/>
              </a:rPr>
              <a:t> terraform destroy	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sv-SE" sz="105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9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000" dirty="0"/>
          </a:p>
          <a:p>
            <a:pPr marL="1489075" lvl="2" indent="-285750">
              <a:buFont typeface="Wingdings" panose="05000000000000000000" pitchFamily="2" charset="2"/>
              <a:buChar char="q"/>
            </a:pPr>
            <a:endParaRPr lang="en-US" sz="1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1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000" dirty="0">
              <a:latin typeface="+mj-lt"/>
            </a:endParaRPr>
          </a:p>
          <a:p>
            <a:endParaRPr lang="en-US" sz="3000" dirty="0">
              <a:latin typeface="+mj-lt"/>
            </a:endParaRPr>
          </a:p>
          <a:p>
            <a:pPr lvl="1" indent="0">
              <a:buNone/>
            </a:pPr>
            <a:r>
              <a:rPr lang="en-US" sz="4200" dirty="0">
                <a:latin typeface="+mj-lt"/>
              </a:rPr>
              <a:t> 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	 </a:t>
            </a:r>
          </a:p>
          <a:p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7770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05CE61-7EFE-44D0-BC55-5599DE7E82E6}"/>
              </a:ext>
            </a:extLst>
          </p:cNvPr>
          <p:cNvSpPr>
            <a:spLocks noGrp="1"/>
          </p:cNvSpPr>
          <p:nvPr/>
        </p:nvSpPr>
        <p:spPr bwMode="auto">
          <a:xfrm>
            <a:off x="337893" y="550097"/>
            <a:ext cx="5117585" cy="6307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31" tIns="44814" rIns="89631" bIns="44814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2963" indent="-384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2pPr>
            <a:lvl3pPr marL="1203325" indent="-358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3pPr>
            <a:lvl4pPr marL="1492250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4pPr>
            <a:lvl5pPr marL="17573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5pPr>
            <a:lvl6pPr marL="22145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26717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1289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5861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None/>
              <a:tabLst/>
              <a:defRPr/>
            </a:pPr>
            <a:endParaRPr lang="en-US" sz="1200" dirty="0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0" name="Title 16">
            <a:extLst>
              <a:ext uri="{FF2B5EF4-FFF2-40B4-BE49-F238E27FC236}">
                <a16:creationId xmlns:a16="http://schemas.microsoft.com/office/drawing/2014/main" id="{AA15F105-7D98-4592-B08A-1D13167E2231}"/>
              </a:ext>
            </a:extLst>
          </p:cNvPr>
          <p:cNvSpPr txBox="1">
            <a:spLocks/>
          </p:cNvSpPr>
          <p:nvPr/>
        </p:nvSpPr>
        <p:spPr>
          <a:xfrm>
            <a:off x="337893" y="134598"/>
            <a:ext cx="11549842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1800" b="0" dirty="0">
                <a:solidFill>
                  <a:srgbClr val="000000"/>
                </a:solidFill>
                <a:latin typeface="+mn-lt"/>
                <a:cs typeface="Segoe UI"/>
              </a:rPr>
              <a:t>Terraform On Azure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0527BC-CBAD-4AEC-8CFC-29EF9B3262F4}"/>
              </a:ext>
            </a:extLst>
          </p:cNvPr>
          <p:cNvSpPr txBox="1"/>
          <p:nvPr/>
        </p:nvSpPr>
        <p:spPr>
          <a:xfrm>
            <a:off x="265105" y="694288"/>
            <a:ext cx="11010385" cy="587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31" tIns="44814" rIns="89631" bIns="4481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SzPct val="120000"/>
              <a:buNone/>
              <a:defRPr sz="1600">
                <a:solidFill>
                  <a:srgbClr val="000000"/>
                </a:solidFill>
                <a:cs typeface="Segoe UI Semilight" panose="020B0402040204020203" pitchFamily="34" charset="0"/>
              </a:defRPr>
            </a:lvl1pPr>
            <a:lvl2pPr marL="842963" indent="-38417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800">
                <a:ea typeface="ＭＳ Ｐゴシック" pitchFamily="-108" charset="-128"/>
              </a:defRPr>
            </a:lvl2pPr>
            <a:lvl3pPr marL="1203325" indent="-35877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400">
                <a:ea typeface="ＭＳ Ｐゴシック" pitchFamily="-108" charset="-128"/>
              </a:defRPr>
            </a:lvl3pPr>
            <a:lvl4pPr marL="1492250" indent="-28733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ea typeface="ＭＳ Ｐゴシック" pitchFamily="-108" charset="-128"/>
              </a:defRPr>
            </a:lvl4pPr>
            <a:lvl5pPr marL="17573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ea typeface="ＭＳ Ｐゴシック" pitchFamily="-108" charset="-128"/>
              </a:defRPr>
            </a:lvl5pPr>
            <a:lvl6pPr marL="22145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6pPr>
            <a:lvl7pPr marL="26717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7pPr>
            <a:lvl8pPr marL="31289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8pPr>
            <a:lvl9pPr marL="35861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9pPr>
          </a:lstStyle>
          <a:p>
            <a:r>
              <a:rPr lang="en-US" sz="1800" b="1" dirty="0">
                <a:solidFill>
                  <a:srgbClr val="000000"/>
                </a:solidFill>
                <a:cs typeface="Segoe UI"/>
              </a:rPr>
              <a:t>AKS Cluster - </a:t>
            </a:r>
            <a:r>
              <a:rPr lang="en-US" sz="1800" dirty="0">
                <a:solidFill>
                  <a:srgbClr val="000000"/>
                </a:solidFill>
                <a:cs typeface="Segoe UI"/>
              </a:rPr>
              <a:t>(Azure Kubernetes Servic</a:t>
            </a:r>
            <a:r>
              <a:rPr lang="en-US" sz="1800" dirty="0">
                <a:cs typeface="Segoe UI"/>
              </a:rPr>
              <a:t>e)</a:t>
            </a:r>
            <a:endParaRPr lang="en-US" sz="18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 AKS is fully managed Kubernetes offering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Kubernetes is a </a:t>
            </a:r>
            <a:r>
              <a:rPr lang="en-US" sz="1400" b="1" dirty="0"/>
              <a:t>Container Orchestrator</a:t>
            </a:r>
            <a:r>
              <a:rPr lang="en-US" sz="1400" dirty="0"/>
              <a:t>; it allows you to run (Docker) containers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AKS integrates with all the other Azure services, so that you don’t have to setup services like logging and networking yourself.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Using Terraform you can easily setup AKS cluster.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To deploy app to AKS, Azure has the capability to create a CI/CD pipeline to build, test and deploy your application on Kubernetes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Azure DevOps is a separate service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Azure DevOps allows you to integrate the Container Registry (where the container images are stored) and Kubernetes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Terraform support for Azure DevOps is lacking.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Review cluster.tf.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Review azuread.tf (new service principle required for the cluster)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000" dirty="0"/>
          </a:p>
          <a:p>
            <a:pPr marL="1489075" lvl="2" indent="-285750">
              <a:buFont typeface="Wingdings" panose="05000000000000000000" pitchFamily="2" charset="2"/>
              <a:buChar char="q"/>
            </a:pPr>
            <a:endParaRPr lang="en-US" sz="1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1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000" dirty="0">
              <a:latin typeface="+mj-lt"/>
            </a:endParaRPr>
          </a:p>
          <a:p>
            <a:endParaRPr lang="en-US" sz="3000" dirty="0">
              <a:latin typeface="+mj-lt"/>
            </a:endParaRPr>
          </a:p>
          <a:p>
            <a:pPr lvl="1" indent="0">
              <a:buNone/>
            </a:pPr>
            <a:r>
              <a:rPr lang="en-US" sz="4200" dirty="0">
                <a:latin typeface="+mj-lt"/>
              </a:rPr>
              <a:t> 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	 </a:t>
            </a:r>
          </a:p>
          <a:p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6021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05CE61-7EFE-44D0-BC55-5599DE7E82E6}"/>
              </a:ext>
            </a:extLst>
          </p:cNvPr>
          <p:cNvSpPr>
            <a:spLocks noGrp="1"/>
          </p:cNvSpPr>
          <p:nvPr/>
        </p:nvSpPr>
        <p:spPr bwMode="auto">
          <a:xfrm>
            <a:off x="337893" y="550097"/>
            <a:ext cx="5117585" cy="6307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31" tIns="44814" rIns="89631" bIns="44814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2963" indent="-384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2pPr>
            <a:lvl3pPr marL="1203325" indent="-358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3pPr>
            <a:lvl4pPr marL="1492250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4pPr>
            <a:lvl5pPr marL="17573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5pPr>
            <a:lvl6pPr marL="22145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26717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1289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5861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None/>
              <a:tabLst/>
              <a:defRPr/>
            </a:pPr>
            <a:endParaRPr lang="en-US" sz="1200" dirty="0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0" name="Title 16">
            <a:extLst>
              <a:ext uri="{FF2B5EF4-FFF2-40B4-BE49-F238E27FC236}">
                <a16:creationId xmlns:a16="http://schemas.microsoft.com/office/drawing/2014/main" id="{AA15F105-7D98-4592-B08A-1D13167E2231}"/>
              </a:ext>
            </a:extLst>
          </p:cNvPr>
          <p:cNvSpPr txBox="1">
            <a:spLocks/>
          </p:cNvSpPr>
          <p:nvPr/>
        </p:nvSpPr>
        <p:spPr>
          <a:xfrm>
            <a:off x="337893" y="134598"/>
            <a:ext cx="11549842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1800" b="0" dirty="0">
                <a:solidFill>
                  <a:srgbClr val="000000"/>
                </a:solidFill>
                <a:latin typeface="+mn-lt"/>
                <a:cs typeface="Segoe UI"/>
              </a:rPr>
              <a:t>Terraform On Azure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0527BC-CBAD-4AEC-8CFC-29EF9B3262F4}"/>
              </a:ext>
            </a:extLst>
          </p:cNvPr>
          <p:cNvSpPr txBox="1"/>
          <p:nvPr/>
        </p:nvSpPr>
        <p:spPr>
          <a:xfrm>
            <a:off x="337893" y="732957"/>
            <a:ext cx="11010385" cy="6125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31" tIns="44814" rIns="89631" bIns="4481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SzPct val="120000"/>
              <a:buNone/>
              <a:defRPr sz="1600">
                <a:solidFill>
                  <a:srgbClr val="000000"/>
                </a:solidFill>
                <a:cs typeface="Segoe UI Semilight" panose="020B0402040204020203" pitchFamily="34" charset="0"/>
              </a:defRPr>
            </a:lvl1pPr>
            <a:lvl2pPr marL="842963" indent="-38417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800">
                <a:ea typeface="ＭＳ Ｐゴシック" pitchFamily="-108" charset="-128"/>
              </a:defRPr>
            </a:lvl2pPr>
            <a:lvl3pPr marL="1203325" indent="-35877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400">
                <a:ea typeface="ＭＳ Ｐゴシック" pitchFamily="-108" charset="-128"/>
              </a:defRPr>
            </a:lvl3pPr>
            <a:lvl4pPr marL="1492250" indent="-28733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ea typeface="ＭＳ Ｐゴシック" pitchFamily="-108" charset="-128"/>
              </a:defRPr>
            </a:lvl4pPr>
            <a:lvl5pPr marL="17573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ea typeface="ＭＳ Ｐゴシック" pitchFamily="-108" charset="-128"/>
              </a:defRPr>
            </a:lvl5pPr>
            <a:lvl6pPr marL="22145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6pPr>
            <a:lvl7pPr marL="26717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7pPr>
            <a:lvl8pPr marL="31289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8pPr>
            <a:lvl9pPr marL="35861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9pPr>
          </a:lstStyle>
          <a:p>
            <a:r>
              <a:rPr lang="en-US" sz="1800" b="1" dirty="0">
                <a:solidFill>
                  <a:srgbClr val="000000"/>
                </a:solidFill>
                <a:cs typeface="Segoe UI"/>
              </a:rPr>
              <a:t>AKS Cluster - </a:t>
            </a:r>
            <a:r>
              <a:rPr lang="en-US" sz="1800" dirty="0">
                <a:solidFill>
                  <a:srgbClr val="000000"/>
                </a:solidFill>
                <a:cs typeface="Segoe UI"/>
              </a:rPr>
              <a:t>(Azure Kubernetes Servic</a:t>
            </a:r>
            <a:r>
              <a:rPr lang="en-US" sz="1800" dirty="0">
                <a:cs typeface="Segoe UI"/>
              </a:rPr>
              <a:t>e)</a:t>
            </a:r>
            <a:r>
              <a:rPr lang="en-US" sz="1800" dirty="0">
                <a:latin typeface="+mj-lt"/>
                <a:cs typeface="Segoe UI"/>
              </a:rPr>
              <a:t> </a:t>
            </a:r>
            <a:r>
              <a:rPr lang="en-US" sz="1800" b="1" dirty="0">
                <a:latin typeface="+mj-lt"/>
              </a:rPr>
              <a:t>– Demo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Folder::</a:t>
            </a:r>
            <a:r>
              <a:rPr lang="en-US" sz="1800" dirty="0" err="1"/>
              <a:t>kubernetes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terraform </a:t>
            </a:r>
            <a:r>
              <a:rPr lang="en-US" sz="1800" dirty="0" err="1"/>
              <a:t>init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terraform apply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Download </a:t>
            </a:r>
            <a:r>
              <a:rPr lang="en-US" sz="1800" dirty="0" err="1"/>
              <a:t>Kubectl</a:t>
            </a:r>
            <a:r>
              <a:rPr lang="en-US" sz="1800" dirty="0"/>
              <a:t> – Command line utility tool to interact with AKS Cluster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az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aks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get-credentials --resource-group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kubernetes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-demo --name demo-cluster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        Merged "demo-cluster" as current context in C:\Users\sravya\.kube\config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kubectl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get nodes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kubectl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get pods</a:t>
            </a:r>
            <a:endParaRPr lang="en-US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kubectl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get pods --all-namespaces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kubectl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get namespaces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terraform destroy	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000" b="1" i="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000" dirty="0"/>
          </a:p>
          <a:p>
            <a:pPr marL="1489075" lvl="2" indent="-285750">
              <a:buFont typeface="Wingdings" panose="05000000000000000000" pitchFamily="2" charset="2"/>
              <a:buChar char="q"/>
            </a:pPr>
            <a:endParaRPr lang="en-US" sz="1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1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000" dirty="0">
              <a:latin typeface="+mj-lt"/>
            </a:endParaRPr>
          </a:p>
          <a:p>
            <a:endParaRPr lang="en-US" sz="3000" dirty="0">
              <a:latin typeface="+mj-lt"/>
            </a:endParaRPr>
          </a:p>
          <a:p>
            <a:pPr lvl="1" indent="0">
              <a:buNone/>
            </a:pPr>
            <a:r>
              <a:rPr lang="en-US" sz="4200" dirty="0">
                <a:latin typeface="+mj-lt"/>
              </a:rPr>
              <a:t> 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	 </a:t>
            </a:r>
          </a:p>
          <a:p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1384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B189FD-0597-41EC-B2EA-4403C51E8E4F}"/>
              </a:ext>
            </a:extLst>
          </p:cNvPr>
          <p:cNvCxnSpPr>
            <a:cxnSpLocks/>
          </p:cNvCxnSpPr>
          <p:nvPr/>
        </p:nvCxnSpPr>
        <p:spPr>
          <a:xfrm>
            <a:off x="4350296" y="1571897"/>
            <a:ext cx="0" cy="3857897"/>
          </a:xfrm>
          <a:prstGeom prst="line">
            <a:avLst/>
          </a:prstGeom>
          <a:ln>
            <a:solidFill>
              <a:srgbClr val="002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DC87482-D426-4ACC-B0BF-4EA3482C75D9}"/>
              </a:ext>
            </a:extLst>
          </p:cNvPr>
          <p:cNvSpPr txBox="1"/>
          <p:nvPr/>
        </p:nvSpPr>
        <p:spPr>
          <a:xfrm>
            <a:off x="296819" y="3105834"/>
            <a:ext cx="3746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Table of 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58A84A-FC34-4FDB-96C9-667618C96498}"/>
              </a:ext>
            </a:extLst>
          </p:cNvPr>
          <p:cNvSpPr txBox="1"/>
          <p:nvPr/>
        </p:nvSpPr>
        <p:spPr>
          <a:xfrm>
            <a:off x="4812624" y="857274"/>
            <a:ext cx="6852556" cy="52629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+mj-lt"/>
              </a:rPr>
              <a:t>Set up your PC</a:t>
            </a:r>
            <a:endParaRPr lang="en-US" sz="1800" dirty="0">
              <a:solidFill>
                <a:schemeClr val="bg1"/>
              </a:solidFill>
              <a:latin typeface="+mj-lt"/>
            </a:endParaRPr>
          </a:p>
          <a:p>
            <a:pPr marL="742315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Terraform</a:t>
            </a:r>
            <a:endParaRPr lang="en-US" sz="1400" dirty="0">
              <a:solidFill>
                <a:schemeClr val="bg1"/>
              </a:solidFill>
              <a:cs typeface="Segoe UI"/>
            </a:endParaRPr>
          </a:p>
          <a:p>
            <a:pPr marL="742315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000000"/>
                </a:solidFill>
                <a:latin typeface="+mn-lt"/>
              </a:rPr>
              <a:t>Putty and PuttyGen </a:t>
            </a:r>
            <a:endParaRPr lang="en-US" sz="1400" b="0" dirty="0">
              <a:solidFill>
                <a:srgbClr val="000000"/>
              </a:solidFill>
              <a:latin typeface="+mn-lt"/>
              <a:cs typeface="Segoe UI"/>
            </a:endParaRPr>
          </a:p>
          <a:p>
            <a:pPr marL="742315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000000"/>
                </a:solidFill>
                <a:latin typeface="+mn-lt"/>
              </a:rPr>
              <a:t>Azure CLI</a:t>
            </a:r>
          </a:p>
          <a:p>
            <a:pPr marL="742315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cs typeface="Segoe UI"/>
              </a:rPr>
              <a:t>Visual Studio Code</a:t>
            </a:r>
            <a:endParaRPr lang="en-US" sz="1400" b="0" dirty="0">
              <a:solidFill>
                <a:srgbClr val="000000"/>
              </a:solidFill>
              <a:latin typeface="+mn-lt"/>
              <a:cs typeface="Segoe UI"/>
            </a:endParaRPr>
          </a:p>
          <a:p>
            <a:pPr marL="456565" lvl="1"/>
            <a:endParaRPr lang="en-US" sz="1800" b="1" dirty="0">
              <a:solidFill>
                <a:schemeClr val="bg1"/>
              </a:solidFill>
              <a:cs typeface="Segoe UI"/>
            </a:endParaRPr>
          </a:p>
          <a:p>
            <a:r>
              <a:rPr lang="en-US" sz="1800" dirty="0">
                <a:solidFill>
                  <a:schemeClr val="bg1"/>
                </a:solidFill>
                <a:latin typeface="+mj-lt"/>
              </a:rPr>
              <a:t>Terraform HCL [HashiCorp Configuration Language]</a:t>
            </a:r>
          </a:p>
          <a:p>
            <a:pPr marL="456565" lvl="1"/>
            <a:endParaRPr lang="en-US" sz="1400" dirty="0">
              <a:solidFill>
                <a:schemeClr val="bg1"/>
              </a:solidFill>
              <a:cs typeface="Segoe UI"/>
            </a:endParaRPr>
          </a:p>
          <a:p>
            <a:pPr marL="456565" lvl="1"/>
            <a:endParaRPr lang="en-US" sz="1400" dirty="0">
              <a:solidFill>
                <a:schemeClr val="bg1"/>
              </a:solidFill>
              <a:cs typeface="Segoe UI"/>
            </a:endParaRPr>
          </a:p>
          <a:p>
            <a:r>
              <a:rPr lang="en-US" sz="1800" dirty="0">
                <a:solidFill>
                  <a:schemeClr val="bg1"/>
                </a:solidFill>
                <a:latin typeface="+mj-lt"/>
              </a:rPr>
              <a:t>Terraform Basics</a:t>
            </a:r>
          </a:p>
          <a:p>
            <a:pPr marL="742315" lvl="1" indent="-285750">
              <a:buFont typeface="Arial" panose="020B0604020202020204" pitchFamily="34" charset="0"/>
              <a:buChar char="•"/>
            </a:pPr>
            <a:endParaRPr lang="en-US" sz="1400" b="0" dirty="0">
              <a:solidFill>
                <a:srgbClr val="000000"/>
              </a:solidFill>
              <a:latin typeface="+mn-lt"/>
            </a:endParaRPr>
          </a:p>
          <a:p>
            <a:endParaRPr lang="en-US" sz="1800" b="1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latin typeface="+mj-lt"/>
              </a:rPr>
              <a:t>Terraform On Azure</a:t>
            </a:r>
          </a:p>
          <a:p>
            <a:pPr marL="742315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Virtual Machine</a:t>
            </a:r>
            <a:endParaRPr lang="en-US" sz="1400" dirty="0">
              <a:solidFill>
                <a:schemeClr val="bg1"/>
              </a:solidFill>
              <a:cs typeface="Segoe UI"/>
            </a:endParaRPr>
          </a:p>
          <a:p>
            <a:pPr marL="742315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000000"/>
                </a:solidFill>
                <a:latin typeface="+mn-lt"/>
              </a:rPr>
              <a:t>Virtual Network</a:t>
            </a:r>
          </a:p>
          <a:p>
            <a:pPr marL="742315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cs typeface="Segoe UI"/>
              </a:rPr>
              <a:t>Network Security Groups</a:t>
            </a:r>
          </a:p>
          <a:p>
            <a:pPr marL="742315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cs typeface="Segoe UI"/>
              </a:rPr>
              <a:t>Auto Scaling and Load Balancer</a:t>
            </a:r>
          </a:p>
          <a:p>
            <a:pPr marL="742315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Azure Database for MySQL</a:t>
            </a:r>
          </a:p>
          <a:p>
            <a:pPr marL="742315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cs typeface="Segoe UI"/>
              </a:rPr>
              <a:t>AKS Cluster</a:t>
            </a:r>
            <a:endParaRPr lang="en-US" sz="1400" dirty="0">
              <a:solidFill>
                <a:schemeClr val="bg1"/>
              </a:solidFill>
              <a:cs typeface="Segoe UI"/>
            </a:endParaRPr>
          </a:p>
          <a:p>
            <a:pPr marL="742315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cs typeface="Segoe UI"/>
              </a:rPr>
              <a:t>Azure Blob Storage</a:t>
            </a:r>
          </a:p>
          <a:p>
            <a:pPr marL="742315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cs typeface="Segoe UI"/>
              </a:rPr>
              <a:t>Deploying to AKS with Azure DevOps </a:t>
            </a:r>
            <a:endParaRPr lang="en-US" sz="1800" dirty="0">
              <a:solidFill>
                <a:schemeClr val="bg1"/>
              </a:solidFill>
              <a:latin typeface="+mj-lt"/>
            </a:endParaRPr>
          </a:p>
          <a:p>
            <a:r>
              <a:rPr lang="en-US" sz="1800" dirty="0">
                <a:solidFill>
                  <a:schemeClr val="bg1"/>
                </a:solidFill>
                <a:latin typeface="+mj-lt"/>
              </a:rPr>
              <a:t>  </a:t>
            </a:r>
            <a:endParaRPr lang="en-US" sz="1400" dirty="0">
              <a:solidFill>
                <a:schemeClr val="bg1"/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005351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05CE61-7EFE-44D0-BC55-5599DE7E82E6}"/>
              </a:ext>
            </a:extLst>
          </p:cNvPr>
          <p:cNvSpPr>
            <a:spLocks noGrp="1"/>
          </p:cNvSpPr>
          <p:nvPr/>
        </p:nvSpPr>
        <p:spPr bwMode="auto">
          <a:xfrm>
            <a:off x="337893" y="550097"/>
            <a:ext cx="5117585" cy="6307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31" tIns="44814" rIns="89631" bIns="44814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2963" indent="-384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2pPr>
            <a:lvl3pPr marL="1203325" indent="-358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3pPr>
            <a:lvl4pPr marL="1492250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4pPr>
            <a:lvl5pPr marL="17573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5pPr>
            <a:lvl6pPr marL="22145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26717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1289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5861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None/>
              <a:tabLst/>
              <a:defRPr/>
            </a:pPr>
            <a:endParaRPr lang="en-US" sz="1200" dirty="0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0" name="Title 16">
            <a:extLst>
              <a:ext uri="{FF2B5EF4-FFF2-40B4-BE49-F238E27FC236}">
                <a16:creationId xmlns:a16="http://schemas.microsoft.com/office/drawing/2014/main" id="{AA15F105-7D98-4592-B08A-1D13167E2231}"/>
              </a:ext>
            </a:extLst>
          </p:cNvPr>
          <p:cNvSpPr txBox="1">
            <a:spLocks/>
          </p:cNvSpPr>
          <p:nvPr/>
        </p:nvSpPr>
        <p:spPr>
          <a:xfrm>
            <a:off x="337893" y="134598"/>
            <a:ext cx="11549842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1800" b="0" dirty="0">
                <a:solidFill>
                  <a:srgbClr val="000000"/>
                </a:solidFill>
                <a:latin typeface="+mn-lt"/>
                <a:cs typeface="Segoe UI"/>
              </a:rPr>
              <a:t>Terraform On Azure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0527BC-CBAD-4AEC-8CFC-29EF9B3262F4}"/>
              </a:ext>
            </a:extLst>
          </p:cNvPr>
          <p:cNvSpPr txBox="1"/>
          <p:nvPr/>
        </p:nvSpPr>
        <p:spPr>
          <a:xfrm>
            <a:off x="403500" y="694288"/>
            <a:ext cx="11010385" cy="587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31" tIns="44814" rIns="89631" bIns="4481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SzPct val="120000"/>
              <a:buNone/>
              <a:defRPr sz="1600">
                <a:solidFill>
                  <a:srgbClr val="000000"/>
                </a:solidFill>
                <a:cs typeface="Segoe UI Semilight" panose="020B0402040204020203" pitchFamily="34" charset="0"/>
              </a:defRPr>
            </a:lvl1pPr>
            <a:lvl2pPr marL="842963" indent="-38417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800">
                <a:ea typeface="ＭＳ Ｐゴシック" pitchFamily="-108" charset="-128"/>
              </a:defRPr>
            </a:lvl2pPr>
            <a:lvl3pPr marL="1203325" indent="-35877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400">
                <a:ea typeface="ＭＳ Ｐゴシック" pitchFamily="-108" charset="-128"/>
              </a:defRPr>
            </a:lvl3pPr>
            <a:lvl4pPr marL="1492250" indent="-28733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ea typeface="ＭＳ Ｐゴシック" pitchFamily="-108" charset="-128"/>
              </a:defRPr>
            </a:lvl4pPr>
            <a:lvl5pPr marL="17573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ea typeface="ＭＳ Ｐゴシック" pitchFamily="-108" charset="-128"/>
              </a:defRPr>
            </a:lvl5pPr>
            <a:lvl6pPr marL="22145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6pPr>
            <a:lvl7pPr marL="26717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7pPr>
            <a:lvl8pPr marL="31289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8pPr>
            <a:lvl9pPr marL="35861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9pPr>
          </a:lstStyle>
          <a:p>
            <a:r>
              <a:rPr lang="en-US" sz="1800" b="1" dirty="0">
                <a:solidFill>
                  <a:srgbClr val="000000"/>
                </a:solidFill>
                <a:cs typeface="Segoe UI"/>
              </a:rPr>
              <a:t>Azure Blob Storage  </a:t>
            </a:r>
            <a:endParaRPr lang="en-US" sz="18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Blob = Binary Large Object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Azure Blob is a service that stores unstructured data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Accessed from anywhere via HTTP(S)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Storing files for shared access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Video and audio streaming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Storing data for analysis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Writing log files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Storing data for disaster recovery, backup and archiving.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000" dirty="0"/>
          </a:p>
          <a:p>
            <a:pPr marL="1489075" lvl="2" indent="-285750">
              <a:buFont typeface="Wingdings" panose="05000000000000000000" pitchFamily="2" charset="2"/>
              <a:buChar char="q"/>
            </a:pPr>
            <a:endParaRPr lang="en-US" sz="1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1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000" dirty="0">
              <a:latin typeface="+mj-lt"/>
            </a:endParaRPr>
          </a:p>
          <a:p>
            <a:endParaRPr lang="en-US" sz="3000" dirty="0">
              <a:latin typeface="+mj-lt"/>
            </a:endParaRPr>
          </a:p>
          <a:p>
            <a:pPr lvl="1" indent="0">
              <a:buNone/>
            </a:pPr>
            <a:r>
              <a:rPr lang="en-US" sz="4200" dirty="0">
                <a:latin typeface="+mj-lt"/>
              </a:rPr>
              <a:t> 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	 </a:t>
            </a:r>
          </a:p>
          <a:p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5835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05CE61-7EFE-44D0-BC55-5599DE7E82E6}"/>
              </a:ext>
            </a:extLst>
          </p:cNvPr>
          <p:cNvSpPr>
            <a:spLocks noGrp="1"/>
          </p:cNvSpPr>
          <p:nvPr/>
        </p:nvSpPr>
        <p:spPr bwMode="auto">
          <a:xfrm>
            <a:off x="337893" y="550097"/>
            <a:ext cx="5117585" cy="6307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31" tIns="44814" rIns="89631" bIns="44814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2963" indent="-384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2pPr>
            <a:lvl3pPr marL="1203325" indent="-358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3pPr>
            <a:lvl4pPr marL="1492250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4pPr>
            <a:lvl5pPr marL="17573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5pPr>
            <a:lvl6pPr marL="22145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26717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1289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5861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None/>
              <a:tabLst/>
              <a:defRPr/>
            </a:pPr>
            <a:endParaRPr lang="en-US" sz="1200" dirty="0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0" name="Title 16">
            <a:extLst>
              <a:ext uri="{FF2B5EF4-FFF2-40B4-BE49-F238E27FC236}">
                <a16:creationId xmlns:a16="http://schemas.microsoft.com/office/drawing/2014/main" id="{AA15F105-7D98-4592-B08A-1D13167E2231}"/>
              </a:ext>
            </a:extLst>
          </p:cNvPr>
          <p:cNvSpPr txBox="1">
            <a:spLocks/>
          </p:cNvSpPr>
          <p:nvPr/>
        </p:nvSpPr>
        <p:spPr>
          <a:xfrm>
            <a:off x="337893" y="134598"/>
            <a:ext cx="11549842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1800" b="0" dirty="0">
                <a:solidFill>
                  <a:srgbClr val="000000"/>
                </a:solidFill>
                <a:latin typeface="+mn-lt"/>
                <a:cs typeface="Segoe UI"/>
              </a:rPr>
              <a:t>Terraform On Azure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0527BC-CBAD-4AEC-8CFC-29EF9B3262F4}"/>
              </a:ext>
            </a:extLst>
          </p:cNvPr>
          <p:cNvSpPr txBox="1"/>
          <p:nvPr/>
        </p:nvSpPr>
        <p:spPr>
          <a:xfrm>
            <a:off x="337893" y="732957"/>
            <a:ext cx="11010385" cy="6125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31" tIns="44814" rIns="89631" bIns="4481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SzPct val="120000"/>
              <a:buNone/>
              <a:defRPr sz="1600">
                <a:solidFill>
                  <a:srgbClr val="000000"/>
                </a:solidFill>
                <a:cs typeface="Segoe UI Semilight" panose="020B0402040204020203" pitchFamily="34" charset="0"/>
              </a:defRPr>
            </a:lvl1pPr>
            <a:lvl2pPr marL="842963" indent="-38417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800">
                <a:ea typeface="ＭＳ Ｐゴシック" pitchFamily="-108" charset="-128"/>
              </a:defRPr>
            </a:lvl2pPr>
            <a:lvl3pPr marL="1203325" indent="-35877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400">
                <a:ea typeface="ＭＳ Ｐゴシック" pitchFamily="-108" charset="-128"/>
              </a:defRPr>
            </a:lvl3pPr>
            <a:lvl4pPr marL="1492250" indent="-28733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ea typeface="ＭＳ Ｐゴシック" pitchFamily="-108" charset="-128"/>
              </a:defRPr>
            </a:lvl4pPr>
            <a:lvl5pPr marL="17573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ea typeface="ＭＳ Ｐゴシック" pitchFamily="-108" charset="-128"/>
              </a:defRPr>
            </a:lvl5pPr>
            <a:lvl6pPr marL="22145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6pPr>
            <a:lvl7pPr marL="26717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7pPr>
            <a:lvl8pPr marL="31289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8pPr>
            <a:lvl9pPr marL="35861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9pPr>
          </a:lstStyle>
          <a:p>
            <a:r>
              <a:rPr lang="en-US" sz="1800" b="1" dirty="0">
                <a:solidFill>
                  <a:srgbClr val="000000"/>
                </a:solidFill>
                <a:cs typeface="Segoe UI"/>
              </a:rPr>
              <a:t>Azure Blob Storage  </a:t>
            </a:r>
            <a:r>
              <a:rPr lang="en-US" sz="1800" b="1" dirty="0">
                <a:latin typeface="+mj-lt"/>
              </a:rPr>
              <a:t>– Demo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Create a storage account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Create a container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Upload file using Terraform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Create a virtual machine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Downland file using Role-based access control (RBAC) &amp; access token, without a need for a static credentials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 Folder:: blob-storage&gt;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Review blob_storage.tf – Its create a storage account, storage container, storage blob… upload training-file.txt file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/>
              <a:t>az</a:t>
            </a:r>
            <a:r>
              <a:rPr lang="en-US" sz="1400" dirty="0"/>
              <a:t> login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/>
              <a:t>ssh</a:t>
            </a:r>
            <a:r>
              <a:rPr lang="en-US" sz="1400" dirty="0"/>
              <a:t>-keygen -t </a:t>
            </a:r>
            <a:r>
              <a:rPr lang="en-US" sz="1400" dirty="0" err="1"/>
              <a:t>rsa</a:t>
            </a:r>
            <a:r>
              <a:rPr lang="en-US" sz="1400" dirty="0"/>
              <a:t> -b 4096 –f </a:t>
            </a:r>
            <a:r>
              <a:rPr lang="en-US" sz="1400" dirty="0" err="1"/>
              <a:t>mykey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terraform </a:t>
            </a:r>
            <a:r>
              <a:rPr lang="en-US" sz="1400" dirty="0" err="1"/>
              <a:t>init</a:t>
            </a:r>
            <a:r>
              <a:rPr lang="en-US" sz="14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terraform apply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terraform apply again to get the public IP populated on output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/>
              <a:t>ssh</a:t>
            </a:r>
            <a:r>
              <a:rPr lang="en-US" sz="1400" dirty="0"/>
              <a:t> demo@20.185.254.156 -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mykey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000" b="1" i="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000" dirty="0"/>
          </a:p>
          <a:p>
            <a:pPr marL="1489075" lvl="2" indent="-285750">
              <a:buFont typeface="Wingdings" panose="05000000000000000000" pitchFamily="2" charset="2"/>
              <a:buChar char="q"/>
            </a:pPr>
            <a:endParaRPr lang="en-US" sz="1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1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000" dirty="0">
              <a:latin typeface="+mj-lt"/>
            </a:endParaRPr>
          </a:p>
          <a:p>
            <a:endParaRPr lang="en-US" sz="3000" dirty="0">
              <a:latin typeface="+mj-lt"/>
            </a:endParaRPr>
          </a:p>
          <a:p>
            <a:pPr lvl="1" indent="0">
              <a:buNone/>
            </a:pPr>
            <a:r>
              <a:rPr lang="en-US" sz="4200" dirty="0">
                <a:latin typeface="+mj-lt"/>
              </a:rPr>
              <a:t> 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	 </a:t>
            </a:r>
          </a:p>
          <a:p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1354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05CE61-7EFE-44D0-BC55-5599DE7E82E6}"/>
              </a:ext>
            </a:extLst>
          </p:cNvPr>
          <p:cNvSpPr>
            <a:spLocks noGrp="1"/>
          </p:cNvSpPr>
          <p:nvPr/>
        </p:nvSpPr>
        <p:spPr bwMode="auto">
          <a:xfrm>
            <a:off x="337893" y="550097"/>
            <a:ext cx="5117585" cy="6307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31" tIns="44814" rIns="89631" bIns="44814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2963" indent="-384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2pPr>
            <a:lvl3pPr marL="1203325" indent="-358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3pPr>
            <a:lvl4pPr marL="1492250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4pPr>
            <a:lvl5pPr marL="17573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5pPr>
            <a:lvl6pPr marL="22145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26717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1289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5861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None/>
              <a:tabLst/>
              <a:defRPr/>
            </a:pPr>
            <a:endParaRPr lang="en-US" sz="1200" dirty="0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0" name="Title 16">
            <a:extLst>
              <a:ext uri="{FF2B5EF4-FFF2-40B4-BE49-F238E27FC236}">
                <a16:creationId xmlns:a16="http://schemas.microsoft.com/office/drawing/2014/main" id="{AA15F105-7D98-4592-B08A-1D13167E2231}"/>
              </a:ext>
            </a:extLst>
          </p:cNvPr>
          <p:cNvSpPr txBox="1">
            <a:spLocks/>
          </p:cNvSpPr>
          <p:nvPr/>
        </p:nvSpPr>
        <p:spPr>
          <a:xfrm>
            <a:off x="337893" y="134598"/>
            <a:ext cx="11549842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1800" b="0" dirty="0">
                <a:solidFill>
                  <a:srgbClr val="000000"/>
                </a:solidFill>
                <a:latin typeface="+mn-lt"/>
                <a:cs typeface="Segoe UI"/>
              </a:rPr>
              <a:t>Terraform On Azure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0527BC-CBAD-4AEC-8CFC-29EF9B3262F4}"/>
              </a:ext>
            </a:extLst>
          </p:cNvPr>
          <p:cNvSpPr txBox="1"/>
          <p:nvPr/>
        </p:nvSpPr>
        <p:spPr>
          <a:xfrm>
            <a:off x="337893" y="732957"/>
            <a:ext cx="11010385" cy="6125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31" tIns="44814" rIns="89631" bIns="4481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SzPct val="120000"/>
              <a:buNone/>
              <a:defRPr sz="1600">
                <a:solidFill>
                  <a:srgbClr val="000000"/>
                </a:solidFill>
                <a:cs typeface="Segoe UI Semilight" panose="020B0402040204020203" pitchFamily="34" charset="0"/>
              </a:defRPr>
            </a:lvl1pPr>
            <a:lvl2pPr marL="842963" indent="-38417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800">
                <a:ea typeface="ＭＳ Ｐゴシック" pitchFamily="-108" charset="-128"/>
              </a:defRPr>
            </a:lvl2pPr>
            <a:lvl3pPr marL="1203325" indent="-35877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400">
                <a:ea typeface="ＭＳ Ｐゴシック" pitchFamily="-108" charset="-128"/>
              </a:defRPr>
            </a:lvl3pPr>
            <a:lvl4pPr marL="1492250" indent="-28733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ea typeface="ＭＳ Ｐゴシック" pitchFamily="-108" charset="-128"/>
              </a:defRPr>
            </a:lvl4pPr>
            <a:lvl5pPr marL="17573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ea typeface="ＭＳ Ｐゴシック" pitchFamily="-108" charset="-128"/>
              </a:defRPr>
            </a:lvl5pPr>
            <a:lvl6pPr marL="22145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6pPr>
            <a:lvl7pPr marL="26717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7pPr>
            <a:lvl8pPr marL="31289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8pPr>
            <a:lvl9pPr marL="35861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9pPr>
          </a:lstStyle>
          <a:p>
            <a:r>
              <a:rPr lang="en-US" sz="1800" b="1" dirty="0">
                <a:solidFill>
                  <a:srgbClr val="000000"/>
                </a:solidFill>
                <a:cs typeface="Segoe UI"/>
              </a:rPr>
              <a:t>Azure Blob Storage  </a:t>
            </a:r>
            <a:r>
              <a:rPr lang="en-US" sz="1800" b="1" dirty="0">
                <a:latin typeface="+mj-lt"/>
              </a:rPr>
              <a:t>– Demo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0" dirty="0">
                <a:solidFill>
                  <a:schemeClr val="tx1"/>
                </a:solidFill>
                <a:effectLst/>
              </a:rPr>
              <a:t>Get a token and download content of blob file…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0" dirty="0">
                <a:solidFill>
                  <a:schemeClr val="tx1"/>
                </a:solidFill>
                <a:effectLst/>
              </a:rPr>
              <a:t> curl 'http://169.254.169.254/metadata/identity/oauth2/</a:t>
            </a:r>
            <a:r>
              <a:rPr lang="en-US" sz="1400" b="0" dirty="0" err="1">
                <a:solidFill>
                  <a:schemeClr val="tx1"/>
                </a:solidFill>
                <a:effectLst/>
              </a:rPr>
              <a:t>token?api-version</a:t>
            </a:r>
            <a:r>
              <a:rPr lang="en-US" sz="1400" b="0" dirty="0">
                <a:solidFill>
                  <a:schemeClr val="tx1"/>
                </a:solidFill>
                <a:effectLst/>
              </a:rPr>
              <a:t>=2018-02-01&amp;resource=https%3A%2F%2Fstorage.azure.com%2F' -H </a:t>
            </a:r>
            <a:r>
              <a:rPr lang="en-US" sz="1400" b="0" dirty="0" err="1">
                <a:solidFill>
                  <a:schemeClr val="tx1"/>
                </a:solidFill>
                <a:effectLst/>
              </a:rPr>
              <a:t>Metadata:true</a:t>
            </a:r>
            <a:endParaRPr lang="en-US" sz="1400" b="0" dirty="0">
              <a:solidFill>
                <a:schemeClr val="tx1"/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0" dirty="0">
                <a:solidFill>
                  <a:schemeClr val="tx1"/>
                </a:solidFill>
                <a:effectLst/>
              </a:rPr>
              <a:t>Go To </a:t>
            </a:r>
            <a:r>
              <a:rPr lang="en-US" sz="1400" b="0" dirty="0">
                <a:solidFill>
                  <a:schemeClr val="tx1"/>
                </a:solidFill>
                <a:effectLst/>
                <a:sym typeface="Wingdings" panose="05000000000000000000" pitchFamily="2" charset="2"/>
              </a:rPr>
              <a:t> console  demo-blob  trainingsa9yz6y storage account  Containers  </a:t>
            </a:r>
            <a:r>
              <a:rPr lang="en-US" sz="1600" b="0" i="0" dirty="0">
                <a:solidFill>
                  <a:srgbClr val="323130"/>
                </a:solidFill>
                <a:effectLst/>
                <a:latin typeface="az_ea_font"/>
              </a:rPr>
              <a:t>trainingco9yz6y </a:t>
            </a:r>
            <a:r>
              <a:rPr lang="en-US" sz="1600" b="0" i="0" dirty="0">
                <a:solidFill>
                  <a:srgbClr val="323130"/>
                </a:solidFill>
                <a:effectLst/>
                <a:latin typeface="az_ea_font"/>
                <a:sym typeface="Wingdings" panose="05000000000000000000" pitchFamily="2" charset="2"/>
              </a:rPr>
              <a:t> trainingfile.txt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z_ea_font"/>
                <a:hlinkClick r:id="rId4"/>
              </a:rPr>
              <a:t>https://trainingsa9yz6y.blob.core.windows.net/trainingco9yz6y/traningfile.txt</a:t>
            </a:r>
            <a:endParaRPr lang="en-US" dirty="0">
              <a:solidFill>
                <a:srgbClr val="323130"/>
              </a:solidFill>
              <a:latin typeface="az_ea_font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0" dirty="0">
                <a:solidFill>
                  <a:srgbClr val="323130"/>
                </a:solidFill>
                <a:effectLst/>
                <a:latin typeface="az_ea_font"/>
                <a:sym typeface="Wingdings" panose="05000000000000000000" pitchFamily="2" charset="2"/>
              </a:rPr>
              <a:t> </a:t>
            </a:r>
            <a:endParaRPr lang="en-US" sz="1400" b="0" dirty="0">
              <a:solidFill>
                <a:schemeClr val="tx1"/>
              </a:solidFill>
              <a:effectLst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b="0" dirty="0">
              <a:solidFill>
                <a:schemeClr val="tx1"/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b="0" dirty="0">
              <a:solidFill>
                <a:schemeClr val="tx1"/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000" b="1" i="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000" dirty="0"/>
          </a:p>
          <a:p>
            <a:pPr marL="1489075" lvl="2" indent="-285750">
              <a:buFont typeface="Wingdings" panose="05000000000000000000" pitchFamily="2" charset="2"/>
              <a:buChar char="q"/>
            </a:pPr>
            <a:endParaRPr lang="en-US" sz="1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1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000" dirty="0">
              <a:latin typeface="+mj-lt"/>
            </a:endParaRPr>
          </a:p>
          <a:p>
            <a:endParaRPr lang="en-US" sz="3000" dirty="0">
              <a:latin typeface="+mj-lt"/>
            </a:endParaRPr>
          </a:p>
          <a:p>
            <a:pPr lvl="1" indent="0">
              <a:buNone/>
            </a:pPr>
            <a:r>
              <a:rPr lang="en-US" sz="4200" dirty="0">
                <a:latin typeface="+mj-lt"/>
              </a:rPr>
              <a:t> 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	 </a:t>
            </a:r>
          </a:p>
          <a:p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5645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05CE61-7EFE-44D0-BC55-5599DE7E82E6}"/>
              </a:ext>
            </a:extLst>
          </p:cNvPr>
          <p:cNvSpPr>
            <a:spLocks noGrp="1"/>
          </p:cNvSpPr>
          <p:nvPr/>
        </p:nvSpPr>
        <p:spPr bwMode="auto">
          <a:xfrm>
            <a:off x="465998" y="1994585"/>
            <a:ext cx="5304660" cy="228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31" tIns="44814" rIns="89631" bIns="44814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2963" indent="-384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2pPr>
            <a:lvl3pPr marL="1203325" indent="-358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3pPr>
            <a:lvl4pPr marL="1492250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4pPr>
            <a:lvl5pPr marL="17573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5pPr>
            <a:lvl6pPr marL="22145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26717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1289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5861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Goto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4"/>
              </a:rPr>
              <a:t>https://www.terraform.io/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Click Download CLI Button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Select appropriate OS. 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5"/>
              </a:rPr>
              <a:t>https://www.terraform.io/downloads.html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Copy terraform.exe cli to c:\terraform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Goto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Env. Variable -&gt; System -&gt; Environment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  <a:sym typeface="Wingdings" panose="05000000000000000000" pitchFamily="2" charset="2"/>
              </a:rPr>
              <a:t> 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dd Path c:\terraform </a:t>
            </a:r>
            <a:endParaRPr lang="en-US" sz="1600" dirty="0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0" name="Title 16">
            <a:extLst>
              <a:ext uri="{FF2B5EF4-FFF2-40B4-BE49-F238E27FC236}">
                <a16:creationId xmlns:a16="http://schemas.microsoft.com/office/drawing/2014/main" id="{AA15F105-7D98-4592-B08A-1D13167E2231}"/>
              </a:ext>
            </a:extLst>
          </p:cNvPr>
          <p:cNvSpPr txBox="1">
            <a:spLocks/>
          </p:cNvSpPr>
          <p:nvPr/>
        </p:nvSpPr>
        <p:spPr>
          <a:xfrm>
            <a:off x="465998" y="223857"/>
            <a:ext cx="11549842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200" b="0" dirty="0">
                <a:solidFill>
                  <a:srgbClr val="000000"/>
                </a:solidFill>
                <a:latin typeface="+mn-lt"/>
                <a:cs typeface="Segoe UI"/>
              </a:rPr>
              <a:t>Set up your PC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E51374-ECA4-4DBA-A366-DE8BE5C5EED1}"/>
              </a:ext>
            </a:extLst>
          </p:cNvPr>
          <p:cNvSpPr>
            <a:spLocks noGrp="1"/>
          </p:cNvSpPr>
          <p:nvPr/>
        </p:nvSpPr>
        <p:spPr bwMode="auto">
          <a:xfrm>
            <a:off x="516298" y="905156"/>
            <a:ext cx="10707078" cy="379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31" tIns="44814" rIns="89631" bIns="44814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2963" indent="-384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2pPr>
            <a:lvl3pPr marL="1203325" indent="-358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3pPr>
            <a:lvl4pPr marL="1492250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4pPr>
            <a:lvl5pPr marL="17573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5pPr>
            <a:lvl6pPr marL="22145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26717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1289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5861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1200"/>
              </a:spcAft>
              <a:buClr>
                <a:schemeClr val="tx1"/>
              </a:buClr>
              <a:buSzPct val="120000"/>
              <a:buNone/>
            </a:pPr>
            <a:r>
              <a:rPr lang="en-US" sz="1600" b="1" dirty="0">
                <a:solidFill>
                  <a:srgbClr val="000000"/>
                </a:solidFill>
                <a:latin typeface="Segoe UI Semibold"/>
                <a:cs typeface="Segoe UI Semilight"/>
              </a:rPr>
              <a:t>Install  </a:t>
            </a:r>
            <a:r>
              <a:rPr lang="en-US" sz="1600" b="1" dirty="0">
                <a:solidFill>
                  <a:srgbClr val="000000"/>
                </a:solidFill>
                <a:latin typeface="Segoe UI Semibold"/>
                <a:cs typeface="Segoe UI Semilight"/>
                <a:sym typeface="Wingdings" panose="05000000000000000000" pitchFamily="2" charset="2"/>
              </a:rPr>
              <a:t> </a:t>
            </a:r>
            <a:r>
              <a:rPr lang="en-US" sz="1600" b="1" dirty="0">
                <a:solidFill>
                  <a:srgbClr val="000000"/>
                </a:solidFill>
                <a:latin typeface="Segoe UI Semibold"/>
                <a:cs typeface="Segoe UI Semilight"/>
              </a:rPr>
              <a:t>1. Terraform, 2. Azure CLI and 3. PuttyGen</a:t>
            </a:r>
            <a:endParaRPr lang="en-US" sz="1600" dirty="0">
              <a:cs typeface="Segoe UI Semi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782E4C-9F39-43B9-AAC3-4152360612E5}"/>
              </a:ext>
            </a:extLst>
          </p:cNvPr>
          <p:cNvSpPr txBox="1"/>
          <p:nvPr/>
        </p:nvSpPr>
        <p:spPr>
          <a:xfrm>
            <a:off x="465998" y="1536518"/>
            <a:ext cx="4776427" cy="379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31" tIns="44814" rIns="89631" bIns="4481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SzPct val="120000"/>
              <a:buNone/>
              <a:defRPr sz="1600">
                <a:solidFill>
                  <a:srgbClr val="000000"/>
                </a:solidFill>
                <a:cs typeface="Segoe UI Semilight" panose="020B0402040204020203" pitchFamily="34" charset="0"/>
              </a:defRPr>
            </a:lvl1pPr>
            <a:lvl2pPr marL="842963" indent="-38417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800">
                <a:ea typeface="ＭＳ Ｐゴシック" pitchFamily="-108" charset="-128"/>
              </a:defRPr>
            </a:lvl2pPr>
            <a:lvl3pPr marL="1203325" indent="-35877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400">
                <a:ea typeface="ＭＳ Ｐゴシック" pitchFamily="-108" charset="-128"/>
              </a:defRPr>
            </a:lvl3pPr>
            <a:lvl4pPr marL="1492250" indent="-28733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ea typeface="ＭＳ Ｐゴシック" pitchFamily="-108" charset="-128"/>
              </a:defRPr>
            </a:lvl4pPr>
            <a:lvl5pPr marL="17573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ea typeface="ＭＳ Ｐゴシック" pitchFamily="-108" charset="-128"/>
              </a:defRPr>
            </a:lvl5pPr>
            <a:lvl6pPr marL="22145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6pPr>
            <a:lvl7pPr marL="26717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7pPr>
            <a:lvl8pPr marL="31289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8pPr>
            <a:lvl9pPr marL="35861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9pPr>
          </a:lstStyle>
          <a:p>
            <a:r>
              <a:rPr lang="en-US" sz="1800" dirty="0">
                <a:latin typeface="+mj-lt"/>
              </a:rPr>
              <a:t>Step 1: Terraform CLI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055B21-2187-4557-A78C-BC0F1DDB6B59}"/>
              </a:ext>
            </a:extLst>
          </p:cNvPr>
          <p:cNvSpPr txBox="1"/>
          <p:nvPr/>
        </p:nvSpPr>
        <p:spPr>
          <a:xfrm>
            <a:off x="6143737" y="1538708"/>
            <a:ext cx="4776427" cy="379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31" tIns="44814" rIns="89631" bIns="4481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SzPct val="120000"/>
              <a:buNone/>
              <a:defRPr sz="1600">
                <a:solidFill>
                  <a:srgbClr val="000000"/>
                </a:solidFill>
                <a:cs typeface="Segoe UI Semilight" panose="020B0402040204020203" pitchFamily="34" charset="0"/>
              </a:defRPr>
            </a:lvl1pPr>
            <a:lvl2pPr marL="842963" indent="-38417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800">
                <a:ea typeface="ＭＳ Ｐゴシック" pitchFamily="-108" charset="-128"/>
              </a:defRPr>
            </a:lvl2pPr>
            <a:lvl3pPr marL="1203325" indent="-35877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400">
                <a:ea typeface="ＭＳ Ｐゴシック" pitchFamily="-108" charset="-128"/>
              </a:defRPr>
            </a:lvl3pPr>
            <a:lvl4pPr marL="1492250" indent="-28733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ea typeface="ＭＳ Ｐゴシック" pitchFamily="-108" charset="-128"/>
              </a:defRPr>
            </a:lvl4pPr>
            <a:lvl5pPr marL="17573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ea typeface="ＭＳ Ｐゴシック" pitchFamily="-108" charset="-128"/>
              </a:defRPr>
            </a:lvl5pPr>
            <a:lvl6pPr marL="22145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6pPr>
            <a:lvl7pPr marL="26717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7pPr>
            <a:lvl8pPr marL="31289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8pPr>
            <a:lvl9pPr marL="35861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9pPr>
          </a:lstStyle>
          <a:p>
            <a:r>
              <a:rPr lang="en-US" sz="1800" dirty="0">
                <a:latin typeface="+mj-lt"/>
              </a:rPr>
              <a:t>Step 2: Azure CLI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C38D0D-1289-457B-BF2E-4E389B596767}"/>
              </a:ext>
            </a:extLst>
          </p:cNvPr>
          <p:cNvSpPr>
            <a:spLocks noGrp="1"/>
          </p:cNvSpPr>
          <p:nvPr/>
        </p:nvSpPr>
        <p:spPr bwMode="auto">
          <a:xfrm>
            <a:off x="6143737" y="2024125"/>
            <a:ext cx="5663698" cy="189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31" tIns="44814" rIns="89631" bIns="44814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2963" indent="-384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2pPr>
            <a:lvl3pPr marL="1203325" indent="-358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3pPr>
            <a:lvl4pPr marL="1492250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4pPr>
            <a:lvl5pPr marL="17573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5pPr>
            <a:lvl6pPr marL="22145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26717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1289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5861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600" dirty="0">
                <a:solidFill>
                  <a:srgbClr val="1A1A1A"/>
                </a:solidFill>
                <a:latin typeface="Segoe UI"/>
              </a:rPr>
              <a:t>Download </a:t>
            </a:r>
            <a:r>
              <a:rPr lang="en-US" sz="1600" dirty="0" err="1">
                <a:solidFill>
                  <a:srgbClr val="1A1A1A"/>
                </a:solidFill>
                <a:latin typeface="Segoe UI"/>
              </a:rPr>
              <a:t>AZrue</a:t>
            </a:r>
            <a:r>
              <a:rPr lang="en-US" sz="1600" dirty="0">
                <a:solidFill>
                  <a:srgbClr val="1A1A1A"/>
                </a:solidFill>
                <a:latin typeface="Segoe UI"/>
              </a:rPr>
              <a:t> CLI -  https://docs.microsoft.com/en-us/cli/azure/install-azure-cli-windows?tabs=azure-cli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600" dirty="0">
                <a:solidFill>
                  <a:srgbClr val="1A1A1A"/>
                </a:solidFill>
                <a:latin typeface="Segoe UI"/>
              </a:rPr>
              <a:t>Install Azure CLI 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600" dirty="0">
                <a:solidFill>
                  <a:srgbClr val="1A1A1A"/>
                </a:solidFill>
                <a:latin typeface="Segoe UI"/>
              </a:rPr>
              <a:t>AZ Login – authenticate with Azure Account and Login 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600" dirty="0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56BCAA-2984-4B44-87FB-C6A6275A6A8B}"/>
              </a:ext>
            </a:extLst>
          </p:cNvPr>
          <p:cNvSpPr txBox="1"/>
          <p:nvPr/>
        </p:nvSpPr>
        <p:spPr>
          <a:xfrm>
            <a:off x="465997" y="4359708"/>
            <a:ext cx="4776427" cy="379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31" tIns="44814" rIns="89631" bIns="4481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SzPct val="120000"/>
              <a:buNone/>
              <a:defRPr sz="1600">
                <a:solidFill>
                  <a:srgbClr val="000000"/>
                </a:solidFill>
                <a:cs typeface="Segoe UI Semilight" panose="020B0402040204020203" pitchFamily="34" charset="0"/>
              </a:defRPr>
            </a:lvl1pPr>
            <a:lvl2pPr marL="842963" indent="-38417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800">
                <a:ea typeface="ＭＳ Ｐゴシック" pitchFamily="-108" charset="-128"/>
              </a:defRPr>
            </a:lvl2pPr>
            <a:lvl3pPr marL="1203325" indent="-35877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400">
                <a:ea typeface="ＭＳ Ｐゴシック" pitchFamily="-108" charset="-128"/>
              </a:defRPr>
            </a:lvl3pPr>
            <a:lvl4pPr marL="1492250" indent="-28733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ea typeface="ＭＳ Ｐゴシック" pitchFamily="-108" charset="-128"/>
              </a:defRPr>
            </a:lvl4pPr>
            <a:lvl5pPr marL="17573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ea typeface="ＭＳ Ｐゴシック" pitchFamily="-108" charset="-128"/>
              </a:defRPr>
            </a:lvl5pPr>
            <a:lvl6pPr marL="22145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6pPr>
            <a:lvl7pPr marL="26717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7pPr>
            <a:lvl8pPr marL="31289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8pPr>
            <a:lvl9pPr marL="35861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9pPr>
          </a:lstStyle>
          <a:p>
            <a:r>
              <a:rPr lang="en-US" sz="1800" dirty="0">
                <a:latin typeface="+mj-lt"/>
              </a:rPr>
              <a:t>Step 3: </a:t>
            </a:r>
            <a:r>
              <a:rPr lang="en-US" sz="1800" b="1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Putty and PuttyGen</a:t>
            </a:r>
            <a:endParaRPr lang="en-US" sz="1800" b="1" dirty="0">
              <a:latin typeface="+mj-lt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EB85284-75AB-45C1-A638-642B2A8C1FA4}"/>
              </a:ext>
            </a:extLst>
          </p:cNvPr>
          <p:cNvSpPr>
            <a:spLocks noGrp="1"/>
          </p:cNvSpPr>
          <p:nvPr/>
        </p:nvSpPr>
        <p:spPr bwMode="auto">
          <a:xfrm>
            <a:off x="516298" y="4940045"/>
            <a:ext cx="10298895" cy="189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31" tIns="44814" rIns="89631" bIns="44814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2963" indent="-384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2pPr>
            <a:lvl3pPr marL="1203325" indent="-358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3pPr>
            <a:lvl4pPr marL="1492250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4pPr>
            <a:lvl5pPr marL="17573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5pPr>
            <a:lvl6pPr marL="22145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26717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1289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5861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dirty="0">
                <a:solidFill>
                  <a:srgbClr val="1A1A1A"/>
                </a:solidFill>
                <a:latin typeface="Segoe UI"/>
              </a:rPr>
              <a:t>Download Putty and PuttyGen from </a:t>
            </a:r>
            <a:r>
              <a:rPr lang="en-US" sz="1400" dirty="0">
                <a:solidFill>
                  <a:srgbClr val="1A1A1A"/>
                </a:solidFill>
                <a:latin typeface="Segoe UI"/>
                <a:hlinkClick r:id="rId6"/>
              </a:rPr>
              <a:t>https://www.chiark.greenend.org.uk/~sgtatham/putty/latest.html</a:t>
            </a:r>
            <a:endParaRPr lang="en-US" sz="1400" dirty="0">
              <a:solidFill>
                <a:srgbClr val="1A1A1A"/>
              </a:solidFill>
              <a:latin typeface="Segoe UI"/>
            </a:endParaRP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dirty="0">
                <a:solidFill>
                  <a:srgbClr val="1A1A1A"/>
                </a:solidFill>
                <a:latin typeface="Segoe UI"/>
              </a:rPr>
              <a:t>Generate a Public/Private Key pair using PuttyGen 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dirty="0">
                <a:solidFill>
                  <a:srgbClr val="1A1A1A"/>
                </a:solidFill>
                <a:latin typeface="Segoe UI"/>
              </a:rPr>
              <a:t>Only put the public key in the remote host, never put Private Key in the remote host 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dirty="0">
                <a:solidFill>
                  <a:srgbClr val="1A1A1A"/>
                </a:solidFill>
                <a:latin typeface="Segoe UI"/>
              </a:rPr>
              <a:t>Save both public and private key</a:t>
            </a: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dirty="0">
                <a:solidFill>
                  <a:srgbClr val="1A1A1A"/>
                </a:solidFill>
                <a:latin typeface="Segoe UI"/>
              </a:rPr>
              <a:t>Also save the OpenSSH Key </a:t>
            </a:r>
            <a:r>
              <a:rPr lang="en-US" sz="1400" dirty="0">
                <a:solidFill>
                  <a:srgbClr val="1A1A1A"/>
                </a:solidFill>
                <a:latin typeface="Segoe UI"/>
                <a:sym typeface="Wingdings" panose="05000000000000000000" pitchFamily="2" charset="2"/>
              </a:rPr>
              <a:t></a:t>
            </a:r>
            <a:r>
              <a:rPr lang="en-US" sz="1400" dirty="0">
                <a:solidFill>
                  <a:srgbClr val="1A1A1A"/>
                </a:solidFill>
                <a:latin typeface="Segoe UI"/>
              </a:rPr>
              <a:t> Conversions</a:t>
            </a:r>
            <a:r>
              <a:rPr lang="en-US" sz="1400" dirty="0">
                <a:solidFill>
                  <a:srgbClr val="1A1A1A"/>
                </a:solidFill>
                <a:latin typeface="Segoe UI"/>
                <a:sym typeface="Wingdings" panose="05000000000000000000" pitchFamily="2" charset="2"/>
              </a:rPr>
              <a:t></a:t>
            </a:r>
            <a:r>
              <a:rPr lang="en-US" sz="1400" dirty="0">
                <a:solidFill>
                  <a:srgbClr val="1A1A1A"/>
                </a:solidFill>
                <a:latin typeface="Segoe UI"/>
              </a:rPr>
              <a:t> Export OpenSSH Key </a:t>
            </a:r>
          </a:p>
        </p:txBody>
      </p:sp>
    </p:spTree>
    <p:extLst>
      <p:ext uri="{BB962C8B-B14F-4D97-AF65-F5344CB8AC3E}">
        <p14:creationId xmlns:p14="http://schemas.microsoft.com/office/powerpoint/2010/main" val="421484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05CE61-7EFE-44D0-BC55-5599DE7E82E6}"/>
              </a:ext>
            </a:extLst>
          </p:cNvPr>
          <p:cNvSpPr>
            <a:spLocks noGrp="1"/>
          </p:cNvSpPr>
          <p:nvPr/>
        </p:nvSpPr>
        <p:spPr bwMode="auto">
          <a:xfrm>
            <a:off x="337893" y="550097"/>
            <a:ext cx="5117585" cy="6307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31" tIns="44814" rIns="89631" bIns="44814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2963" indent="-384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2pPr>
            <a:lvl3pPr marL="1203325" indent="-358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3pPr>
            <a:lvl4pPr marL="1492250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4pPr>
            <a:lvl5pPr marL="17573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5pPr>
            <a:lvl6pPr marL="22145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26717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1289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5861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None/>
              <a:tabLst/>
              <a:defRPr/>
            </a:pPr>
            <a:endParaRPr lang="en-US" sz="1200" dirty="0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0" name="Title 16">
            <a:extLst>
              <a:ext uri="{FF2B5EF4-FFF2-40B4-BE49-F238E27FC236}">
                <a16:creationId xmlns:a16="http://schemas.microsoft.com/office/drawing/2014/main" id="{AA15F105-7D98-4592-B08A-1D13167E2231}"/>
              </a:ext>
            </a:extLst>
          </p:cNvPr>
          <p:cNvSpPr txBox="1">
            <a:spLocks/>
          </p:cNvSpPr>
          <p:nvPr/>
        </p:nvSpPr>
        <p:spPr>
          <a:xfrm>
            <a:off x="373233" y="91336"/>
            <a:ext cx="11549842" cy="24622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1600" b="0" dirty="0">
                <a:solidFill>
                  <a:srgbClr val="000000"/>
                </a:solidFill>
                <a:latin typeface="+mn-lt"/>
                <a:cs typeface="Segoe UI"/>
              </a:rPr>
              <a:t>Terraform HCL [HashiCorp Configuration Language]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00287F-7D41-442E-ACA7-15B58BA7EEAF}"/>
              </a:ext>
            </a:extLst>
          </p:cNvPr>
          <p:cNvSpPr txBox="1"/>
          <p:nvPr/>
        </p:nvSpPr>
        <p:spPr>
          <a:xfrm>
            <a:off x="598593" y="2219804"/>
            <a:ext cx="6087166" cy="2378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Step 2: 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Terraform Commands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terraform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anytime you use a new module, or a new directory use this command</a:t>
            </a:r>
          </a:p>
          <a:p>
            <a:pPr marL="628633" lvl="1" indent="-1714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2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terraform </a:t>
            </a:r>
            <a:r>
              <a:rPr lang="en-US" sz="1200" b="1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init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command is used to </a:t>
            </a:r>
            <a:r>
              <a:rPr lang="en-US" sz="12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initialize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a working directory containing </a:t>
            </a:r>
            <a:r>
              <a:rPr lang="en-US" sz="12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Terraform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configuration files.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terraform apply 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terraform plan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terraform destroy – At the end run this command to remove Cloud Resources 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terraform help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0527BC-CBAD-4AEC-8CFC-29EF9B3262F4}"/>
              </a:ext>
            </a:extLst>
          </p:cNvPr>
          <p:cNvSpPr txBox="1"/>
          <p:nvPr/>
        </p:nvSpPr>
        <p:spPr>
          <a:xfrm>
            <a:off x="541094" y="1178709"/>
            <a:ext cx="4776427" cy="379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31" tIns="44814" rIns="89631" bIns="4481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SzPct val="120000"/>
              <a:buNone/>
              <a:defRPr sz="1600">
                <a:solidFill>
                  <a:srgbClr val="000000"/>
                </a:solidFill>
                <a:cs typeface="Segoe UI Semilight" panose="020B0402040204020203" pitchFamily="34" charset="0"/>
              </a:defRPr>
            </a:lvl1pPr>
            <a:lvl2pPr marL="842963" indent="-38417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800">
                <a:ea typeface="ＭＳ Ｐゴシック" pitchFamily="-108" charset="-128"/>
              </a:defRPr>
            </a:lvl2pPr>
            <a:lvl3pPr marL="1203325" indent="-35877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400">
                <a:ea typeface="ＭＳ Ｐゴシック" pitchFamily="-108" charset="-128"/>
              </a:defRPr>
            </a:lvl3pPr>
            <a:lvl4pPr marL="1492250" indent="-28733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ea typeface="ＭＳ Ｐゴシック" pitchFamily="-108" charset="-128"/>
              </a:defRPr>
            </a:lvl4pPr>
            <a:lvl5pPr marL="17573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ea typeface="ＭＳ Ｐゴシック" pitchFamily="-108" charset="-128"/>
              </a:defRPr>
            </a:lvl5pPr>
            <a:lvl6pPr marL="22145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6pPr>
            <a:lvl7pPr marL="26717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7pPr>
            <a:lvl8pPr marL="31289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8pPr>
            <a:lvl9pPr marL="35861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9pPr>
          </a:lstStyle>
          <a:p>
            <a:r>
              <a:rPr lang="en-US" sz="1800" dirty="0">
                <a:latin typeface="+mj-lt"/>
              </a:rPr>
              <a:t>Step 1: Review main.tf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A4D0CA-00A3-416D-B353-BD2D5CE58D00}"/>
              </a:ext>
            </a:extLst>
          </p:cNvPr>
          <p:cNvSpPr txBox="1"/>
          <p:nvPr/>
        </p:nvSpPr>
        <p:spPr>
          <a:xfrm>
            <a:off x="492576" y="4609580"/>
            <a:ext cx="6087166" cy="1580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Step 3: 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Terraform Azure Documentation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Go to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  <a:hlinkClick r:id="rId4"/>
              </a:rPr>
              <a:t>https://registry.terraform.io/providers/hashicorp/azurerm/latest/docs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Azure Stack HCI  Resources 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azurerm_resource_group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Example Usage 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Arguments Reference  Attributes Reference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83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05CE61-7EFE-44D0-BC55-5599DE7E82E6}"/>
              </a:ext>
            </a:extLst>
          </p:cNvPr>
          <p:cNvSpPr>
            <a:spLocks noGrp="1"/>
          </p:cNvSpPr>
          <p:nvPr/>
        </p:nvSpPr>
        <p:spPr bwMode="auto">
          <a:xfrm>
            <a:off x="337893" y="550097"/>
            <a:ext cx="5117585" cy="6307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31" tIns="44814" rIns="89631" bIns="44814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2963" indent="-384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2pPr>
            <a:lvl3pPr marL="1203325" indent="-358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3pPr>
            <a:lvl4pPr marL="1492250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4pPr>
            <a:lvl5pPr marL="17573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5pPr>
            <a:lvl6pPr marL="22145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26717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1289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5861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None/>
              <a:tabLst/>
              <a:defRPr/>
            </a:pPr>
            <a:endParaRPr lang="en-US" sz="1200" dirty="0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0" name="Title 16">
            <a:extLst>
              <a:ext uri="{FF2B5EF4-FFF2-40B4-BE49-F238E27FC236}">
                <a16:creationId xmlns:a16="http://schemas.microsoft.com/office/drawing/2014/main" id="{AA15F105-7D98-4592-B08A-1D13167E2231}"/>
              </a:ext>
            </a:extLst>
          </p:cNvPr>
          <p:cNvSpPr txBox="1">
            <a:spLocks/>
          </p:cNvSpPr>
          <p:nvPr/>
        </p:nvSpPr>
        <p:spPr>
          <a:xfrm>
            <a:off x="417406" y="273098"/>
            <a:ext cx="11549842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1800" b="0" dirty="0">
                <a:solidFill>
                  <a:srgbClr val="000000"/>
                </a:solidFill>
                <a:latin typeface="+mn-lt"/>
                <a:cs typeface="Segoe UI"/>
              </a:rPr>
              <a:t>Terraform On Azure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0527BC-CBAD-4AEC-8CFC-29EF9B3262F4}"/>
              </a:ext>
            </a:extLst>
          </p:cNvPr>
          <p:cNvSpPr txBox="1"/>
          <p:nvPr/>
        </p:nvSpPr>
        <p:spPr>
          <a:xfrm>
            <a:off x="382067" y="706047"/>
            <a:ext cx="11010385" cy="587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31" tIns="44814" rIns="89631" bIns="4481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SzPct val="120000"/>
              <a:buNone/>
              <a:defRPr sz="1600">
                <a:solidFill>
                  <a:srgbClr val="000000"/>
                </a:solidFill>
                <a:cs typeface="Segoe UI Semilight" panose="020B0402040204020203" pitchFamily="34" charset="0"/>
              </a:defRPr>
            </a:lvl1pPr>
            <a:lvl2pPr marL="842963" indent="-38417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800">
                <a:ea typeface="ＭＳ Ｐゴシック" pitchFamily="-108" charset="-128"/>
              </a:defRPr>
            </a:lvl2pPr>
            <a:lvl3pPr marL="1203325" indent="-35877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400">
                <a:ea typeface="ＭＳ Ｐゴシック" pitchFamily="-108" charset="-128"/>
              </a:defRPr>
            </a:lvl3pPr>
            <a:lvl4pPr marL="1492250" indent="-28733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ea typeface="ＭＳ Ｐゴシック" pitchFamily="-108" charset="-128"/>
              </a:defRPr>
            </a:lvl4pPr>
            <a:lvl5pPr marL="17573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ea typeface="ＭＳ Ｐゴシック" pitchFamily="-108" charset="-128"/>
              </a:defRPr>
            </a:lvl5pPr>
            <a:lvl6pPr marL="22145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6pPr>
            <a:lvl7pPr marL="26717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7pPr>
            <a:lvl8pPr marL="31289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8pPr>
            <a:lvl9pPr marL="35861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9pPr>
          </a:lstStyle>
          <a:p>
            <a:r>
              <a:rPr lang="en-US" sz="1800" dirty="0">
                <a:latin typeface="+mj-lt"/>
              </a:rPr>
              <a:t>How to create Azure Resource group using Terraform </a:t>
            </a:r>
          </a:p>
          <a:p>
            <a:r>
              <a:rPr lang="en-US" sz="1800" dirty="0">
                <a:latin typeface="+mj-lt"/>
              </a:rPr>
              <a:t>Example 1: Resource Group [</a:t>
            </a:r>
            <a:r>
              <a:rPr lang="en-US" sz="1800" dirty="0" err="1">
                <a:latin typeface="+mj-lt"/>
              </a:rPr>
              <a:t>folder:resource-group</a:t>
            </a:r>
            <a:r>
              <a:rPr lang="en-US" sz="1800" dirty="0">
                <a:latin typeface="+mj-lt"/>
              </a:rPr>
              <a:t>]</a:t>
            </a:r>
          </a:p>
          <a:p>
            <a:r>
              <a:rPr lang="en-US" sz="1400" dirty="0"/>
              <a:t>terraform </a:t>
            </a:r>
            <a:r>
              <a:rPr lang="en-US" sz="1400" dirty="0" err="1"/>
              <a:t>init</a:t>
            </a:r>
            <a:endParaRPr lang="en-US" sz="1400" dirty="0"/>
          </a:p>
          <a:p>
            <a:r>
              <a:rPr lang="en-US" sz="1400" dirty="0" err="1"/>
              <a:t>az</a:t>
            </a:r>
            <a:r>
              <a:rPr lang="en-US" sz="1400" dirty="0"/>
              <a:t> login</a:t>
            </a:r>
          </a:p>
          <a:p>
            <a:r>
              <a:rPr lang="en-US" sz="1400" dirty="0"/>
              <a:t>terraform apply</a:t>
            </a:r>
          </a:p>
          <a:p>
            <a:r>
              <a:rPr lang="en-US" sz="1400" dirty="0"/>
              <a:t>Creates </a:t>
            </a:r>
            <a:r>
              <a:rPr lang="en-US" sz="1400" dirty="0" err="1"/>
              <a:t>terraform.tfstate</a:t>
            </a:r>
            <a:r>
              <a:rPr lang="en-US" sz="1400" dirty="0"/>
              <a:t> file – maintain the current state for that resource </a:t>
            </a:r>
          </a:p>
          <a:p>
            <a:r>
              <a:rPr lang="en-US" sz="1400" dirty="0"/>
              <a:t>terraform console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/>
              <a:t>var.location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azurerm_resource_group.demo.id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azurerm_resource_group.demo.name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/>
              <a:t>azurerm_resource_group.demo.location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/>
              <a:t>azurerm_resource_group.demo.tags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Exit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terraform destroy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1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1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000" dirty="0">
              <a:latin typeface="+mj-lt"/>
            </a:endParaRPr>
          </a:p>
          <a:p>
            <a:endParaRPr lang="en-US" sz="3000" dirty="0">
              <a:latin typeface="+mj-lt"/>
            </a:endParaRPr>
          </a:p>
          <a:p>
            <a:pPr lvl="1" indent="0">
              <a:buNone/>
            </a:pPr>
            <a:r>
              <a:rPr lang="en-US" sz="4200" dirty="0">
                <a:latin typeface="+mj-lt"/>
              </a:rPr>
              <a:t> 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	 </a:t>
            </a:r>
          </a:p>
          <a:p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363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05CE61-7EFE-44D0-BC55-5599DE7E82E6}"/>
              </a:ext>
            </a:extLst>
          </p:cNvPr>
          <p:cNvSpPr>
            <a:spLocks noGrp="1"/>
          </p:cNvSpPr>
          <p:nvPr/>
        </p:nvSpPr>
        <p:spPr bwMode="auto">
          <a:xfrm>
            <a:off x="337893" y="550097"/>
            <a:ext cx="5117585" cy="6307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31" tIns="44814" rIns="89631" bIns="44814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2963" indent="-384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2pPr>
            <a:lvl3pPr marL="1203325" indent="-358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3pPr>
            <a:lvl4pPr marL="1492250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4pPr>
            <a:lvl5pPr marL="17573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5pPr>
            <a:lvl6pPr marL="22145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26717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1289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5861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None/>
              <a:tabLst/>
              <a:defRPr/>
            </a:pPr>
            <a:endParaRPr lang="en-US" sz="1200" dirty="0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0" name="Title 16">
            <a:extLst>
              <a:ext uri="{FF2B5EF4-FFF2-40B4-BE49-F238E27FC236}">
                <a16:creationId xmlns:a16="http://schemas.microsoft.com/office/drawing/2014/main" id="{AA15F105-7D98-4592-B08A-1D13167E2231}"/>
              </a:ext>
            </a:extLst>
          </p:cNvPr>
          <p:cNvSpPr txBox="1">
            <a:spLocks/>
          </p:cNvSpPr>
          <p:nvPr/>
        </p:nvSpPr>
        <p:spPr>
          <a:xfrm>
            <a:off x="417406" y="273098"/>
            <a:ext cx="11549842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1800" b="0" dirty="0">
                <a:solidFill>
                  <a:srgbClr val="000000"/>
                </a:solidFill>
                <a:latin typeface="+mn-lt"/>
                <a:cs typeface="Segoe UI"/>
              </a:rPr>
              <a:t>Terraform On Azure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0527BC-CBAD-4AEC-8CFC-29EF9B3262F4}"/>
              </a:ext>
            </a:extLst>
          </p:cNvPr>
          <p:cNvSpPr txBox="1"/>
          <p:nvPr/>
        </p:nvSpPr>
        <p:spPr>
          <a:xfrm>
            <a:off x="382067" y="706047"/>
            <a:ext cx="11010385" cy="587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31" tIns="44814" rIns="89631" bIns="4481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SzPct val="120000"/>
              <a:buNone/>
              <a:defRPr sz="1600">
                <a:solidFill>
                  <a:srgbClr val="000000"/>
                </a:solidFill>
                <a:cs typeface="Segoe UI Semilight" panose="020B0402040204020203" pitchFamily="34" charset="0"/>
              </a:defRPr>
            </a:lvl1pPr>
            <a:lvl2pPr marL="842963" indent="-38417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800">
                <a:ea typeface="ＭＳ Ｐゴシック" pitchFamily="-108" charset="-128"/>
              </a:defRPr>
            </a:lvl2pPr>
            <a:lvl3pPr marL="1203325" indent="-35877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400">
                <a:ea typeface="ＭＳ Ｐゴシック" pitchFamily="-108" charset="-128"/>
              </a:defRPr>
            </a:lvl3pPr>
            <a:lvl4pPr marL="1492250" indent="-28733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ea typeface="ＭＳ Ｐゴシック" pitchFamily="-108" charset="-128"/>
              </a:defRPr>
            </a:lvl4pPr>
            <a:lvl5pPr marL="17573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ea typeface="ＭＳ Ｐゴシック" pitchFamily="-108" charset="-128"/>
              </a:defRPr>
            </a:lvl5pPr>
            <a:lvl6pPr marL="22145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6pPr>
            <a:lvl7pPr marL="26717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7pPr>
            <a:lvl8pPr marL="31289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8pPr>
            <a:lvl9pPr marL="35861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9pPr>
          </a:lstStyle>
          <a:p>
            <a:r>
              <a:rPr lang="en-US" sz="1800" dirty="0">
                <a:latin typeface="+mj-lt"/>
              </a:rPr>
              <a:t>Azure Virtual Network:</a:t>
            </a:r>
          </a:p>
          <a:p>
            <a:endParaRPr lang="en-US" sz="18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 A Virtual Network or </a:t>
            </a:r>
            <a:r>
              <a:rPr lang="en-US" sz="1400" dirty="0" err="1"/>
              <a:t>VNet</a:t>
            </a:r>
            <a:r>
              <a:rPr lang="en-US" sz="1400" dirty="0"/>
              <a:t> provides you with a private network in Azure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A </a:t>
            </a:r>
            <a:r>
              <a:rPr lang="en-US" sz="1400" dirty="0" err="1"/>
              <a:t>VNet</a:t>
            </a:r>
            <a:r>
              <a:rPr lang="en-US" sz="1400" dirty="0"/>
              <a:t> is the first resource you need to have before creating VMs and other services that need Private Network Connectivity.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You need to specify the location (REGION)  where you want to create a </a:t>
            </a:r>
            <a:r>
              <a:rPr lang="en-US" sz="1400" dirty="0" err="1"/>
              <a:t>VNet</a:t>
            </a:r>
            <a:r>
              <a:rPr lang="en-US" sz="1400" dirty="0"/>
              <a:t> and the address space.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The address space is the private IP range you can then use</a:t>
            </a:r>
          </a:p>
          <a:p>
            <a:pPr marL="1128713" lvl="1" indent="-285750">
              <a:buFont typeface="Wingdings" panose="05000000000000000000" pitchFamily="2" charset="2"/>
              <a:buChar char="q"/>
            </a:pPr>
            <a:r>
              <a:rPr lang="en-US" sz="1600" dirty="0"/>
              <a:t>192.168.0.0/16, 10.0.0.0/8, 172.16.0.0/12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1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100" dirty="0"/>
              <a:t>Once a </a:t>
            </a:r>
            <a:r>
              <a:rPr lang="en-US" sz="1100" dirty="0" err="1"/>
              <a:t>VNet</a:t>
            </a:r>
            <a:r>
              <a:rPr lang="en-US" sz="1100" dirty="0"/>
              <a:t> is created you can then create </a:t>
            </a:r>
            <a:r>
              <a:rPr lang="en-US" sz="1100" b="1" dirty="0"/>
              <a:t>subnets</a:t>
            </a:r>
            <a:r>
              <a:rPr lang="en-US" sz="1100" dirty="0"/>
              <a:t> </a:t>
            </a:r>
          </a:p>
          <a:p>
            <a:pPr marL="1128713" lvl="1" indent="-285750">
              <a:buFont typeface="Wingdings" panose="05000000000000000000" pitchFamily="2" charset="2"/>
              <a:buChar char="q"/>
            </a:pPr>
            <a:r>
              <a:rPr lang="en-US" sz="1600" dirty="0"/>
              <a:t>VM Subnet: 10.0.0.0/21 (10.0.0.0 – 10.0.7.255)</a:t>
            </a:r>
          </a:p>
          <a:p>
            <a:pPr marL="1128713" lvl="1" indent="-285750">
              <a:buFont typeface="Wingdings" panose="05000000000000000000" pitchFamily="2" charset="2"/>
              <a:buChar char="q"/>
            </a:pPr>
            <a:r>
              <a:rPr lang="en-US" sz="1600" dirty="0"/>
              <a:t>Database Subnet: 10.0.8.0/22 (10.0.8.0 – 10.0.11.255)</a:t>
            </a:r>
          </a:p>
          <a:p>
            <a:pPr marL="1128713" lvl="1" indent="-285750">
              <a:buFont typeface="Wingdings" panose="05000000000000000000" pitchFamily="2" charset="2"/>
              <a:buChar char="q"/>
            </a:pPr>
            <a:r>
              <a:rPr lang="en-US" sz="1600" dirty="0"/>
              <a:t>Load Balancer Subnet: 10.0.12.0/24 (10.0.12.0 – 10.0.12.255)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1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000" dirty="0">
              <a:latin typeface="+mj-lt"/>
            </a:endParaRPr>
          </a:p>
          <a:p>
            <a:endParaRPr lang="en-US" sz="3000" dirty="0">
              <a:latin typeface="+mj-lt"/>
            </a:endParaRPr>
          </a:p>
          <a:p>
            <a:pPr lvl="1" indent="0">
              <a:buNone/>
            </a:pPr>
            <a:r>
              <a:rPr lang="en-US" sz="4200" dirty="0">
                <a:latin typeface="+mj-lt"/>
              </a:rPr>
              <a:t> 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	 </a:t>
            </a:r>
          </a:p>
          <a:p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862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05CE61-7EFE-44D0-BC55-5599DE7E82E6}"/>
              </a:ext>
            </a:extLst>
          </p:cNvPr>
          <p:cNvSpPr>
            <a:spLocks noGrp="1"/>
          </p:cNvSpPr>
          <p:nvPr/>
        </p:nvSpPr>
        <p:spPr bwMode="auto">
          <a:xfrm>
            <a:off x="337893" y="550097"/>
            <a:ext cx="5117585" cy="6307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31" tIns="44814" rIns="89631" bIns="44814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2963" indent="-384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2pPr>
            <a:lvl3pPr marL="1203325" indent="-358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3pPr>
            <a:lvl4pPr marL="1492250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4pPr>
            <a:lvl5pPr marL="17573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5pPr>
            <a:lvl6pPr marL="22145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26717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1289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5861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None/>
              <a:tabLst/>
              <a:defRPr/>
            </a:pPr>
            <a:endParaRPr lang="en-US" sz="1200" dirty="0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0" name="Title 16">
            <a:extLst>
              <a:ext uri="{FF2B5EF4-FFF2-40B4-BE49-F238E27FC236}">
                <a16:creationId xmlns:a16="http://schemas.microsoft.com/office/drawing/2014/main" id="{AA15F105-7D98-4592-B08A-1D13167E2231}"/>
              </a:ext>
            </a:extLst>
          </p:cNvPr>
          <p:cNvSpPr txBox="1">
            <a:spLocks/>
          </p:cNvSpPr>
          <p:nvPr/>
        </p:nvSpPr>
        <p:spPr>
          <a:xfrm>
            <a:off x="417406" y="273098"/>
            <a:ext cx="11549842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1800" b="0" dirty="0">
                <a:solidFill>
                  <a:srgbClr val="000000"/>
                </a:solidFill>
                <a:latin typeface="+mn-lt"/>
                <a:cs typeface="Segoe UI"/>
              </a:rPr>
              <a:t>Terraform On Azure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0527BC-CBAD-4AEC-8CFC-29EF9B3262F4}"/>
              </a:ext>
            </a:extLst>
          </p:cNvPr>
          <p:cNvSpPr txBox="1"/>
          <p:nvPr/>
        </p:nvSpPr>
        <p:spPr>
          <a:xfrm>
            <a:off x="382067" y="706047"/>
            <a:ext cx="11010385" cy="587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31" tIns="44814" rIns="89631" bIns="4481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SzPct val="120000"/>
              <a:buNone/>
              <a:defRPr sz="1600">
                <a:solidFill>
                  <a:srgbClr val="000000"/>
                </a:solidFill>
                <a:cs typeface="Segoe UI Semilight" panose="020B0402040204020203" pitchFamily="34" charset="0"/>
              </a:defRPr>
            </a:lvl1pPr>
            <a:lvl2pPr marL="842963" indent="-38417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800">
                <a:ea typeface="ＭＳ Ｐゴシック" pitchFamily="-108" charset="-128"/>
              </a:defRPr>
            </a:lvl2pPr>
            <a:lvl3pPr marL="1203325" indent="-35877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400">
                <a:ea typeface="ＭＳ Ｐゴシック" pitchFamily="-108" charset="-128"/>
              </a:defRPr>
            </a:lvl3pPr>
            <a:lvl4pPr marL="1492250" indent="-28733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ea typeface="ＭＳ Ｐゴシック" pitchFamily="-108" charset="-128"/>
              </a:defRPr>
            </a:lvl4pPr>
            <a:lvl5pPr marL="17573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ea typeface="ＭＳ Ｐゴシック" pitchFamily="-108" charset="-128"/>
              </a:defRPr>
            </a:lvl5pPr>
            <a:lvl6pPr marL="22145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6pPr>
            <a:lvl7pPr marL="26717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7pPr>
            <a:lvl8pPr marL="31289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8pPr>
            <a:lvl9pPr marL="35861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9pPr>
          </a:lstStyle>
          <a:p>
            <a:r>
              <a:rPr lang="en-US" sz="1800" dirty="0">
                <a:latin typeface="+mj-lt"/>
              </a:rPr>
              <a:t>Azure Virtual Machines:</a:t>
            </a:r>
          </a:p>
          <a:p>
            <a:endParaRPr lang="en-US" sz="18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 A Virtual Network or </a:t>
            </a:r>
            <a:r>
              <a:rPr lang="en-US" sz="1400" dirty="0" err="1"/>
              <a:t>VNet</a:t>
            </a:r>
            <a:r>
              <a:rPr lang="en-US" sz="1400" dirty="0"/>
              <a:t> provides you with a private network in Azure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A </a:t>
            </a:r>
            <a:r>
              <a:rPr lang="en-US" sz="1400" dirty="0" err="1"/>
              <a:t>VNet</a:t>
            </a:r>
            <a:r>
              <a:rPr lang="en-US" sz="1400" dirty="0"/>
              <a:t> is the first resource you need to have before creating VMs and other services that need Private Network Connectivity.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You need to specify the location (REGION)  where you want to create a </a:t>
            </a:r>
            <a:r>
              <a:rPr lang="en-US" sz="1400" dirty="0" err="1"/>
              <a:t>VNet</a:t>
            </a:r>
            <a:r>
              <a:rPr lang="en-US" sz="1400" dirty="0"/>
              <a:t> and the address space.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The address space is the private IP range you can then use</a:t>
            </a:r>
          </a:p>
          <a:p>
            <a:pPr marL="1128713" lvl="1" indent="-285750">
              <a:buFont typeface="Wingdings" panose="05000000000000000000" pitchFamily="2" charset="2"/>
              <a:buChar char="q"/>
            </a:pPr>
            <a:r>
              <a:rPr lang="en-US" sz="1600" dirty="0"/>
              <a:t>192.168.0.0/16, 10.0.0.0/8, 172.16.0.0/12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1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100" dirty="0"/>
              <a:t>Once a </a:t>
            </a:r>
            <a:r>
              <a:rPr lang="en-US" sz="1100" dirty="0" err="1"/>
              <a:t>VNet</a:t>
            </a:r>
            <a:r>
              <a:rPr lang="en-US" sz="1100" dirty="0"/>
              <a:t> is created you can then create </a:t>
            </a:r>
            <a:r>
              <a:rPr lang="en-US" sz="1100" b="1" dirty="0"/>
              <a:t>subnets</a:t>
            </a:r>
            <a:r>
              <a:rPr lang="en-US" sz="1100" dirty="0"/>
              <a:t> </a:t>
            </a:r>
          </a:p>
          <a:p>
            <a:pPr marL="1128713" lvl="1" indent="-285750">
              <a:buFont typeface="Wingdings" panose="05000000000000000000" pitchFamily="2" charset="2"/>
              <a:buChar char="q"/>
            </a:pPr>
            <a:r>
              <a:rPr lang="en-US" sz="1600" dirty="0"/>
              <a:t>VM Subnet: 10.0.0.0/21 (10.0.0.0 – 10.0.7.255)</a:t>
            </a:r>
          </a:p>
          <a:p>
            <a:pPr marL="1128713" lvl="1" indent="-285750">
              <a:buFont typeface="Wingdings" panose="05000000000000000000" pitchFamily="2" charset="2"/>
              <a:buChar char="q"/>
            </a:pPr>
            <a:r>
              <a:rPr lang="en-US" sz="1600" dirty="0"/>
              <a:t>Database Subnet: 10.0.8.0/22 (10.0.8.0 – 10.0.11.255)</a:t>
            </a:r>
          </a:p>
          <a:p>
            <a:pPr marL="1128713" lvl="1" indent="-285750">
              <a:buFont typeface="Wingdings" panose="05000000000000000000" pitchFamily="2" charset="2"/>
              <a:buChar char="q"/>
            </a:pPr>
            <a:r>
              <a:rPr lang="en-US" sz="1600" dirty="0"/>
              <a:t>Load Balancer Subnet: 10.0.12.0/24 (10.0.12.0 – 10.0.12.255)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1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000" dirty="0">
              <a:latin typeface="+mj-lt"/>
            </a:endParaRPr>
          </a:p>
          <a:p>
            <a:endParaRPr lang="en-US" sz="3000" dirty="0">
              <a:latin typeface="+mj-lt"/>
            </a:endParaRPr>
          </a:p>
          <a:p>
            <a:pPr lvl="1" indent="0">
              <a:buNone/>
            </a:pPr>
            <a:r>
              <a:rPr lang="en-US" sz="4200" dirty="0">
                <a:latin typeface="+mj-lt"/>
              </a:rPr>
              <a:t> 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	 </a:t>
            </a:r>
          </a:p>
          <a:p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063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05CE61-7EFE-44D0-BC55-5599DE7E82E6}"/>
              </a:ext>
            </a:extLst>
          </p:cNvPr>
          <p:cNvSpPr>
            <a:spLocks noGrp="1"/>
          </p:cNvSpPr>
          <p:nvPr/>
        </p:nvSpPr>
        <p:spPr bwMode="auto">
          <a:xfrm>
            <a:off x="337893" y="550097"/>
            <a:ext cx="5117585" cy="6307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31" tIns="44814" rIns="89631" bIns="44814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2963" indent="-384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2pPr>
            <a:lvl3pPr marL="1203325" indent="-358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3pPr>
            <a:lvl4pPr marL="1492250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4pPr>
            <a:lvl5pPr marL="17573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5pPr>
            <a:lvl6pPr marL="22145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26717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1289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5861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None/>
              <a:tabLst/>
              <a:defRPr/>
            </a:pPr>
            <a:endParaRPr lang="en-US" sz="1200" dirty="0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0" name="Title 16">
            <a:extLst>
              <a:ext uri="{FF2B5EF4-FFF2-40B4-BE49-F238E27FC236}">
                <a16:creationId xmlns:a16="http://schemas.microsoft.com/office/drawing/2014/main" id="{AA15F105-7D98-4592-B08A-1D13167E2231}"/>
              </a:ext>
            </a:extLst>
          </p:cNvPr>
          <p:cNvSpPr txBox="1">
            <a:spLocks/>
          </p:cNvSpPr>
          <p:nvPr/>
        </p:nvSpPr>
        <p:spPr>
          <a:xfrm>
            <a:off x="337893" y="134598"/>
            <a:ext cx="11549842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1800" b="0" dirty="0">
                <a:solidFill>
                  <a:srgbClr val="000000"/>
                </a:solidFill>
                <a:latin typeface="+mn-lt"/>
                <a:cs typeface="Segoe UI"/>
              </a:rPr>
              <a:t>Terraform On Azure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0527BC-CBAD-4AEC-8CFC-29EF9B3262F4}"/>
              </a:ext>
            </a:extLst>
          </p:cNvPr>
          <p:cNvSpPr txBox="1"/>
          <p:nvPr/>
        </p:nvSpPr>
        <p:spPr>
          <a:xfrm>
            <a:off x="265105" y="694288"/>
            <a:ext cx="11010385" cy="587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31" tIns="44814" rIns="89631" bIns="4481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indent="0" fontAlgn="base"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SzPct val="120000"/>
              <a:buNone/>
              <a:defRPr sz="1600">
                <a:solidFill>
                  <a:srgbClr val="000000"/>
                </a:solidFill>
                <a:cs typeface="Segoe UI Semilight" panose="020B0402040204020203" pitchFamily="34" charset="0"/>
              </a:defRPr>
            </a:lvl1pPr>
            <a:lvl2pPr marL="842963" indent="-38417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800">
                <a:ea typeface="ＭＳ Ｐゴシック" pitchFamily="-108" charset="-128"/>
              </a:defRPr>
            </a:lvl2pPr>
            <a:lvl3pPr marL="1203325" indent="-35877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400">
                <a:ea typeface="ＭＳ Ｐゴシック" pitchFamily="-108" charset="-128"/>
              </a:defRPr>
            </a:lvl3pPr>
            <a:lvl4pPr marL="1492250" indent="-28733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ea typeface="ＭＳ Ｐゴシック" pitchFamily="-108" charset="-128"/>
              </a:defRPr>
            </a:lvl4pPr>
            <a:lvl5pPr marL="17573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ea typeface="ＭＳ Ｐゴシック" pitchFamily="-108" charset="-128"/>
              </a:defRPr>
            </a:lvl5pPr>
            <a:lvl6pPr marL="22145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6pPr>
            <a:lvl7pPr marL="26717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7pPr>
            <a:lvl8pPr marL="31289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8pPr>
            <a:lvl9pPr marL="3586163" indent="-263525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/>
            </a:lvl9pPr>
          </a:lstStyle>
          <a:p>
            <a:r>
              <a:rPr lang="en-US" sz="1800" dirty="0">
                <a:latin typeface="+mj-lt"/>
              </a:rPr>
              <a:t>How to create Azure Virtual Network &amp; Virtual Machine using Terraform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OS Storage is needed to launch Virtual Machine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This is provided an Azure Managed Disk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Arguments needed are: </a:t>
            </a:r>
          </a:p>
          <a:p>
            <a:pPr marL="1128713" lvl="1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caching</a:t>
            </a:r>
            <a:r>
              <a:rPr lang="en-US" sz="1400" dirty="0"/>
              <a:t>: Non, </a:t>
            </a:r>
            <a:r>
              <a:rPr lang="en-US" sz="1400" dirty="0" err="1"/>
              <a:t>ReadOnly</a:t>
            </a:r>
            <a:r>
              <a:rPr lang="en-US" sz="1400" dirty="0"/>
              <a:t> or </a:t>
            </a:r>
            <a:r>
              <a:rPr lang="en-US" sz="1400" dirty="0" err="1"/>
              <a:t>ReadWrite</a:t>
            </a:r>
            <a:r>
              <a:rPr lang="en-US" sz="1400" dirty="0"/>
              <a:t> </a:t>
            </a:r>
          </a:p>
          <a:p>
            <a:pPr marL="1128713" lvl="1" indent="-285750">
              <a:buFont typeface="Wingdings" panose="05000000000000000000" pitchFamily="2" charset="2"/>
              <a:buChar char="q"/>
            </a:pPr>
            <a:r>
              <a:rPr lang="en-US" sz="1400" b="1" dirty="0" err="1"/>
              <a:t>managed_disk_type</a:t>
            </a:r>
            <a:r>
              <a:rPr lang="en-US" sz="1400" dirty="0"/>
              <a:t>: </a:t>
            </a:r>
            <a:r>
              <a:rPr lang="en-US" sz="1400" dirty="0" err="1"/>
              <a:t>Standard_LRS</a:t>
            </a:r>
            <a:r>
              <a:rPr lang="en-US" sz="1400" dirty="0"/>
              <a:t>, </a:t>
            </a:r>
            <a:r>
              <a:rPr lang="en-US" sz="1400" dirty="0" err="1"/>
              <a:t>StandardSSD_LRS</a:t>
            </a:r>
            <a:r>
              <a:rPr lang="en-US" sz="1400" dirty="0"/>
              <a:t>, </a:t>
            </a:r>
            <a:r>
              <a:rPr lang="en-US" sz="1400" dirty="0" err="1"/>
              <a:t>Premium_LRS</a:t>
            </a:r>
            <a:r>
              <a:rPr lang="en-US" sz="1400" dirty="0"/>
              <a:t> or </a:t>
            </a:r>
            <a:r>
              <a:rPr lang="en-US" sz="1400" dirty="0" err="1"/>
              <a:t>UltraSSD_LRS</a:t>
            </a:r>
            <a:endParaRPr lang="en-US" sz="1400" dirty="0"/>
          </a:p>
          <a:p>
            <a:pPr marL="1128713" lvl="1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VM Size</a:t>
            </a:r>
            <a:r>
              <a:rPr lang="en-US" sz="1400" dirty="0"/>
              <a:t>: General Purpose, </a:t>
            </a:r>
            <a:r>
              <a:rPr lang="en-US" sz="1400" dirty="0" err="1"/>
              <a:t>Compte</a:t>
            </a:r>
            <a:r>
              <a:rPr lang="en-US" sz="1400" dirty="0"/>
              <a:t> Optimized, memory optimized, storage optimized, GPU, High performance compute</a:t>
            </a:r>
          </a:p>
          <a:p>
            <a:pPr marL="1128713" lvl="1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OS Profile (</a:t>
            </a:r>
            <a:r>
              <a:rPr lang="en-US" sz="1400" b="1" dirty="0" err="1"/>
              <a:t>os_profile</a:t>
            </a:r>
            <a:r>
              <a:rPr lang="en-US" sz="1400" b="1" dirty="0"/>
              <a:t>): </a:t>
            </a:r>
            <a:r>
              <a:rPr lang="en-US" sz="1400" dirty="0"/>
              <a:t>This is where we can set computer name, login and password.</a:t>
            </a:r>
          </a:p>
          <a:p>
            <a:pPr marL="1128713" lvl="1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OS Profile for Linux (</a:t>
            </a:r>
            <a:r>
              <a:rPr lang="en-US" sz="1400" b="1" dirty="0" err="1"/>
              <a:t>os_profile_linux_config</a:t>
            </a:r>
            <a:r>
              <a:rPr lang="en-US" sz="1400" b="1" dirty="0"/>
              <a:t>)</a:t>
            </a:r>
            <a:r>
              <a:rPr lang="en-US" sz="1400" dirty="0"/>
              <a:t>:</a:t>
            </a:r>
            <a:r>
              <a:rPr lang="en-US" sz="1400" b="1" dirty="0"/>
              <a:t>  </a:t>
            </a:r>
            <a:r>
              <a:rPr lang="en-US" sz="1400" dirty="0"/>
              <a:t>Here configure an SSH key instead of a password if desired, which is recommended. </a:t>
            </a:r>
          </a:p>
          <a:p>
            <a:pPr marL="1128713" lvl="1" indent="-285750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Network Security Groups: </a:t>
            </a:r>
          </a:p>
          <a:p>
            <a:pPr marL="1128713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Network security groups </a:t>
            </a:r>
            <a:r>
              <a:rPr lang="en-US" sz="1400" u="sng" dirty="0"/>
              <a:t>can filter traffic </a:t>
            </a:r>
            <a:r>
              <a:rPr lang="en-US" sz="1400" dirty="0"/>
              <a:t>from the Azure Resources</a:t>
            </a:r>
          </a:p>
          <a:p>
            <a:pPr marL="1128713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A Network security Group consist of security rules, which have the following parameters:</a:t>
            </a:r>
          </a:p>
          <a:p>
            <a:pPr marL="1489075" lvl="2" indent="-285750">
              <a:buFont typeface="Wingdings" panose="05000000000000000000" pitchFamily="2" charset="2"/>
              <a:buChar char="q"/>
            </a:pPr>
            <a:r>
              <a:rPr lang="en-US" sz="1000" dirty="0"/>
              <a:t>Name: unique name of the security group </a:t>
            </a:r>
          </a:p>
          <a:p>
            <a:pPr marL="1489075" lvl="2" indent="-285750">
              <a:buFont typeface="Wingdings" panose="05000000000000000000" pitchFamily="2" charset="2"/>
              <a:buChar char="q"/>
            </a:pPr>
            <a:r>
              <a:rPr lang="en-US" sz="1000" dirty="0"/>
              <a:t>Priority: A number between 100 and 4096, with lower numbers processed first</a:t>
            </a:r>
          </a:p>
          <a:p>
            <a:pPr marL="1489075" lvl="2" indent="-285750">
              <a:buFont typeface="Wingdings" panose="05000000000000000000" pitchFamily="2" charset="2"/>
              <a:buChar char="q"/>
            </a:pPr>
            <a:r>
              <a:rPr lang="en-US" sz="1000" dirty="0"/>
              <a:t>Source of destination IP range (or alternatively a service tag / application security group)</a:t>
            </a:r>
          </a:p>
          <a:p>
            <a:pPr marL="1489075" lvl="2" indent="-285750">
              <a:buFont typeface="Wingdings" panose="05000000000000000000" pitchFamily="2" charset="2"/>
              <a:buChar char="q"/>
            </a:pPr>
            <a:r>
              <a:rPr lang="en-US" sz="1000" dirty="0"/>
              <a:t>Source &amp; Destination Port range </a:t>
            </a:r>
          </a:p>
          <a:p>
            <a:pPr marL="1489075" lvl="2" indent="-285750">
              <a:buFont typeface="Wingdings" panose="05000000000000000000" pitchFamily="2" charset="2"/>
              <a:buChar char="q"/>
            </a:pPr>
            <a:r>
              <a:rPr lang="en-US" sz="1000" dirty="0"/>
              <a:t>IP Protocol: TCP / UDP / ICMP / Any</a:t>
            </a:r>
          </a:p>
          <a:p>
            <a:pPr marL="1489075" lvl="2" indent="-285750">
              <a:buFont typeface="Wingdings" panose="05000000000000000000" pitchFamily="2" charset="2"/>
              <a:buChar char="q"/>
            </a:pPr>
            <a:r>
              <a:rPr lang="en-US" sz="1000" dirty="0"/>
              <a:t>Direction: incoming / outgoing </a:t>
            </a:r>
          </a:p>
          <a:p>
            <a:pPr marL="1489075" lvl="2" indent="-285750">
              <a:buFont typeface="Wingdings" panose="05000000000000000000" pitchFamily="2" charset="2"/>
              <a:buChar char="q"/>
            </a:pPr>
            <a:r>
              <a:rPr lang="en-US" sz="1000" dirty="0"/>
              <a:t>Action: Allow / Deny </a:t>
            </a:r>
          </a:p>
          <a:p>
            <a:pPr marL="1489075" lvl="2" indent="-285750">
              <a:buFont typeface="Wingdings" panose="05000000000000000000" pitchFamily="2" charset="2"/>
              <a:buChar char="q"/>
            </a:pPr>
            <a:endParaRPr lang="en-US" sz="1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1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000" dirty="0">
              <a:latin typeface="+mj-lt"/>
            </a:endParaRPr>
          </a:p>
          <a:p>
            <a:endParaRPr lang="en-US" sz="3000" dirty="0">
              <a:latin typeface="+mj-lt"/>
            </a:endParaRPr>
          </a:p>
          <a:p>
            <a:pPr lvl="1" indent="0">
              <a:buNone/>
            </a:pPr>
            <a:r>
              <a:rPr lang="en-US" sz="4200" dirty="0">
                <a:latin typeface="+mj-lt"/>
              </a:rPr>
              <a:t> 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	 </a:t>
            </a:r>
          </a:p>
          <a:p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318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05CE61-7EFE-44D0-BC55-5599DE7E82E6}"/>
              </a:ext>
            </a:extLst>
          </p:cNvPr>
          <p:cNvSpPr>
            <a:spLocks noGrp="1"/>
          </p:cNvSpPr>
          <p:nvPr/>
        </p:nvSpPr>
        <p:spPr bwMode="auto">
          <a:xfrm>
            <a:off x="337893" y="550097"/>
            <a:ext cx="5117585" cy="6307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31" tIns="44814" rIns="89631" bIns="44814" numCol="1" anchor="t" anchorCtr="0" compatLnSpc="1">
            <a:prstTxWarp prst="textNoShape">
              <a:avLst/>
            </a:prstTxWarp>
          </a:bodyPr>
          <a:lstStyle>
            <a:lvl1pPr marL="457200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2963" indent="-384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2pPr>
            <a:lvl3pPr marL="1203325" indent="-3587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3pPr>
            <a:lvl4pPr marL="1492250" indent="-2873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4pPr>
            <a:lvl5pPr marL="17573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ＭＳ Ｐゴシック" pitchFamily="-108" charset="-128"/>
              </a:defRPr>
            </a:lvl5pPr>
            <a:lvl6pPr marL="22145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26717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1289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586163" indent="-2635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None/>
              <a:tabLst/>
              <a:defRPr/>
            </a:pPr>
            <a:endParaRPr lang="en-US" sz="1200" dirty="0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0" name="Title 16">
            <a:extLst>
              <a:ext uri="{FF2B5EF4-FFF2-40B4-BE49-F238E27FC236}">
                <a16:creationId xmlns:a16="http://schemas.microsoft.com/office/drawing/2014/main" id="{AA15F105-7D98-4592-B08A-1D13167E2231}"/>
              </a:ext>
            </a:extLst>
          </p:cNvPr>
          <p:cNvSpPr txBox="1">
            <a:spLocks/>
          </p:cNvSpPr>
          <p:nvPr/>
        </p:nvSpPr>
        <p:spPr>
          <a:xfrm>
            <a:off x="180319" y="57654"/>
            <a:ext cx="2587277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1800" b="0" dirty="0">
                <a:solidFill>
                  <a:srgbClr val="000000"/>
                </a:solidFill>
                <a:latin typeface="+mn-lt"/>
                <a:cs typeface="Segoe UI"/>
              </a:rPr>
              <a:t>Terraform On Azure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1E968786-C1B0-4B27-8BFB-400C0F6CEC27}"/>
              </a:ext>
            </a:extLst>
          </p:cNvPr>
          <p:cNvSpPr txBox="1">
            <a:spLocks/>
          </p:cNvSpPr>
          <p:nvPr/>
        </p:nvSpPr>
        <p:spPr>
          <a:xfrm>
            <a:off x="2394352" y="2550479"/>
            <a:ext cx="1321202" cy="21702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1400" b="0" dirty="0">
                <a:solidFill>
                  <a:srgbClr val="000000"/>
                </a:solidFill>
                <a:latin typeface="+mn-lt"/>
                <a:cs typeface="Segoe UI"/>
              </a:rPr>
              <a:t>Virtual Machine</a:t>
            </a:r>
          </a:p>
        </p:txBody>
      </p:sp>
      <p:sp>
        <p:nvSpPr>
          <p:cNvPr id="19" name="Title 16">
            <a:extLst>
              <a:ext uri="{FF2B5EF4-FFF2-40B4-BE49-F238E27FC236}">
                <a16:creationId xmlns:a16="http://schemas.microsoft.com/office/drawing/2014/main" id="{9D503786-4EB5-4D5B-ADA5-CAA927B8A42C}"/>
              </a:ext>
            </a:extLst>
          </p:cNvPr>
          <p:cNvSpPr txBox="1">
            <a:spLocks/>
          </p:cNvSpPr>
          <p:nvPr/>
        </p:nvSpPr>
        <p:spPr>
          <a:xfrm>
            <a:off x="413933" y="2550479"/>
            <a:ext cx="1321202" cy="21702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1400" b="0" dirty="0">
                <a:solidFill>
                  <a:srgbClr val="000000"/>
                </a:solidFill>
                <a:latin typeface="+mn-lt"/>
                <a:cs typeface="Segoe UI"/>
              </a:rPr>
              <a:t>Virtual Machine</a:t>
            </a:r>
          </a:p>
        </p:txBody>
      </p:sp>
      <p:sp>
        <p:nvSpPr>
          <p:cNvPr id="21" name="Title 16">
            <a:extLst>
              <a:ext uri="{FF2B5EF4-FFF2-40B4-BE49-F238E27FC236}">
                <a16:creationId xmlns:a16="http://schemas.microsoft.com/office/drawing/2014/main" id="{210A7F8D-C2BC-49B8-A6C2-05B9A635153E}"/>
              </a:ext>
            </a:extLst>
          </p:cNvPr>
          <p:cNvSpPr txBox="1">
            <a:spLocks/>
          </p:cNvSpPr>
          <p:nvPr/>
        </p:nvSpPr>
        <p:spPr>
          <a:xfrm>
            <a:off x="4076559" y="2550479"/>
            <a:ext cx="1321202" cy="21702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1400" b="0" dirty="0">
                <a:solidFill>
                  <a:srgbClr val="000000"/>
                </a:solidFill>
                <a:latin typeface="+mn-lt"/>
                <a:cs typeface="Segoe UI"/>
              </a:rPr>
              <a:t>Virtual Machine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2291AFB1-ECD5-4DA8-B824-C606859E26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2153" y="3238159"/>
            <a:ext cx="1039271" cy="103927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276EAE0-CADE-426C-886E-21F94685E5A4}"/>
              </a:ext>
            </a:extLst>
          </p:cNvPr>
          <p:cNvSpPr txBox="1"/>
          <p:nvPr/>
        </p:nvSpPr>
        <p:spPr>
          <a:xfrm>
            <a:off x="266595" y="560228"/>
            <a:ext cx="66032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Application Security Groups:</a:t>
            </a:r>
            <a:endParaRPr lang="en-US" dirty="0"/>
          </a:p>
        </p:txBody>
      </p:sp>
      <p:sp>
        <p:nvSpPr>
          <p:cNvPr id="36" name="AutoShape 2">
            <a:extLst>
              <a:ext uri="{FF2B5EF4-FFF2-40B4-BE49-F238E27FC236}">
                <a16:creationId xmlns:a16="http://schemas.microsoft.com/office/drawing/2014/main" id="{FAA43096-1EFA-4CCF-AA6B-54DDE842BA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03F15028-94A5-401A-BAB2-EC448E29E0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79CC2D0-CDC3-4CCA-AC92-4DBA28A6CE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5453" y="5047636"/>
            <a:ext cx="1027421" cy="102742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EEFB8D8-F861-4693-9092-605F137490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94352" y="5047636"/>
            <a:ext cx="1027421" cy="102742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A6D2455-7AC1-411E-9694-715DE3851C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23449" y="5047635"/>
            <a:ext cx="1027421" cy="1027421"/>
          </a:xfrm>
          <a:prstGeom prst="rect">
            <a:avLst/>
          </a:prstGeom>
        </p:spPr>
      </p:pic>
      <p:sp>
        <p:nvSpPr>
          <p:cNvPr id="11" name="Title 16">
            <a:extLst>
              <a:ext uri="{FF2B5EF4-FFF2-40B4-BE49-F238E27FC236}">
                <a16:creationId xmlns:a16="http://schemas.microsoft.com/office/drawing/2014/main" id="{5C45B813-8D2E-4861-934F-E713D2A42880}"/>
              </a:ext>
            </a:extLst>
          </p:cNvPr>
          <p:cNvSpPr txBox="1">
            <a:spLocks/>
          </p:cNvSpPr>
          <p:nvPr/>
        </p:nvSpPr>
        <p:spPr>
          <a:xfrm>
            <a:off x="474465" y="6075056"/>
            <a:ext cx="1519049" cy="43088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1400" b="0" dirty="0">
                <a:solidFill>
                  <a:srgbClr val="000000"/>
                </a:solidFill>
                <a:latin typeface="+mn-lt"/>
                <a:cs typeface="Segoe UI"/>
              </a:rPr>
              <a:t>Public IP Addresses</a:t>
            </a:r>
          </a:p>
          <a:p>
            <a:endParaRPr lang="en-US" sz="1400" b="0" dirty="0">
              <a:solidFill>
                <a:srgbClr val="000000"/>
              </a:solidFill>
              <a:latin typeface="+mn-lt"/>
              <a:cs typeface="Segoe UI"/>
            </a:endParaRPr>
          </a:p>
        </p:txBody>
      </p:sp>
      <p:sp>
        <p:nvSpPr>
          <p:cNvPr id="12" name="Title 16">
            <a:extLst>
              <a:ext uri="{FF2B5EF4-FFF2-40B4-BE49-F238E27FC236}">
                <a16:creationId xmlns:a16="http://schemas.microsoft.com/office/drawing/2014/main" id="{D28315F7-F82D-49F9-B095-A75B18EC7E45}"/>
              </a:ext>
            </a:extLst>
          </p:cNvPr>
          <p:cNvSpPr txBox="1">
            <a:spLocks/>
          </p:cNvSpPr>
          <p:nvPr/>
        </p:nvSpPr>
        <p:spPr>
          <a:xfrm>
            <a:off x="2219227" y="6092459"/>
            <a:ext cx="1519049" cy="43088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1400" b="0" dirty="0">
                <a:solidFill>
                  <a:srgbClr val="000000"/>
                </a:solidFill>
                <a:latin typeface="+mn-lt"/>
                <a:cs typeface="Segoe UI"/>
              </a:rPr>
              <a:t>Public IP Addresses</a:t>
            </a:r>
          </a:p>
          <a:p>
            <a:endParaRPr lang="en-US" sz="1400" b="0" dirty="0">
              <a:solidFill>
                <a:srgbClr val="000000"/>
              </a:solidFill>
              <a:latin typeface="+mn-lt"/>
              <a:cs typeface="Segoe UI"/>
            </a:endParaRPr>
          </a:p>
        </p:txBody>
      </p:sp>
      <p:sp>
        <p:nvSpPr>
          <p:cNvPr id="13" name="Title 16">
            <a:extLst>
              <a:ext uri="{FF2B5EF4-FFF2-40B4-BE49-F238E27FC236}">
                <a16:creationId xmlns:a16="http://schemas.microsoft.com/office/drawing/2014/main" id="{5501CDAC-8CCE-47F4-98B8-D33E9264B97D}"/>
              </a:ext>
            </a:extLst>
          </p:cNvPr>
          <p:cNvSpPr txBox="1">
            <a:spLocks/>
          </p:cNvSpPr>
          <p:nvPr/>
        </p:nvSpPr>
        <p:spPr>
          <a:xfrm>
            <a:off x="4094825" y="6092459"/>
            <a:ext cx="1519049" cy="43088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1400" b="0" dirty="0">
                <a:solidFill>
                  <a:srgbClr val="000000"/>
                </a:solidFill>
                <a:latin typeface="+mn-lt"/>
                <a:cs typeface="Segoe UI"/>
              </a:rPr>
              <a:t>Public IP Addresses</a:t>
            </a:r>
          </a:p>
          <a:p>
            <a:endParaRPr lang="en-US" sz="1400" b="0" dirty="0">
              <a:solidFill>
                <a:srgbClr val="000000"/>
              </a:solidFill>
              <a:latin typeface="+mn-lt"/>
              <a:cs typeface="Segoe UI"/>
            </a:endParaRPr>
          </a:p>
        </p:txBody>
      </p:sp>
      <p:sp>
        <p:nvSpPr>
          <p:cNvPr id="14" name="Title 16">
            <a:extLst>
              <a:ext uri="{FF2B5EF4-FFF2-40B4-BE49-F238E27FC236}">
                <a16:creationId xmlns:a16="http://schemas.microsoft.com/office/drawing/2014/main" id="{ED1140BC-399A-4321-AF8B-3C09F3348E00}"/>
              </a:ext>
            </a:extLst>
          </p:cNvPr>
          <p:cNvSpPr txBox="1">
            <a:spLocks/>
          </p:cNvSpPr>
          <p:nvPr/>
        </p:nvSpPr>
        <p:spPr>
          <a:xfrm>
            <a:off x="6022153" y="4277430"/>
            <a:ext cx="1284382" cy="64633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1400" b="0" dirty="0">
                <a:solidFill>
                  <a:srgbClr val="000000"/>
                </a:solidFill>
                <a:latin typeface="+mn-lt"/>
                <a:cs typeface="Segoe UI"/>
              </a:rPr>
              <a:t>   Application </a:t>
            </a:r>
          </a:p>
          <a:p>
            <a:r>
              <a:rPr lang="en-US" sz="1400" b="0" dirty="0">
                <a:solidFill>
                  <a:srgbClr val="000000"/>
                </a:solidFill>
                <a:latin typeface="+mn-lt"/>
                <a:cs typeface="Segoe UI"/>
              </a:rPr>
              <a:t>Security Groups</a:t>
            </a:r>
          </a:p>
          <a:p>
            <a:endParaRPr lang="en-US" sz="1400" b="0" dirty="0">
              <a:solidFill>
                <a:srgbClr val="000000"/>
              </a:solidFill>
              <a:latin typeface="+mn-lt"/>
              <a:cs typeface="Segoe UI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4112C66-63BC-4A72-9238-6CA42BD9DE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8335" y="3211136"/>
            <a:ext cx="1105623" cy="1105623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49D00DCC-3E72-4A84-8FEC-B883BF1C3F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53937" y="3260380"/>
            <a:ext cx="1105623" cy="1105623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7FB70E5C-5695-400E-A061-DDA04384E1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6512" y="3248751"/>
            <a:ext cx="1105623" cy="1105623"/>
          </a:xfrm>
          <a:prstGeom prst="rect">
            <a:avLst/>
          </a:prstGeom>
        </p:spPr>
      </p:pic>
      <p:sp>
        <p:nvSpPr>
          <p:cNvPr id="34" name="Title 16">
            <a:extLst>
              <a:ext uri="{FF2B5EF4-FFF2-40B4-BE49-F238E27FC236}">
                <a16:creationId xmlns:a16="http://schemas.microsoft.com/office/drawing/2014/main" id="{8608D755-40F8-4629-9A72-00DD895163A6}"/>
              </a:ext>
            </a:extLst>
          </p:cNvPr>
          <p:cNvSpPr txBox="1">
            <a:spLocks/>
          </p:cNvSpPr>
          <p:nvPr/>
        </p:nvSpPr>
        <p:spPr>
          <a:xfrm>
            <a:off x="265713" y="4333901"/>
            <a:ext cx="1518132" cy="21544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1400" b="0" dirty="0">
                <a:solidFill>
                  <a:srgbClr val="000000"/>
                </a:solidFill>
                <a:latin typeface="+mn-lt"/>
                <a:cs typeface="Segoe UI"/>
              </a:rPr>
              <a:t>Network Interfaces</a:t>
            </a:r>
          </a:p>
        </p:txBody>
      </p:sp>
      <p:sp>
        <p:nvSpPr>
          <p:cNvPr id="42" name="Title 16">
            <a:extLst>
              <a:ext uri="{FF2B5EF4-FFF2-40B4-BE49-F238E27FC236}">
                <a16:creationId xmlns:a16="http://schemas.microsoft.com/office/drawing/2014/main" id="{AA2AFE79-19E5-4F8A-9209-1D52A3A067B5}"/>
              </a:ext>
            </a:extLst>
          </p:cNvPr>
          <p:cNvSpPr txBox="1">
            <a:spLocks/>
          </p:cNvSpPr>
          <p:nvPr/>
        </p:nvSpPr>
        <p:spPr>
          <a:xfrm>
            <a:off x="2342858" y="4366003"/>
            <a:ext cx="1518132" cy="21544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1400" b="0" dirty="0">
                <a:solidFill>
                  <a:srgbClr val="000000"/>
                </a:solidFill>
                <a:latin typeface="+mn-lt"/>
                <a:cs typeface="Segoe UI"/>
              </a:rPr>
              <a:t>Network Interfaces</a:t>
            </a:r>
          </a:p>
        </p:txBody>
      </p:sp>
      <p:sp>
        <p:nvSpPr>
          <p:cNvPr id="44" name="Title 16">
            <a:extLst>
              <a:ext uri="{FF2B5EF4-FFF2-40B4-BE49-F238E27FC236}">
                <a16:creationId xmlns:a16="http://schemas.microsoft.com/office/drawing/2014/main" id="{5B47FFF4-4267-41D3-B018-78543E0E2AD2}"/>
              </a:ext>
            </a:extLst>
          </p:cNvPr>
          <p:cNvSpPr txBox="1">
            <a:spLocks/>
          </p:cNvSpPr>
          <p:nvPr/>
        </p:nvSpPr>
        <p:spPr>
          <a:xfrm>
            <a:off x="4009526" y="4385152"/>
            <a:ext cx="1518132" cy="21544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1400" b="0" dirty="0">
                <a:solidFill>
                  <a:srgbClr val="000000"/>
                </a:solidFill>
                <a:latin typeface="+mn-lt"/>
                <a:cs typeface="Segoe UI"/>
              </a:rPr>
              <a:t>Network Interfaces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5DF00DCD-3B68-44C5-BCAE-7202FC1B89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16490" y="3240930"/>
            <a:ext cx="985739" cy="985739"/>
          </a:xfrm>
          <a:prstGeom prst="rect">
            <a:avLst/>
          </a:prstGeom>
        </p:spPr>
      </p:pic>
      <p:sp>
        <p:nvSpPr>
          <p:cNvPr id="48" name="Title 16">
            <a:extLst>
              <a:ext uri="{FF2B5EF4-FFF2-40B4-BE49-F238E27FC236}">
                <a16:creationId xmlns:a16="http://schemas.microsoft.com/office/drawing/2014/main" id="{5D6E7D66-C201-4520-856F-C8D616340CB3}"/>
              </a:ext>
            </a:extLst>
          </p:cNvPr>
          <p:cNvSpPr txBox="1">
            <a:spLocks/>
          </p:cNvSpPr>
          <p:nvPr/>
        </p:nvSpPr>
        <p:spPr>
          <a:xfrm>
            <a:off x="7748595" y="4279095"/>
            <a:ext cx="1622867" cy="64633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1400" b="0" dirty="0">
                <a:solidFill>
                  <a:srgbClr val="000000"/>
                </a:solidFill>
                <a:latin typeface="+mn-lt"/>
                <a:cs typeface="Segoe UI"/>
              </a:rPr>
              <a:t>   Network Security       </a:t>
            </a:r>
          </a:p>
          <a:p>
            <a:r>
              <a:rPr lang="en-US" sz="1400" b="0" dirty="0">
                <a:solidFill>
                  <a:srgbClr val="000000"/>
                </a:solidFill>
                <a:latin typeface="+mn-lt"/>
                <a:cs typeface="Segoe UI"/>
              </a:rPr>
              <a:t>            Groups</a:t>
            </a:r>
          </a:p>
          <a:p>
            <a:endParaRPr lang="en-US" sz="1400" b="0" dirty="0">
              <a:solidFill>
                <a:srgbClr val="000000"/>
              </a:solidFill>
              <a:latin typeface="+mn-lt"/>
              <a:cs typeface="Segoe UI"/>
            </a:endParaRP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1A01F59F-1EA2-49C5-93D0-73AE6F9B83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05081" y="3228278"/>
            <a:ext cx="1105623" cy="1105623"/>
          </a:xfrm>
          <a:prstGeom prst="rect">
            <a:avLst/>
          </a:prstGeom>
        </p:spPr>
      </p:pic>
      <p:sp>
        <p:nvSpPr>
          <p:cNvPr id="52" name="Title 16">
            <a:extLst>
              <a:ext uri="{FF2B5EF4-FFF2-40B4-BE49-F238E27FC236}">
                <a16:creationId xmlns:a16="http://schemas.microsoft.com/office/drawing/2014/main" id="{B7D7395F-07B7-41D9-98D6-50FCB3EB247B}"/>
              </a:ext>
            </a:extLst>
          </p:cNvPr>
          <p:cNvSpPr txBox="1">
            <a:spLocks/>
          </p:cNvSpPr>
          <p:nvPr/>
        </p:nvSpPr>
        <p:spPr>
          <a:xfrm>
            <a:off x="10308095" y="4364679"/>
            <a:ext cx="1518132" cy="21544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1400" b="0" dirty="0">
                <a:solidFill>
                  <a:srgbClr val="000000"/>
                </a:solidFill>
                <a:latin typeface="+mn-lt"/>
                <a:cs typeface="Segoe UI"/>
              </a:rPr>
              <a:t>Network Interfaces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11F8407-3956-42A2-9E9A-2CFFD8C5FB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1466" y="1581194"/>
            <a:ext cx="846743" cy="846743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9243CB48-3AA1-43DF-AE68-2309BF9D69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75030" y="1586721"/>
            <a:ext cx="846743" cy="846743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1647FD38-6183-4093-8112-5814DB9E8C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21454" y="1581195"/>
            <a:ext cx="846743" cy="846743"/>
          </a:xfrm>
          <a:prstGeom prst="rect">
            <a:avLst/>
          </a:prstGeom>
        </p:spPr>
      </p:pic>
      <p:sp>
        <p:nvSpPr>
          <p:cNvPr id="60" name="Title 16">
            <a:extLst>
              <a:ext uri="{FF2B5EF4-FFF2-40B4-BE49-F238E27FC236}">
                <a16:creationId xmlns:a16="http://schemas.microsoft.com/office/drawing/2014/main" id="{0FCAE14B-AA06-49BF-813A-12CDAE41508A}"/>
              </a:ext>
            </a:extLst>
          </p:cNvPr>
          <p:cNvSpPr txBox="1">
            <a:spLocks/>
          </p:cNvSpPr>
          <p:nvPr/>
        </p:nvSpPr>
        <p:spPr>
          <a:xfrm>
            <a:off x="10260186" y="2550479"/>
            <a:ext cx="1321202" cy="21702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1400" b="0" dirty="0">
                <a:solidFill>
                  <a:srgbClr val="000000"/>
                </a:solidFill>
                <a:latin typeface="+mn-lt"/>
                <a:cs typeface="Segoe UI"/>
              </a:rPr>
              <a:t>Virtual Machine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E4C52250-C4C1-4D80-8412-B5DDFB1929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405081" y="1622138"/>
            <a:ext cx="846743" cy="846743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AA6356E-E6DE-4368-AB61-2F29CD7055B5}"/>
              </a:ext>
            </a:extLst>
          </p:cNvPr>
          <p:cNvCxnSpPr>
            <a:cxnSpLocks/>
          </p:cNvCxnSpPr>
          <p:nvPr/>
        </p:nvCxnSpPr>
        <p:spPr>
          <a:xfrm>
            <a:off x="5212135" y="3737805"/>
            <a:ext cx="900679" cy="11628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C4B76C13-61E8-4E83-AFDB-09B5ED42D71B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473958" y="3763948"/>
            <a:ext cx="4188516" cy="1173644"/>
          </a:xfrm>
          <a:prstGeom prst="bentConnector3">
            <a:avLst>
              <a:gd name="adj1" fmla="val 11334"/>
            </a:avLst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8A9A785-2F80-4D88-A42A-8A9323A0A703}"/>
              </a:ext>
            </a:extLst>
          </p:cNvPr>
          <p:cNvCxnSpPr>
            <a:cxnSpLocks/>
          </p:cNvCxnSpPr>
          <p:nvPr/>
        </p:nvCxnSpPr>
        <p:spPr>
          <a:xfrm flipV="1">
            <a:off x="5662474" y="3757794"/>
            <a:ext cx="0" cy="1179799"/>
          </a:xfrm>
          <a:prstGeom prst="line">
            <a:avLst/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DF97FFC3-345C-4BC6-8713-B043D284223F}"/>
              </a:ext>
            </a:extLst>
          </p:cNvPr>
          <p:cNvCxnSpPr>
            <a:stCxn id="18" idx="3"/>
          </p:cNvCxnSpPr>
          <p:nvPr/>
        </p:nvCxnSpPr>
        <p:spPr>
          <a:xfrm>
            <a:off x="3559560" y="3813192"/>
            <a:ext cx="301430" cy="1124400"/>
          </a:xfrm>
          <a:prstGeom prst="bentConnector2">
            <a:avLst/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5EDC70F-27BA-4E43-A971-49735C2A2985}"/>
              </a:ext>
            </a:extLst>
          </p:cNvPr>
          <p:cNvCxnSpPr>
            <a:cxnSpLocks/>
          </p:cNvCxnSpPr>
          <p:nvPr/>
        </p:nvCxnSpPr>
        <p:spPr>
          <a:xfrm>
            <a:off x="6953109" y="3762477"/>
            <a:ext cx="1151033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C1BB0D7-BCB1-495A-A5AC-EFA80A3CBE95}"/>
              </a:ext>
            </a:extLst>
          </p:cNvPr>
          <p:cNvCxnSpPr>
            <a:cxnSpLocks/>
          </p:cNvCxnSpPr>
          <p:nvPr/>
        </p:nvCxnSpPr>
        <p:spPr>
          <a:xfrm>
            <a:off x="8902464" y="3758455"/>
            <a:ext cx="1502617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81FA3AE8-68BD-495A-BC24-F5FF9299AE87}"/>
              </a:ext>
            </a:extLst>
          </p:cNvPr>
          <p:cNvCxnSpPr>
            <a:stCxn id="62" idx="3"/>
            <a:endCxn id="50" idx="3"/>
          </p:cNvCxnSpPr>
          <p:nvPr/>
        </p:nvCxnSpPr>
        <p:spPr>
          <a:xfrm>
            <a:off x="11251824" y="2045510"/>
            <a:ext cx="258880" cy="1735580"/>
          </a:xfrm>
          <a:prstGeom prst="bentConnector3">
            <a:avLst>
              <a:gd name="adj1" fmla="val 188303"/>
            </a:avLst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6">
            <a:extLst>
              <a:ext uri="{FF2B5EF4-FFF2-40B4-BE49-F238E27FC236}">
                <a16:creationId xmlns:a16="http://schemas.microsoft.com/office/drawing/2014/main" id="{E65F630A-F501-4A25-83F8-76624D24053B}"/>
              </a:ext>
            </a:extLst>
          </p:cNvPr>
          <p:cNvSpPr/>
          <p:nvPr/>
        </p:nvSpPr>
        <p:spPr>
          <a:xfrm>
            <a:off x="108537" y="492604"/>
            <a:ext cx="11817750" cy="6030741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3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TT for white - NEW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E9B29774-5503-4772-A31B-C8C066351576}" vid="{50D556DD-AEAA-4E94-A9B0-8E385E526B4E}"/>
    </a:ext>
  </a:extLst>
</a:theme>
</file>

<file path=ppt/theme/theme2.xml><?xml version="1.0" encoding="utf-8"?>
<a:theme xmlns:a="http://schemas.openxmlformats.org/drawingml/2006/main" name="1_SOFT BLACK TEMPLATE">
  <a:themeElements>
    <a:clrScheme name="TT for Dark - NEW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E9B29774-5503-4772-A31B-C8C066351576}" vid="{572074AC-7EEF-4DE2-89F6-A9D8CC62A1B4}"/>
    </a:ext>
  </a:extLst>
</a:theme>
</file>

<file path=ppt/theme/theme3.xml><?xml version="1.0" encoding="utf-8"?>
<a:theme xmlns:a="http://schemas.openxmlformats.org/drawingml/2006/main" name="SOFT BLACK TEMPLATE">
  <a:themeElements>
    <a:clrScheme name="TT for Dark - NEW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E9B29774-5503-4772-A31B-C8C066351576}" vid="{2D4E5AF8-5563-43A4-9CB9-0395C814150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Group xmlns="19291f6e-f9e2-4ddf-9394-e914d63237f9" xsi:nil="true"/>
    <SharedWithUsers xmlns="56ae904c-d483-4f7c-82f8-c3a82bb4841d">
      <UserInfo>
        <DisplayName>Jo Arroyo</DisplayName>
        <AccountId>2254</AccountId>
        <AccountType/>
      </UserInfo>
      <UserInfo>
        <DisplayName>Yuding Ai</DisplayName>
        <AccountId>8112</AccountId>
        <AccountType/>
      </UserInfo>
      <UserInfo>
        <DisplayName>Niraj Agarwala</DisplayName>
        <AccountId>41832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7C2C63477F04419DE2BE4519A72DC2" ma:contentTypeVersion="10" ma:contentTypeDescription="Create a new document." ma:contentTypeScope="" ma:versionID="97d17b90dcfd6bed00ba61b36ee28c64">
  <xsd:schema xmlns:xsd="http://www.w3.org/2001/XMLSchema" xmlns:xs="http://www.w3.org/2001/XMLSchema" xmlns:p="http://schemas.microsoft.com/office/2006/metadata/properties" xmlns:ns2="19291f6e-f9e2-4ddf-9394-e914d63237f9" xmlns:ns3="56ae904c-d483-4f7c-82f8-c3a82bb4841d" targetNamespace="http://schemas.microsoft.com/office/2006/metadata/properties" ma:root="true" ma:fieldsID="76de5be1ac00186d79542e10737cedc7" ns2:_="" ns3:_="">
    <xsd:import namespace="19291f6e-f9e2-4ddf-9394-e914d63237f9"/>
    <xsd:import namespace="56ae904c-d483-4f7c-82f8-c3a82bb4841d"/>
    <xsd:element name="properties">
      <xsd:complexType>
        <xsd:sequence>
          <xsd:element name="documentManagement">
            <xsd:complexType>
              <xsd:all>
                <xsd:element ref="ns2:Group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291f6e-f9e2-4ddf-9394-e914d63237f9" elementFormDefault="qualified">
    <xsd:import namespace="http://schemas.microsoft.com/office/2006/documentManagement/types"/>
    <xsd:import namespace="http://schemas.microsoft.com/office/infopath/2007/PartnerControls"/>
    <xsd:element name="Group" ma:index="8" nillable="true" ma:displayName="Group" ma:format="Dropdown" ma:internalName="Group">
      <xsd:simpleType>
        <xsd:restriction base="dms:Choice">
          <xsd:enumeration value="Washington"/>
          <xsd:enumeration value="California"/>
          <xsd:enumeration value="Regional"/>
          <xsd:enumeration value="Retail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ae904c-d483-4f7c-82f8-c3a82bb4841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19291f6e-f9e2-4ddf-9394-e914d63237f9"/>
    <ds:schemaRef ds:uri="http://purl.org/dc/dcmitype/"/>
    <ds:schemaRef ds:uri="http://schemas.microsoft.com/office/infopath/2007/PartnerControls"/>
    <ds:schemaRef ds:uri="56ae904c-d483-4f7c-82f8-c3a82bb4841d"/>
  </ds:schemaRefs>
</ds:datastoreItem>
</file>

<file path=customXml/itemProps2.xml><?xml version="1.0" encoding="utf-8"?>
<ds:datastoreItem xmlns:ds="http://schemas.openxmlformats.org/officeDocument/2006/customXml" ds:itemID="{119D725E-1B73-43AD-AD1C-B3DE3C23FB80}">
  <ds:schemaRefs>
    <ds:schemaRef ds:uri="19291f6e-f9e2-4ddf-9394-e914d63237f9"/>
    <ds:schemaRef ds:uri="56ae904c-d483-4f7c-82f8-c3a82bb4841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coreservicesengineering_template_v02 (5)</Template>
  <TotalTime>5229</TotalTime>
  <Words>3044</Words>
  <Application>Microsoft Office PowerPoint</Application>
  <PresentationFormat>Widescreen</PresentationFormat>
  <Paragraphs>653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Arial</vt:lpstr>
      <vt:lpstr>az_ea_font</vt:lpstr>
      <vt:lpstr>Calibri</vt:lpstr>
      <vt:lpstr>Candara</vt:lpstr>
      <vt:lpstr>Consolas</vt:lpstr>
      <vt:lpstr>Roboto</vt:lpstr>
      <vt:lpstr>Segoe UI</vt:lpstr>
      <vt:lpstr>Segoe UI Light</vt:lpstr>
      <vt:lpstr>Segoe UI Semibold</vt:lpstr>
      <vt:lpstr>Segoe UI Semilight</vt:lpstr>
      <vt:lpstr>Wingdings</vt:lpstr>
      <vt:lpstr>WHITE TEMPLATE</vt:lpstr>
      <vt:lpstr>1_SOFT BLACK TEMPLATE</vt:lpstr>
      <vt:lpstr>SOFT BLACK TEMPLATE</vt:lpstr>
      <vt:lpstr>          Terraform on Azure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Services Engineering Welcome To Microsoft</dc:title>
  <dc:subject>&lt;Event name&gt;</dc:subject>
  <dc:creator>rokoes@microsoft.com</dc:creator>
  <cp:keywords/>
  <dc:description/>
  <cp:lastModifiedBy>Bharadwaja Cheruvu</cp:lastModifiedBy>
  <cp:revision>196</cp:revision>
  <dcterms:created xsi:type="dcterms:W3CDTF">2018-12-13T09:58:54Z</dcterms:created>
  <dcterms:modified xsi:type="dcterms:W3CDTF">2021-05-27T19:58:53Z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0x010100AE7C2C63477F04419DE2BE4519A72DC2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  <property fmtid="{D5CDD505-2E9C-101B-9397-08002B2CF9AE}" pid="20" name="AuthorIds_UIVersion_4608">
    <vt:lpwstr>115</vt:lpwstr>
  </property>
</Properties>
</file>