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snapToGrid="0" snapToObjects="1">
      <p:cViewPr>
        <p:scale>
          <a:sx n="135" d="100"/>
          <a:sy n="135" d="100"/>
        </p:scale>
        <p:origin x="424" y="-1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45B74D-BD66-8B45-891C-9A96ABEFBD9C}"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298273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B74D-BD66-8B45-891C-9A96ABEFBD9C}"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305170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B74D-BD66-8B45-891C-9A96ABEFBD9C}"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12068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5B74D-BD66-8B45-891C-9A96ABEFBD9C}"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146130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5B74D-BD66-8B45-891C-9A96ABEFBD9C}" type="datetimeFigureOut">
              <a:rPr lang="en-US" smtClean="0"/>
              <a:t>2/15/18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134696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45B74D-BD66-8B45-891C-9A96ABEFBD9C}"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191404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45B74D-BD66-8B45-891C-9A96ABEFBD9C}" type="datetimeFigureOut">
              <a:rPr lang="en-US" smtClean="0"/>
              <a:t>2/15/18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299052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45B74D-BD66-8B45-891C-9A96ABEFBD9C}" type="datetimeFigureOut">
              <a:rPr lang="en-US" smtClean="0"/>
              <a:t>2/15/18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151150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5B74D-BD66-8B45-891C-9A96ABEFBD9C}" type="datetimeFigureOut">
              <a:rPr lang="en-US" smtClean="0"/>
              <a:t>2/15/18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34576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5B74D-BD66-8B45-891C-9A96ABEFBD9C}"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376339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5B74D-BD66-8B45-891C-9A96ABEFBD9C}" type="datetimeFigureOut">
              <a:rPr lang="en-US" smtClean="0"/>
              <a:t>2/15/18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C646-04D6-4B40-91E3-DF21506717FB}" type="slidenum">
              <a:rPr lang="en-US" smtClean="0"/>
              <a:t>‹#›</a:t>
            </a:fld>
            <a:endParaRPr lang="en-US"/>
          </a:p>
        </p:txBody>
      </p:sp>
    </p:spTree>
    <p:extLst>
      <p:ext uri="{BB962C8B-B14F-4D97-AF65-F5344CB8AC3E}">
        <p14:creationId xmlns:p14="http://schemas.microsoft.com/office/powerpoint/2010/main" val="2659551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5B74D-BD66-8B45-891C-9A96ABEFBD9C}" type="datetimeFigureOut">
              <a:rPr lang="en-US" smtClean="0"/>
              <a:t>2/15/18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0C646-04D6-4B40-91E3-DF21506717FB}" type="slidenum">
              <a:rPr lang="en-US" smtClean="0"/>
              <a:t>‹#›</a:t>
            </a:fld>
            <a:endParaRPr lang="en-US"/>
          </a:p>
        </p:txBody>
      </p:sp>
    </p:spTree>
    <p:extLst>
      <p:ext uri="{BB962C8B-B14F-4D97-AF65-F5344CB8AC3E}">
        <p14:creationId xmlns:p14="http://schemas.microsoft.com/office/powerpoint/2010/main" val="167489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uce.Orcutt@utsa.edu" TargetMode="External"/><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hyperlink" Target="mailto:Bruce.Orcutt@utsa.edu" TargetMode="External"/><Relationship Id="rId4" Type="http://schemas.openxmlformats.org/officeDocument/2006/relationships/image" Target="../media/image1.emf"/><Relationship Id="rId1" Type="http://schemas.openxmlformats.org/officeDocument/2006/relationships/slideLayout" Target="../slideLayouts/slideLayout2.xml"/><Relationship Id="rId2" Type="http://schemas.openxmlformats.org/officeDocument/2006/relationships/hyperlink" Target="https://github.com/cherveny/autocir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Automated Circulation Notices in Voyager</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By: Bruce Orcutt</a:t>
            </a:r>
          </a:p>
          <a:p>
            <a:r>
              <a:rPr lang="en-US" dirty="0" smtClean="0"/>
              <a:t>Email: </a:t>
            </a:r>
            <a:r>
              <a:rPr lang="en-US" dirty="0" smtClean="0">
                <a:hlinkClick r:id="rId2"/>
              </a:rPr>
              <a:t>Bruce.Orcutt@utsa.edu</a:t>
            </a:r>
            <a:endParaRPr lang="en-US" dirty="0" smtClean="0"/>
          </a:p>
          <a:p>
            <a:r>
              <a:rPr lang="en-US" dirty="0" smtClean="0"/>
              <a:t>Slack: @</a:t>
            </a:r>
            <a:r>
              <a:rPr lang="en-US" dirty="0" err="1" smtClean="0"/>
              <a:t>baorcutt</a:t>
            </a:r>
            <a:endParaRPr lang="en-US" dirty="0" smtClean="0"/>
          </a:p>
          <a:p>
            <a:r>
              <a:rPr lang="en-US" dirty="0" smtClean="0"/>
              <a:t>IRC: </a:t>
            </a:r>
            <a:r>
              <a:rPr lang="en-US" dirty="0" err="1" smtClean="0"/>
              <a:t>cherveny</a:t>
            </a:r>
            <a:endParaRPr lang="en-US" dirty="0" smtClean="0"/>
          </a:p>
          <a:p>
            <a:r>
              <a:rPr lang="en-US" dirty="0">
                <a:ln>
                  <a:solidFill>
                    <a:srgbClr val="F15A22"/>
                  </a:solidFill>
                </a:ln>
              </a:rPr>
              <a:t>https://</a:t>
            </a:r>
            <a:r>
              <a:rPr lang="en-US" dirty="0" err="1">
                <a:ln>
                  <a:solidFill>
                    <a:srgbClr val="F15A22"/>
                  </a:solidFill>
                </a:ln>
              </a:rPr>
              <a:t>github.com</a:t>
            </a:r>
            <a:r>
              <a:rPr lang="en-US" dirty="0">
                <a:ln>
                  <a:solidFill>
                    <a:srgbClr val="F15A22"/>
                  </a:solidFill>
                </a:ln>
              </a:rPr>
              <a:t>/</a:t>
            </a:r>
            <a:r>
              <a:rPr lang="en-US" dirty="0" err="1">
                <a:ln>
                  <a:solidFill>
                    <a:srgbClr val="F15A22"/>
                  </a:solidFill>
                </a:ln>
              </a:rPr>
              <a:t>cherveny</a:t>
            </a:r>
            <a:r>
              <a:rPr lang="en-US" dirty="0">
                <a:ln>
                  <a:solidFill>
                    <a:srgbClr val="F15A22"/>
                  </a:solidFill>
                </a:ln>
              </a:rPr>
              <a:t>/</a:t>
            </a:r>
            <a:r>
              <a:rPr lang="en-US" dirty="0" err="1">
                <a:ln>
                  <a:solidFill>
                    <a:srgbClr val="F15A22"/>
                  </a:solidFill>
                </a:ln>
              </a:rPr>
              <a:t>autocirc</a:t>
            </a:r>
            <a:endParaRPr lang="en-US" dirty="0">
              <a:ln>
                <a:solidFill>
                  <a:srgbClr val="F15A22"/>
                </a:solidFill>
              </a:ln>
            </a:endParaRPr>
          </a:p>
          <a:p>
            <a:endParaRPr lang="en-US" dirty="0"/>
          </a:p>
        </p:txBody>
      </p:sp>
      <p:pic>
        <p:nvPicPr>
          <p:cNvPr id="5" name="Picture 4" descr="utsa_libraries_ppt_banner_1024x100.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5031"/>
            <a:ext cx="9144000" cy="892969"/>
          </a:xfrm>
          <a:prstGeom prst="rect">
            <a:avLst/>
          </a:prstGeom>
        </p:spPr>
      </p:pic>
    </p:spTree>
    <p:extLst>
      <p:ext uri="{BB962C8B-B14F-4D97-AF65-F5344CB8AC3E}">
        <p14:creationId xmlns:p14="http://schemas.microsoft.com/office/powerpoint/2010/main" val="262480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4" name="Content Placeholder 3" descr="utsa_libraries_ppt_banner_1024x100.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
        <p:nvSpPr>
          <p:cNvPr id="5" name="TextBox 4"/>
          <p:cNvSpPr txBox="1"/>
          <p:nvPr/>
        </p:nvSpPr>
        <p:spPr>
          <a:xfrm>
            <a:off x="1159497" y="2516957"/>
            <a:ext cx="7390614" cy="3416320"/>
          </a:xfrm>
          <a:prstGeom prst="rect">
            <a:avLst/>
          </a:prstGeom>
          <a:noFill/>
        </p:spPr>
        <p:txBody>
          <a:bodyPr wrap="square" rtlCol="0">
            <a:spAutoFit/>
          </a:bodyPr>
          <a:lstStyle/>
          <a:p>
            <a:r>
              <a:rPr lang="en-US" dirty="0" smtClean="0"/>
              <a:t>Circulation notices require MANUAL action to generate/distribute!</a:t>
            </a:r>
          </a:p>
          <a:p>
            <a:endParaRPr lang="en-US" dirty="0" smtClean="0"/>
          </a:p>
          <a:p>
            <a:r>
              <a:rPr lang="en-US" dirty="0" smtClean="0"/>
              <a:t>All notice information is stored on the server, a thick client downloads all the information, processes it, then sends the notices once the staff members select the correct process.</a:t>
            </a:r>
          </a:p>
          <a:p>
            <a:endParaRPr lang="en-US" dirty="0" smtClean="0"/>
          </a:p>
          <a:p>
            <a:r>
              <a:rPr lang="en-US" dirty="0" smtClean="0"/>
              <a:t>What happens if:</a:t>
            </a:r>
          </a:p>
          <a:p>
            <a:pPr marL="285750" indent="-285750">
              <a:buFont typeface="Arial" charset="0"/>
              <a:buChar char="•"/>
            </a:pPr>
            <a:r>
              <a:rPr lang="en-US" dirty="0"/>
              <a:t>A</a:t>
            </a:r>
            <a:r>
              <a:rPr lang="en-US" dirty="0" smtClean="0"/>
              <a:t> staff member forgets to do the process?</a:t>
            </a:r>
          </a:p>
          <a:p>
            <a:pPr marL="285750" indent="-285750">
              <a:buFont typeface="Arial" charset="0"/>
              <a:buChar char="•"/>
            </a:pPr>
            <a:r>
              <a:rPr lang="en-US" dirty="0" smtClean="0"/>
              <a:t>”The person who does that is out sick”</a:t>
            </a:r>
          </a:p>
          <a:p>
            <a:pPr marL="285750" indent="-285750">
              <a:buFont typeface="Arial" charset="0"/>
              <a:buChar char="•"/>
            </a:pPr>
            <a:r>
              <a:rPr lang="en-US" dirty="0" smtClean="0"/>
              <a:t>Break/Holiday/</a:t>
            </a:r>
            <a:r>
              <a:rPr lang="en-US" dirty="0" err="1" smtClean="0"/>
              <a:t>etc</a:t>
            </a:r>
            <a:endParaRPr lang="en-US" dirty="0" smtClean="0"/>
          </a:p>
          <a:p>
            <a:pPr marL="285750" indent="-285750">
              <a:buFont typeface="Arial" charset="0"/>
              <a:buChar char="•"/>
            </a:pPr>
            <a:endParaRPr lang="en-US" dirty="0" smtClean="0"/>
          </a:p>
          <a:p>
            <a:pPr marL="285750" indent="-285750">
              <a:buFont typeface="Arial" charset="0"/>
              <a:buChar char="•"/>
            </a:pPr>
            <a:endParaRPr lang="en-US" dirty="0"/>
          </a:p>
        </p:txBody>
      </p:sp>
    </p:spTree>
    <p:extLst>
      <p:ext uri="{BB962C8B-B14F-4D97-AF65-F5344CB8AC3E}">
        <p14:creationId xmlns:p14="http://schemas.microsoft.com/office/powerpoint/2010/main" val="6947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p:txBody>
          <a:bodyPr/>
          <a:lstStyle/>
          <a:p>
            <a:r>
              <a:rPr lang="en-US" dirty="0" smtClean="0"/>
              <a:t>If the manual process isn’t done, the notices don’t go out!</a:t>
            </a:r>
          </a:p>
          <a:p>
            <a:r>
              <a:rPr lang="en-US" dirty="0" smtClean="0"/>
              <a:t>There has to be a better way!</a:t>
            </a:r>
            <a:endParaRPr lang="en-US" dirty="0"/>
          </a:p>
        </p:txBody>
      </p:sp>
      <p:pic>
        <p:nvPicPr>
          <p:cNvPr id="4" name="Content Placeholder 3" descr="utsa_libraries_ppt_banner_1024x1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10186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Solution: Automate the Process!</a:t>
            </a:r>
            <a:endParaRPr lang="en-US" dirty="0"/>
          </a:p>
        </p:txBody>
      </p:sp>
      <p:sp>
        <p:nvSpPr>
          <p:cNvPr id="3" name="Content Placeholder 2"/>
          <p:cNvSpPr>
            <a:spLocks noGrp="1"/>
          </p:cNvSpPr>
          <p:nvPr>
            <p:ph idx="1"/>
          </p:nvPr>
        </p:nvSpPr>
        <p:spPr/>
        <p:txBody>
          <a:bodyPr/>
          <a:lstStyle/>
          <a:p>
            <a:r>
              <a:rPr lang="en-US" dirty="0" smtClean="0"/>
              <a:t>All the notice information is stored in text files, available if you have shell access.</a:t>
            </a:r>
          </a:p>
          <a:p>
            <a:r>
              <a:rPr lang="en-US" dirty="0" smtClean="0"/>
              <a:t>The file’s format is specified within </a:t>
            </a:r>
            <a:r>
              <a:rPr lang="en-US" dirty="0" err="1" smtClean="0"/>
              <a:t>ExLibris</a:t>
            </a:r>
            <a:r>
              <a:rPr lang="en-US" dirty="0" smtClean="0"/>
              <a:t> documentation (Technical Reference)</a:t>
            </a:r>
          </a:p>
          <a:p>
            <a:endParaRPr lang="en-US" dirty="0"/>
          </a:p>
        </p:txBody>
      </p:sp>
      <p:pic>
        <p:nvPicPr>
          <p:cNvPr id="4" name="Content Placeholder 3" descr="utsa_libraries_ppt_banner_1024x1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100562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 program does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Process the notices file, line by line</a:t>
            </a:r>
          </a:p>
          <a:p>
            <a:r>
              <a:rPr lang="en-US" dirty="0" smtClean="0"/>
              <a:t>For those with an email address, information within the notices file.  Combine all notices of same type (recall, fine, overdue, </a:t>
            </a:r>
            <a:r>
              <a:rPr lang="en-US" dirty="0" err="1" smtClean="0"/>
              <a:t>etc</a:t>
            </a:r>
            <a:r>
              <a:rPr lang="en-US" dirty="0" smtClean="0"/>
              <a:t>) for the user into one combined email</a:t>
            </a:r>
          </a:p>
          <a:p>
            <a:r>
              <a:rPr lang="en-US" dirty="0" smtClean="0"/>
              <a:t>For patrons with no email address on file, generate an RTF document, combining all notices for all users of that type.  One patron per page, so the circulation staff can print the notices, and postal mail the notice out.</a:t>
            </a:r>
            <a:endParaRPr lang="en-US" dirty="0"/>
          </a:p>
        </p:txBody>
      </p:sp>
      <p:pic>
        <p:nvPicPr>
          <p:cNvPr id="4" name="Content Placeholder 3" descr="utsa_libraries_ppt_banner_1024x1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76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Content Placeholder 2"/>
          <p:cNvSpPr>
            <a:spLocks noGrp="1"/>
          </p:cNvSpPr>
          <p:nvPr>
            <p:ph idx="1"/>
          </p:nvPr>
        </p:nvSpPr>
        <p:spPr/>
        <p:txBody>
          <a:bodyPr/>
          <a:lstStyle/>
          <a:p>
            <a:r>
              <a:rPr lang="en-US" dirty="0" smtClean="0"/>
              <a:t>Since we gather fine fee information, why not give access services a report of fines today, plus using a simple query, the additional fines owned by today’s list.</a:t>
            </a:r>
          </a:p>
          <a:p>
            <a:endParaRPr lang="en-US" dirty="0"/>
          </a:p>
        </p:txBody>
      </p:sp>
      <p:pic>
        <p:nvPicPr>
          <p:cNvPr id="4" name="Content Placeholder 3" descr="utsa_libraries_ppt_banner_1024x1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91474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Fairly simple.</a:t>
            </a:r>
          </a:p>
          <a:p>
            <a:r>
              <a:rPr lang="en-US" dirty="0" smtClean="0"/>
              <a:t>Most </a:t>
            </a:r>
            <a:r>
              <a:rPr lang="en-US" dirty="0" err="1" smtClean="0"/>
              <a:t>config</a:t>
            </a:r>
            <a:r>
              <a:rPr lang="en-US" dirty="0" smtClean="0"/>
              <a:t> information within a few python files, that just contain the variables to change.</a:t>
            </a:r>
          </a:p>
          <a:p>
            <a:r>
              <a:rPr lang="en-US" dirty="0" smtClean="0"/>
              <a:t>Email addresses, the notice printing documents, email formats, all can be easily edited and changed.</a:t>
            </a:r>
            <a:endParaRPr lang="en-US" dirty="0"/>
          </a:p>
        </p:txBody>
      </p:sp>
      <p:pic>
        <p:nvPicPr>
          <p:cNvPr id="4" name="Content Placeholder 3" descr="utsa_libraries_ppt_banner_1024x100.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171748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github.com/cherveny/autocirc</a:t>
            </a:r>
            <a:endParaRPr lang="en-US" dirty="0" smtClean="0"/>
          </a:p>
          <a:p>
            <a:r>
              <a:rPr lang="en-US" dirty="0" smtClean="0"/>
              <a:t>Need help? </a:t>
            </a:r>
          </a:p>
          <a:p>
            <a:pPr lvl="1"/>
            <a:r>
              <a:rPr lang="en-US" dirty="0" smtClean="0"/>
              <a:t>Email: </a:t>
            </a:r>
            <a:r>
              <a:rPr lang="en-US" dirty="0" smtClean="0">
                <a:hlinkClick r:id="rId3"/>
              </a:rPr>
              <a:t>Bruce.Orcutt@utsa.edu</a:t>
            </a:r>
            <a:endParaRPr lang="en-US" dirty="0" smtClean="0"/>
          </a:p>
          <a:p>
            <a:pPr lvl="1"/>
            <a:r>
              <a:rPr lang="en-US" dirty="0" smtClean="0"/>
              <a:t>Twitter: @</a:t>
            </a:r>
            <a:r>
              <a:rPr lang="en-US" dirty="0" err="1" smtClean="0"/>
              <a:t>cherveny</a:t>
            </a:r>
            <a:endParaRPr lang="en-US" dirty="0" smtClean="0"/>
          </a:p>
          <a:p>
            <a:pPr lvl="1"/>
            <a:r>
              <a:rPr lang="en-US" dirty="0" smtClean="0"/>
              <a:t>Slack: @</a:t>
            </a:r>
            <a:r>
              <a:rPr lang="en-US" dirty="0" err="1" smtClean="0"/>
              <a:t>baorcutt</a:t>
            </a:r>
            <a:endParaRPr lang="en-US" dirty="0" smtClean="0"/>
          </a:p>
          <a:p>
            <a:pPr lvl="1"/>
            <a:r>
              <a:rPr lang="en-US" dirty="0" smtClean="0"/>
              <a:t>IRC: </a:t>
            </a:r>
            <a:r>
              <a:rPr lang="en-US" smtClean="0"/>
              <a:t>cherveny</a:t>
            </a:r>
            <a:endParaRPr lang="en-US" dirty="0"/>
          </a:p>
        </p:txBody>
      </p:sp>
      <p:pic>
        <p:nvPicPr>
          <p:cNvPr id="4" name="Content Placeholder 3" descr="utsa_libraries_ppt_banner_1024x10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4329"/>
            <a:ext cx="9144000" cy="803671"/>
          </a:xfrm>
          <a:prstGeom prst="rect">
            <a:avLst/>
          </a:prstGeom>
        </p:spPr>
      </p:pic>
    </p:spTree>
    <p:extLst>
      <p:ext uri="{BB962C8B-B14F-4D97-AF65-F5344CB8AC3E}">
        <p14:creationId xmlns:p14="http://schemas.microsoft.com/office/powerpoint/2010/main" val="40886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337</Words>
  <Application>Microsoft Macintosh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Automated Circulation Notices in Voyager</vt:lpstr>
      <vt:lpstr>The Problem?</vt:lpstr>
      <vt:lpstr>ANSWER</vt:lpstr>
      <vt:lpstr>New Solution: Automate the Process!</vt:lpstr>
      <vt:lpstr>What the program does</vt:lpstr>
      <vt:lpstr>Additional</vt:lpstr>
      <vt:lpstr>Configuration</vt:lpstr>
      <vt:lpstr>Where to get?</vt:lpstr>
    </vt:vector>
  </TitlesOfParts>
  <Company>UTSA Libraries</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Lopez</dc:creator>
  <cp:lastModifiedBy>Bruce Orcutt</cp:lastModifiedBy>
  <cp:revision>10</cp:revision>
  <dcterms:created xsi:type="dcterms:W3CDTF">2017-01-02T15:09:34Z</dcterms:created>
  <dcterms:modified xsi:type="dcterms:W3CDTF">2018-02-15T14:04:01Z</dcterms:modified>
</cp:coreProperties>
</file>