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32918400"/>
  <p:notesSz cx="6858000" cy="9144000"/>
  <p:defaultTextStyle>
    <a:defPPr>
      <a:defRPr lang="en-US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792" y="2118"/>
      </p:cViewPr>
      <p:guideLst>
        <p:guide orient="horz" pos="1036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0226042"/>
            <a:ext cx="2798064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8653760"/>
            <a:ext cx="2304288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9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318265"/>
            <a:ext cx="740664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318265"/>
            <a:ext cx="2167128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9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8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1153122"/>
            <a:ext cx="27980640" cy="653796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3952225"/>
            <a:ext cx="27980640" cy="72008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7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7680963"/>
            <a:ext cx="14538960" cy="2172462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7680963"/>
            <a:ext cx="14538960" cy="2172462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368542"/>
            <a:ext cx="14544677" cy="3070858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0439400"/>
            <a:ext cx="14544677" cy="18966182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7368542"/>
            <a:ext cx="14550390" cy="3070858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0439400"/>
            <a:ext cx="14550390" cy="18966182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3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2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0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310640"/>
            <a:ext cx="10829927" cy="557784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310643"/>
            <a:ext cx="18402300" cy="2809494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6888483"/>
            <a:ext cx="10829927" cy="22517102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8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23042880"/>
            <a:ext cx="19751040" cy="272034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941320"/>
            <a:ext cx="19751040" cy="19751040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5763222"/>
            <a:ext cx="19751040" cy="3863338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7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318262"/>
            <a:ext cx="29626560" cy="5486400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680963"/>
            <a:ext cx="29626560" cy="21724622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0510482"/>
            <a:ext cx="7680960" cy="17526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CA1FB-6739-4419-9F12-904DE296F07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0510482"/>
            <a:ext cx="10424160" cy="17526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0510482"/>
            <a:ext cx="7680960" cy="17526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3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024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45" indent="-1175633" algn="l" defTabSz="3762024" rtl="0" eaLnBrk="1" latinLnBrk="0" hangingPunct="1">
        <a:spcBef>
          <a:spcPct val="20000"/>
        </a:spcBef>
        <a:buFont typeface="Arial" panose="020B0604020202020204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31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5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19200" y="5497580"/>
            <a:ext cx="30403800" cy="26354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Stuart Husted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Miguel Pabon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Jennifer Campbell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Adam Josserand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Joe Knight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Raymond Anderson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4801" y="14355077"/>
            <a:ext cx="4724399" cy="482941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Audio</a:t>
            </a:r>
            <a:endParaRPr lang="en-US" sz="3600">
              <a:effectLst/>
              <a:ea typeface="Calibri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798851" y="5715000"/>
            <a:ext cx="5125508" cy="3992295"/>
          </a:xfrm>
          <a:prstGeom prst="rect">
            <a:avLst/>
          </a:prstGeom>
          <a:noFill/>
          <a:ln w="508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IR System</a:t>
            </a:r>
            <a:endParaRPr lang="en-US" sz="3600">
              <a:effectLst/>
              <a:ea typeface="Calibri"/>
              <a:cs typeface="Times New Roman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effectLst/>
                <a:ea typeface="Calibri"/>
                <a:cs typeface="Times New Roman"/>
              </a:rPr>
              <a:t> 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059356" y="12179187"/>
            <a:ext cx="11925155" cy="831861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Microcontroller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47800" y="5715000"/>
            <a:ext cx="6804554" cy="5551481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Packaging</a:t>
            </a:r>
            <a:endParaRPr lang="en-US" sz="3600">
              <a:effectLst/>
              <a:ea typeface="Calibri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24400" y="15087600"/>
            <a:ext cx="3593747" cy="8333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a typeface="Calibri"/>
                <a:cs typeface="Times New Roman"/>
              </a:rPr>
              <a:t>A</a:t>
            </a:r>
            <a:r>
              <a:rPr lang="en-US" sz="3600" dirty="0" smtClean="0">
                <a:effectLst/>
                <a:ea typeface="Calibri"/>
                <a:cs typeface="Times New Roman"/>
              </a:rPr>
              <a:t>udio Control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196522" y="8553364"/>
            <a:ext cx="4374355" cy="89750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effectLst/>
                <a:ea typeface="Calibri"/>
                <a:cs typeface="Times New Roman"/>
              </a:rPr>
              <a:t>Receive Hardware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196522" y="7086601"/>
            <a:ext cx="4374355" cy="89750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effectLst/>
                <a:ea typeface="Calibri"/>
                <a:cs typeface="Times New Roman"/>
              </a:rPr>
              <a:t>Transmit Hardware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600" y="22936200"/>
            <a:ext cx="5232046" cy="6764839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Power</a:t>
            </a:r>
            <a:endParaRPr lang="en-US" sz="3600">
              <a:effectLst/>
              <a:ea typeface="Calibri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040600" y="18669000"/>
            <a:ext cx="3534833" cy="14744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ea typeface="Calibri"/>
                <a:cs typeface="Times New Roman"/>
              </a:rPr>
              <a:t>Motion control logic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350925" y="15137129"/>
            <a:ext cx="3393137" cy="11679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Audio Logic</a:t>
            </a:r>
            <a:endParaRPr lang="en-US" sz="3600">
              <a:effectLst/>
              <a:ea typeface="Calibri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536811" y="15213818"/>
            <a:ext cx="3976687" cy="231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ea typeface="Calibri"/>
                <a:cs typeface="Times New Roman"/>
              </a:rPr>
              <a:t>Control</a:t>
            </a:r>
            <a:r>
              <a:rPr lang="en-US" sz="3600" dirty="0">
                <a:effectLst/>
                <a:ea typeface="Calibri"/>
                <a:cs typeface="Times New Roman"/>
              </a:rPr>
              <a:t> </a:t>
            </a:r>
            <a:r>
              <a:rPr lang="en-US" sz="3600" b="1" dirty="0">
                <a:effectLst/>
                <a:ea typeface="Calibri"/>
                <a:cs typeface="Times New Roman"/>
              </a:rPr>
              <a:t>Loop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164800" y="21259800"/>
            <a:ext cx="5257800" cy="460995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Motion Control System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09799" y="26736900"/>
            <a:ext cx="3755762" cy="10337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effectLst/>
                <a:ea typeface="Calibri"/>
                <a:cs typeface="Times New Roman"/>
              </a:rPr>
              <a:t>Voltage Indicator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85369" y="25216114"/>
            <a:ext cx="3723834" cy="9111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a typeface="Calibri"/>
                <a:cs typeface="Times New Roman"/>
              </a:rPr>
              <a:t>B</a:t>
            </a:r>
            <a:r>
              <a:rPr lang="en-US" sz="3600" dirty="0" smtClean="0">
                <a:effectLst/>
                <a:ea typeface="Calibri"/>
                <a:cs typeface="Times New Roman"/>
              </a:rPr>
              <a:t>attery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85368" y="23754316"/>
            <a:ext cx="4335903" cy="8378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Voltage Regulator </a:t>
            </a:r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4936317" y="4156668"/>
            <a:ext cx="3510287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Calibri"/>
                <a:ea typeface="Calibri"/>
                <a:cs typeface="Times New Roman"/>
              </a:rPr>
              <a:t>MIRP Data </a:t>
            </a:r>
            <a:r>
              <a:rPr lang="en-US" sz="3600" dirty="0" smtClean="0">
                <a:latin typeface="Calibri"/>
                <a:ea typeface="Calibri"/>
                <a:cs typeface="Times New Roman"/>
              </a:rPr>
              <a:t>38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KHz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22143449" y="4183381"/>
            <a:ext cx="3515195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Calibri"/>
                <a:ea typeface="Calibri"/>
                <a:cs typeface="Times New Roman"/>
              </a:rPr>
              <a:t>MIRP Data </a:t>
            </a:r>
            <a:r>
              <a:rPr lang="en-US" sz="3600" dirty="0" smtClean="0">
                <a:latin typeface="Calibri"/>
                <a:ea typeface="Calibri"/>
                <a:cs typeface="Times New Roman"/>
              </a:rPr>
              <a:t>38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KHz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864267" y="22010867"/>
            <a:ext cx="3858860" cy="11539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ea typeface="Calibri"/>
                <a:cs typeface="Times New Roman"/>
              </a:rPr>
              <a:t>Toggle Switches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3864267" y="23904222"/>
            <a:ext cx="3858860" cy="11539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ea typeface="Calibri"/>
                <a:cs typeface="Times New Roman"/>
              </a:rPr>
              <a:t>Accelerometer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784755" y="5715000"/>
            <a:ext cx="4624740" cy="452967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Visual Display</a:t>
            </a:r>
            <a:endParaRPr lang="en-US" sz="3600">
              <a:effectLst/>
              <a:ea typeface="Calibri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5167696" y="8976444"/>
            <a:ext cx="3858860" cy="9295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effectLst/>
                <a:ea typeface="Calibri"/>
                <a:cs typeface="Times New Roman"/>
              </a:rPr>
              <a:t>Display Driver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1640800" y="12496800"/>
            <a:ext cx="2061986" cy="15065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ea typeface="Calibri"/>
                <a:cs typeface="Times New Roman"/>
              </a:rPr>
              <a:t>Display Logic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276054" y="16464006"/>
            <a:ext cx="2496347" cy="8333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Amplifier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330892" y="17835603"/>
            <a:ext cx="2380764" cy="8333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Speakers</a:t>
            </a:r>
          </a:p>
        </p:txBody>
      </p:sp>
      <p:sp>
        <p:nvSpPr>
          <p:cNvPr id="61" name="Text Box 2"/>
          <p:cNvSpPr txBox="1">
            <a:spLocks noChangeArrowheads="1"/>
          </p:cNvSpPr>
          <p:nvPr/>
        </p:nvSpPr>
        <p:spPr bwMode="auto">
          <a:xfrm>
            <a:off x="25399956" y="12671441"/>
            <a:ext cx="16002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Digital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981200" y="6477000"/>
            <a:ext cx="5699920" cy="10577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Shield Construction/Body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967440" y="8025891"/>
            <a:ext cx="5699920" cy="10577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PCB Design</a:t>
            </a:r>
          </a:p>
        </p:txBody>
      </p:sp>
      <p:sp>
        <p:nvSpPr>
          <p:cNvPr id="82" name="Text Box 2"/>
          <p:cNvSpPr txBox="1">
            <a:spLocks noChangeArrowheads="1"/>
          </p:cNvSpPr>
          <p:nvPr/>
        </p:nvSpPr>
        <p:spPr bwMode="auto">
          <a:xfrm>
            <a:off x="28441122" y="91662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727715" y="24680190"/>
            <a:ext cx="4389085" cy="359001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Bluetooth System</a:t>
            </a:r>
            <a:endParaRPr lang="en-US" sz="3600">
              <a:effectLst/>
              <a:ea typeface="Calibri"/>
              <a:cs typeface="Times New Roman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2403076" y="18897600"/>
            <a:ext cx="3903724" cy="12191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ea typeface="Calibri"/>
                <a:cs typeface="Times New Roman"/>
              </a:rPr>
              <a:t>Bluetooth Logic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6257940" y="25962333"/>
            <a:ext cx="3328635" cy="15706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effectLst/>
                <a:ea typeface="Calibri"/>
                <a:cs typeface="Times New Roman"/>
              </a:rPr>
              <a:t>Bluetooth Module</a:t>
            </a:r>
          </a:p>
        </p:txBody>
      </p:sp>
      <p:sp>
        <p:nvSpPr>
          <p:cNvPr id="6" name="Rectangle 106"/>
          <p:cNvSpPr>
            <a:spLocks noChangeArrowheads="1"/>
          </p:cNvSpPr>
          <p:nvPr/>
        </p:nvSpPr>
        <p:spPr bwMode="auto">
          <a:xfrm>
            <a:off x="1219200" y="3646528"/>
            <a:ext cx="184730" cy="646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600" dirty="0"/>
          </a:p>
        </p:txBody>
      </p:sp>
      <p:sp>
        <p:nvSpPr>
          <p:cNvPr id="116" name="Rectangle 115"/>
          <p:cNvSpPr/>
          <p:nvPr/>
        </p:nvSpPr>
        <p:spPr>
          <a:xfrm>
            <a:off x="25167695" y="7681044"/>
            <a:ext cx="3858860" cy="9295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Display </a:t>
            </a:r>
            <a:r>
              <a:rPr lang="en-US" sz="3600" dirty="0" smtClean="0">
                <a:ea typeface="Calibri"/>
                <a:cs typeface="Times New Roman"/>
              </a:rPr>
              <a:t>Screen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5222200" y="6400800"/>
            <a:ext cx="3858860" cy="9295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effectLst/>
                <a:ea typeface="Calibri"/>
                <a:cs typeface="Times New Roman"/>
              </a:rPr>
              <a:t>LEDs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cxnSp>
        <p:nvCxnSpPr>
          <p:cNvPr id="2054" name="Straight Arrow Connector 2053"/>
          <p:cNvCxnSpPr>
            <a:stCxn id="48" idx="0"/>
            <a:endCxn id="116" idx="2"/>
          </p:cNvCxnSpPr>
          <p:nvPr/>
        </p:nvCxnSpPr>
        <p:spPr>
          <a:xfrm flipH="1" flipV="1">
            <a:off x="27097125" y="8610600"/>
            <a:ext cx="1" cy="36584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6" name="Elbow Connector 2055"/>
          <p:cNvCxnSpPr>
            <a:endCxn id="117" idx="1"/>
          </p:cNvCxnSpPr>
          <p:nvPr/>
        </p:nvCxnSpPr>
        <p:spPr>
          <a:xfrm rot="5400000" flipH="1" flipV="1">
            <a:off x="20867213" y="8141814"/>
            <a:ext cx="5631222" cy="307875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22707600" y="6781800"/>
            <a:ext cx="16002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Digital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23" name="Text Box 2"/>
          <p:cNvSpPr txBox="1">
            <a:spLocks noChangeArrowheads="1"/>
          </p:cNvSpPr>
          <p:nvPr/>
        </p:nvSpPr>
        <p:spPr bwMode="auto">
          <a:xfrm>
            <a:off x="28517321" y="7848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24" name="Text Box 2"/>
          <p:cNvSpPr txBox="1">
            <a:spLocks noChangeArrowheads="1"/>
          </p:cNvSpPr>
          <p:nvPr/>
        </p:nvSpPr>
        <p:spPr bwMode="auto">
          <a:xfrm>
            <a:off x="19050000" y="74898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2058" name="Elbow Connector 2057"/>
          <p:cNvCxnSpPr>
            <a:endCxn id="49" idx="2"/>
          </p:cNvCxnSpPr>
          <p:nvPr/>
        </p:nvCxnSpPr>
        <p:spPr>
          <a:xfrm flipV="1">
            <a:off x="20513498" y="14003322"/>
            <a:ext cx="2158295" cy="1821538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3506883" y="12954000"/>
            <a:ext cx="3765343" cy="10577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ea typeface="Calibri"/>
                <a:cs typeface="Times New Roman"/>
              </a:rPr>
              <a:t>IR </a:t>
            </a:r>
            <a:r>
              <a:rPr lang="en-US" sz="3600" b="1" dirty="0" smtClean="0">
                <a:effectLst/>
                <a:ea typeface="Calibri"/>
                <a:cs typeface="Times New Roman"/>
              </a:rPr>
              <a:t>Tra</a:t>
            </a:r>
            <a:r>
              <a:rPr lang="en-US" sz="3600" b="1" dirty="0" smtClean="0">
                <a:ea typeface="Calibri"/>
                <a:cs typeface="Times New Roman"/>
              </a:rPr>
              <a:t>nsmit</a:t>
            </a:r>
            <a:r>
              <a:rPr lang="en-US" sz="3600" b="1" dirty="0" smtClean="0">
                <a:effectLst/>
                <a:ea typeface="Calibri"/>
                <a:cs typeface="Times New Roman"/>
              </a:rPr>
              <a:t> Logic</a:t>
            </a:r>
            <a:endParaRPr lang="en-US" sz="3600" b="1" dirty="0">
              <a:effectLst/>
              <a:ea typeface="Calibri"/>
              <a:cs typeface="Times New Roman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678400" y="12954000"/>
            <a:ext cx="3673357" cy="10577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ea typeface="Calibri"/>
                <a:cs typeface="Times New Roman"/>
              </a:rPr>
              <a:t>IR </a:t>
            </a:r>
            <a:r>
              <a:rPr lang="en-US" sz="3600" b="1" dirty="0" smtClean="0">
                <a:effectLst/>
                <a:ea typeface="Calibri"/>
                <a:cs typeface="Times New Roman"/>
              </a:rPr>
              <a:t> Receive Logic</a:t>
            </a:r>
            <a:endParaRPr lang="en-US" sz="3600" b="1" dirty="0">
              <a:effectLst/>
              <a:ea typeface="Calibri"/>
              <a:cs typeface="Times New Roman"/>
            </a:endParaRPr>
          </a:p>
        </p:txBody>
      </p:sp>
      <p:cxnSp>
        <p:nvCxnSpPr>
          <p:cNvPr id="2064" name="Elbow Connector 2063"/>
          <p:cNvCxnSpPr>
            <a:stCxn id="49" idx="3"/>
            <a:endCxn id="48" idx="2"/>
          </p:cNvCxnSpPr>
          <p:nvPr/>
        </p:nvCxnSpPr>
        <p:spPr>
          <a:xfrm flipV="1">
            <a:off x="23702786" y="9906000"/>
            <a:ext cx="3394340" cy="334406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9" name="Elbow Connector 2068"/>
          <p:cNvCxnSpPr>
            <a:stCxn id="19" idx="0"/>
            <a:endCxn id="127" idx="2"/>
          </p:cNvCxnSpPr>
          <p:nvPr/>
        </p:nvCxnSpPr>
        <p:spPr>
          <a:xfrm rot="16200000" flipV="1">
            <a:off x="16356332" y="13044995"/>
            <a:ext cx="1202047" cy="3135600"/>
          </a:xfrm>
          <a:prstGeom prst="bentConnector3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1" name="Elbow Connector 2070"/>
          <p:cNvCxnSpPr>
            <a:stCxn id="127" idx="0"/>
            <a:endCxn id="14" idx="1"/>
          </p:cNvCxnSpPr>
          <p:nvPr/>
        </p:nvCxnSpPr>
        <p:spPr>
          <a:xfrm rot="16200000" flipV="1">
            <a:off x="12583716" y="10148160"/>
            <a:ext cx="5418647" cy="193033"/>
          </a:xfrm>
          <a:prstGeom prst="bentConnector4">
            <a:avLst>
              <a:gd name="adj1" fmla="val 26347"/>
              <a:gd name="adj2" fmla="val 708853"/>
            </a:avLst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8" name="Elbow Connector 2077"/>
          <p:cNvCxnSpPr>
            <a:stCxn id="13" idx="1"/>
            <a:endCxn id="128" idx="0"/>
          </p:cNvCxnSpPr>
          <p:nvPr/>
        </p:nvCxnSpPr>
        <p:spPr>
          <a:xfrm rot="10800000" flipH="1" flipV="1">
            <a:off x="15196521" y="9002116"/>
            <a:ext cx="4318557" cy="3951884"/>
          </a:xfrm>
          <a:prstGeom prst="bentConnector4">
            <a:avLst>
              <a:gd name="adj1" fmla="val -14557"/>
              <a:gd name="adj2" fmla="val 46278"/>
            </a:avLst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28" idx="2"/>
          </p:cNvCxnSpPr>
          <p:nvPr/>
        </p:nvCxnSpPr>
        <p:spPr>
          <a:xfrm flipH="1">
            <a:off x="19515078" y="14011771"/>
            <a:ext cx="1" cy="120204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4" idx="3"/>
            <a:endCxn id="35" idx="3"/>
          </p:cNvCxnSpPr>
          <p:nvPr/>
        </p:nvCxnSpPr>
        <p:spPr>
          <a:xfrm flipH="1" flipV="1">
            <a:off x="18446603" y="4602749"/>
            <a:ext cx="1124272" cy="2932604"/>
          </a:xfrm>
          <a:prstGeom prst="bentConnector3">
            <a:avLst>
              <a:gd name="adj1" fmla="val -53374"/>
            </a:avLst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37" idx="1"/>
            <a:endCxn id="13" idx="3"/>
          </p:cNvCxnSpPr>
          <p:nvPr/>
        </p:nvCxnSpPr>
        <p:spPr>
          <a:xfrm rot="10800000" flipV="1">
            <a:off x="19570876" y="4629460"/>
            <a:ext cx="2572573" cy="4372655"/>
          </a:xfrm>
          <a:prstGeom prst="bentConnector3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2" idx="2"/>
            <a:endCxn id="52" idx="0"/>
          </p:cNvCxnSpPr>
          <p:nvPr/>
        </p:nvCxnSpPr>
        <p:spPr>
          <a:xfrm rot="16200000" flipH="1">
            <a:off x="6251245" y="16191023"/>
            <a:ext cx="543011" cy="2954"/>
          </a:xfrm>
          <a:prstGeom prst="bentConnector3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52" idx="2"/>
            <a:endCxn id="53" idx="0"/>
          </p:cNvCxnSpPr>
          <p:nvPr/>
        </p:nvCxnSpPr>
        <p:spPr>
          <a:xfrm rot="5400000">
            <a:off x="6253649" y="17565025"/>
            <a:ext cx="538202" cy="2955"/>
          </a:xfrm>
          <a:prstGeom prst="bentConnector3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18" idx="1"/>
            <a:endCxn id="12" idx="3"/>
          </p:cNvCxnSpPr>
          <p:nvPr/>
        </p:nvCxnSpPr>
        <p:spPr>
          <a:xfrm rot="10800000">
            <a:off x="8318147" y="15504298"/>
            <a:ext cx="4032778" cy="216812"/>
          </a:xfrm>
          <a:prstGeom prst="bentConnector3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endCxn id="18" idx="3"/>
          </p:cNvCxnSpPr>
          <p:nvPr/>
        </p:nvCxnSpPr>
        <p:spPr>
          <a:xfrm rot="10800000">
            <a:off x="15744063" y="15721111"/>
            <a:ext cx="839611" cy="207497"/>
          </a:xfrm>
          <a:prstGeom prst="bentConnector3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21374100" y="16373808"/>
            <a:ext cx="2247900" cy="150652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 smtClean="0">
                <a:ea typeface="Calibri"/>
                <a:cs typeface="Times New Roman"/>
              </a:rPr>
              <a:t>Haptic</a:t>
            </a:r>
            <a:r>
              <a:rPr lang="en-US" sz="3600" b="1" dirty="0" smtClean="0">
                <a:effectLst/>
                <a:ea typeface="Calibri"/>
                <a:cs typeface="Times New Roman"/>
              </a:rPr>
              <a:t> </a:t>
            </a:r>
            <a:r>
              <a:rPr lang="en-US" sz="3600" b="1" dirty="0">
                <a:effectLst/>
                <a:ea typeface="Calibri"/>
                <a:cs typeface="Times New Roman"/>
              </a:rPr>
              <a:t>Logic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25851555" y="13792200"/>
            <a:ext cx="4552245" cy="3088503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Haptic</a:t>
            </a:r>
            <a:r>
              <a:rPr lang="en-US" sz="360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36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System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26317841" y="14806614"/>
            <a:ext cx="3704959" cy="150652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 smtClean="0">
                <a:ea typeface="Calibri"/>
                <a:cs typeface="Times New Roman"/>
              </a:rPr>
              <a:t>Vibration Array</a:t>
            </a:r>
            <a:endParaRPr lang="en-US" sz="3600" b="1" dirty="0">
              <a:effectLst/>
              <a:ea typeface="Calibri"/>
              <a:cs typeface="Times New Roman"/>
            </a:endParaRPr>
          </a:p>
        </p:txBody>
      </p:sp>
      <p:cxnSp>
        <p:nvCxnSpPr>
          <p:cNvPr id="146" name="Elbow Connector 145"/>
          <p:cNvCxnSpPr>
            <a:stCxn id="177" idx="3"/>
            <a:endCxn id="179" idx="1"/>
          </p:cNvCxnSpPr>
          <p:nvPr/>
        </p:nvCxnSpPr>
        <p:spPr>
          <a:xfrm flipV="1">
            <a:off x="23622000" y="15559875"/>
            <a:ext cx="2695841" cy="1567194"/>
          </a:xfrm>
          <a:prstGeom prst="bentConnector3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9" idx="3"/>
            <a:endCxn id="177" idx="1"/>
          </p:cNvCxnSpPr>
          <p:nvPr/>
        </p:nvCxnSpPr>
        <p:spPr>
          <a:xfrm>
            <a:off x="20513498" y="16369618"/>
            <a:ext cx="860602" cy="757451"/>
          </a:xfrm>
          <a:prstGeom prst="bentConnector3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2380263" y="16967638"/>
            <a:ext cx="3393137" cy="14727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Voice Control Logic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cxnSp>
        <p:nvCxnSpPr>
          <p:cNvPr id="176" name="Elbow Connector 175"/>
          <p:cNvCxnSpPr>
            <a:stCxn id="96" idx="2"/>
            <a:endCxn id="97" idx="1"/>
          </p:cNvCxnSpPr>
          <p:nvPr/>
        </p:nvCxnSpPr>
        <p:spPr>
          <a:xfrm rot="16200000" flipH="1">
            <a:off x="11991014" y="22480721"/>
            <a:ext cx="6630851" cy="1903002"/>
          </a:xfrm>
          <a:prstGeom prst="bentConnector2">
            <a:avLst/>
          </a:prstGeom>
          <a:ln w="571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2" name="Elbow Connector 2091"/>
          <p:cNvCxnSpPr/>
          <p:nvPr/>
        </p:nvCxnSpPr>
        <p:spPr>
          <a:xfrm rot="16200000" flipV="1">
            <a:off x="19762793" y="17574628"/>
            <a:ext cx="1143579" cy="1045161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Text Box 2"/>
          <p:cNvSpPr txBox="1">
            <a:spLocks noChangeArrowheads="1"/>
          </p:cNvSpPr>
          <p:nvPr/>
        </p:nvSpPr>
        <p:spPr bwMode="auto">
          <a:xfrm>
            <a:off x="23164800" y="134334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2" name="Text Box 2"/>
          <p:cNvSpPr txBox="1">
            <a:spLocks noChangeArrowheads="1"/>
          </p:cNvSpPr>
          <p:nvPr/>
        </p:nvSpPr>
        <p:spPr bwMode="auto">
          <a:xfrm>
            <a:off x="19888200" y="152400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3" name="Text Box 2"/>
          <p:cNvSpPr txBox="1">
            <a:spLocks noChangeArrowheads="1"/>
          </p:cNvSpPr>
          <p:nvPr/>
        </p:nvSpPr>
        <p:spPr bwMode="auto">
          <a:xfrm>
            <a:off x="5820038" y="24035107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4" name="Text Box 2"/>
          <p:cNvSpPr txBox="1">
            <a:spLocks noChangeArrowheads="1"/>
          </p:cNvSpPr>
          <p:nvPr/>
        </p:nvSpPr>
        <p:spPr bwMode="auto">
          <a:xfrm>
            <a:off x="5333999" y="256161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5" name="Text Box 2"/>
          <p:cNvSpPr txBox="1">
            <a:spLocks noChangeArrowheads="1"/>
          </p:cNvSpPr>
          <p:nvPr/>
        </p:nvSpPr>
        <p:spPr bwMode="auto">
          <a:xfrm>
            <a:off x="5428720" y="272925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</a:t>
            </a: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6" name="Text Box 2"/>
          <p:cNvSpPr txBox="1">
            <a:spLocks noChangeArrowheads="1"/>
          </p:cNvSpPr>
          <p:nvPr/>
        </p:nvSpPr>
        <p:spPr bwMode="auto">
          <a:xfrm>
            <a:off x="19050000" y="89376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7" name="Text Box 2"/>
          <p:cNvSpPr txBox="1">
            <a:spLocks noChangeArrowheads="1"/>
          </p:cNvSpPr>
          <p:nvPr/>
        </p:nvSpPr>
        <p:spPr bwMode="auto">
          <a:xfrm>
            <a:off x="16764000" y="134874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25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8" name="Text Box 2"/>
          <p:cNvSpPr txBox="1">
            <a:spLocks noChangeArrowheads="1"/>
          </p:cNvSpPr>
          <p:nvPr/>
        </p:nvSpPr>
        <p:spPr bwMode="auto">
          <a:xfrm>
            <a:off x="20821121" y="134874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10546115" y="27851249"/>
            <a:ext cx="4389085" cy="3238351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Voice Detection</a:t>
            </a:r>
            <a:r>
              <a:rPr lang="en-US" sz="360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 Unit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250" name="Text Box 2"/>
          <p:cNvSpPr txBox="1">
            <a:spLocks noChangeArrowheads="1"/>
          </p:cNvSpPr>
          <p:nvPr/>
        </p:nvSpPr>
        <p:spPr bwMode="auto">
          <a:xfrm>
            <a:off x="15258521" y="179292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20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1076337" y="28915723"/>
            <a:ext cx="3328635" cy="15706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 smtClean="0">
                <a:ea typeface="Calibri"/>
                <a:cs typeface="Times New Roman"/>
              </a:rPr>
              <a:t>dB Detection Circuit</a:t>
            </a:r>
            <a:endParaRPr lang="en-US" sz="3600" b="1" dirty="0">
              <a:effectLst/>
              <a:ea typeface="Calibri"/>
              <a:cs typeface="Times New Roman"/>
            </a:endParaRPr>
          </a:p>
        </p:txBody>
      </p:sp>
      <p:sp>
        <p:nvSpPr>
          <p:cNvPr id="253" name="Text Box 2"/>
          <p:cNvSpPr txBox="1">
            <a:spLocks noChangeArrowheads="1"/>
          </p:cNvSpPr>
          <p:nvPr/>
        </p:nvSpPr>
        <p:spPr bwMode="auto">
          <a:xfrm>
            <a:off x="13810721" y="299688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</a:t>
            </a: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2038083" y="9587987"/>
            <a:ext cx="5699920" cy="10577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ea typeface="Calibri"/>
                <a:cs typeface="Times New Roman"/>
              </a:rPr>
              <a:t>Microcontroller Selection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17259300" y="18534078"/>
            <a:ext cx="2247900" cy="15065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 smtClean="0">
                <a:ea typeface="Calibri"/>
                <a:cs typeface="Times New Roman"/>
              </a:rPr>
              <a:t>Toggle</a:t>
            </a:r>
            <a:r>
              <a:rPr lang="en-US" sz="3600" b="1" dirty="0" smtClean="0">
                <a:effectLst/>
                <a:ea typeface="Calibri"/>
                <a:cs typeface="Times New Roman"/>
              </a:rPr>
              <a:t> </a:t>
            </a:r>
            <a:r>
              <a:rPr lang="en-US" sz="3600" b="1" dirty="0">
                <a:effectLst/>
                <a:ea typeface="Calibri"/>
                <a:cs typeface="Times New Roman"/>
              </a:rPr>
              <a:t>Logic</a:t>
            </a:r>
          </a:p>
        </p:txBody>
      </p:sp>
      <p:cxnSp>
        <p:nvCxnSpPr>
          <p:cNvPr id="2108" name="Elbow Connector 2107"/>
          <p:cNvCxnSpPr>
            <a:stCxn id="41" idx="1"/>
            <a:endCxn id="255" idx="2"/>
          </p:cNvCxnSpPr>
          <p:nvPr/>
        </p:nvCxnSpPr>
        <p:spPr>
          <a:xfrm rot="10800000">
            <a:off x="18383251" y="20040601"/>
            <a:ext cx="5481017" cy="2547233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0" name="Elbow Connector 2109"/>
          <p:cNvCxnSpPr>
            <a:stCxn id="42" idx="3"/>
            <a:endCxn id="16" idx="3"/>
          </p:cNvCxnSpPr>
          <p:nvPr/>
        </p:nvCxnSpPr>
        <p:spPr>
          <a:xfrm flipH="1" flipV="1">
            <a:off x="23575433" y="19406235"/>
            <a:ext cx="4147694" cy="5074953"/>
          </a:xfrm>
          <a:prstGeom prst="bentConnector3">
            <a:avLst>
              <a:gd name="adj1" fmla="val -31691"/>
            </a:avLst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Text Box 2"/>
          <p:cNvSpPr txBox="1">
            <a:spLocks noChangeArrowheads="1"/>
          </p:cNvSpPr>
          <p:nvPr/>
        </p:nvSpPr>
        <p:spPr bwMode="auto">
          <a:xfrm>
            <a:off x="27374321" y="226314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2" name="Text Box 2"/>
          <p:cNvSpPr txBox="1">
            <a:spLocks noChangeArrowheads="1"/>
          </p:cNvSpPr>
          <p:nvPr/>
        </p:nvSpPr>
        <p:spPr bwMode="auto">
          <a:xfrm>
            <a:off x="27203400" y="245586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3" name="Text Box 2"/>
          <p:cNvSpPr txBox="1">
            <a:spLocks noChangeArrowheads="1"/>
          </p:cNvSpPr>
          <p:nvPr/>
        </p:nvSpPr>
        <p:spPr bwMode="auto">
          <a:xfrm>
            <a:off x="23042033" y="196818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4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4" name="Text Box 2"/>
          <p:cNvSpPr txBox="1">
            <a:spLocks noChangeArrowheads="1"/>
          </p:cNvSpPr>
          <p:nvPr/>
        </p:nvSpPr>
        <p:spPr bwMode="auto">
          <a:xfrm>
            <a:off x="18992321" y="195072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5" name="Text Box 2"/>
          <p:cNvSpPr txBox="1">
            <a:spLocks noChangeArrowheads="1"/>
          </p:cNvSpPr>
          <p:nvPr/>
        </p:nvSpPr>
        <p:spPr bwMode="auto">
          <a:xfrm>
            <a:off x="29660321" y="15849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6" name="Text Box 2"/>
          <p:cNvSpPr txBox="1">
            <a:spLocks noChangeArrowheads="1"/>
          </p:cNvSpPr>
          <p:nvPr/>
        </p:nvSpPr>
        <p:spPr bwMode="auto">
          <a:xfrm>
            <a:off x="23088600" y="17373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</a:t>
            </a: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7" name="Text Box 2"/>
          <p:cNvSpPr txBox="1">
            <a:spLocks noChangeArrowheads="1"/>
          </p:cNvSpPr>
          <p:nvPr/>
        </p:nvSpPr>
        <p:spPr bwMode="auto">
          <a:xfrm>
            <a:off x="15773400" y="195834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8" name="Text Box 2"/>
          <p:cNvSpPr txBox="1">
            <a:spLocks noChangeArrowheads="1"/>
          </p:cNvSpPr>
          <p:nvPr/>
        </p:nvSpPr>
        <p:spPr bwMode="auto">
          <a:xfrm>
            <a:off x="15258521" y="15849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9" name="Text Box 2"/>
          <p:cNvSpPr txBox="1">
            <a:spLocks noChangeArrowheads="1"/>
          </p:cNvSpPr>
          <p:nvPr/>
        </p:nvSpPr>
        <p:spPr bwMode="auto">
          <a:xfrm>
            <a:off x="19220921" y="27073237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80" name="Text Box 2"/>
          <p:cNvSpPr txBox="1">
            <a:spLocks noChangeArrowheads="1"/>
          </p:cNvSpPr>
          <p:nvPr/>
        </p:nvSpPr>
        <p:spPr bwMode="auto">
          <a:xfrm>
            <a:off x="7315200" y="18135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81" name="Text Box 2"/>
          <p:cNvSpPr txBox="1">
            <a:spLocks noChangeArrowheads="1"/>
          </p:cNvSpPr>
          <p:nvPr/>
        </p:nvSpPr>
        <p:spPr bwMode="auto">
          <a:xfrm>
            <a:off x="7239000" y="167640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82" name="Text Box 2"/>
          <p:cNvSpPr txBox="1">
            <a:spLocks noChangeArrowheads="1"/>
          </p:cNvSpPr>
          <p:nvPr/>
        </p:nvSpPr>
        <p:spPr bwMode="auto">
          <a:xfrm>
            <a:off x="7772400" y="15468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232" name="Elbow Connector 231"/>
          <p:cNvCxnSpPr>
            <a:stCxn id="252" idx="1"/>
            <a:endCxn id="189" idx="1"/>
          </p:cNvCxnSpPr>
          <p:nvPr/>
        </p:nvCxnSpPr>
        <p:spPr>
          <a:xfrm rot="10800000" flipH="1">
            <a:off x="11076337" y="17704020"/>
            <a:ext cx="1303926" cy="11997019"/>
          </a:xfrm>
          <a:prstGeom prst="bentConnector3">
            <a:avLst>
              <a:gd name="adj1" fmla="val -54787"/>
            </a:avLst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Text Box 2"/>
          <p:cNvSpPr txBox="1">
            <a:spLocks noChangeArrowheads="1"/>
          </p:cNvSpPr>
          <p:nvPr/>
        </p:nvSpPr>
        <p:spPr bwMode="auto">
          <a:xfrm>
            <a:off x="28498800" y="6705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235" name="Elbow Connector 234"/>
          <p:cNvCxnSpPr>
            <a:stCxn id="22" idx="2"/>
            <a:endCxn id="21" idx="0"/>
          </p:cNvCxnSpPr>
          <p:nvPr/>
        </p:nvCxnSpPr>
        <p:spPr>
          <a:xfrm rot="16200000" flipH="1">
            <a:off x="3762683" y="26411903"/>
            <a:ext cx="609600" cy="40394"/>
          </a:xfrm>
          <a:prstGeom prst="bentConnector3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2" idx="0"/>
          </p:cNvCxnSpPr>
          <p:nvPr/>
        </p:nvCxnSpPr>
        <p:spPr>
          <a:xfrm flipV="1">
            <a:off x="4047286" y="24558638"/>
            <a:ext cx="0" cy="65747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9" name="Text Box 2"/>
          <p:cNvSpPr txBox="1">
            <a:spLocks noChangeArrowheads="1"/>
          </p:cNvSpPr>
          <p:nvPr/>
        </p:nvSpPr>
        <p:spPr bwMode="auto">
          <a:xfrm>
            <a:off x="7181321" y="108204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00" name="Text Box 2"/>
          <p:cNvSpPr txBox="1">
            <a:spLocks noChangeArrowheads="1"/>
          </p:cNvSpPr>
          <p:nvPr/>
        </p:nvSpPr>
        <p:spPr bwMode="auto">
          <a:xfrm>
            <a:off x="7010400" y="95250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30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02" name="Text Box 2"/>
          <p:cNvSpPr txBox="1">
            <a:spLocks noChangeArrowheads="1"/>
          </p:cNvSpPr>
          <p:nvPr/>
        </p:nvSpPr>
        <p:spPr bwMode="auto">
          <a:xfrm>
            <a:off x="7086600" y="81534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03" name="Text Box 2"/>
          <p:cNvSpPr txBox="1">
            <a:spLocks noChangeArrowheads="1"/>
          </p:cNvSpPr>
          <p:nvPr/>
        </p:nvSpPr>
        <p:spPr bwMode="auto">
          <a:xfrm>
            <a:off x="7105121" y="6705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35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257" name="Elbow Connector 256"/>
          <p:cNvCxnSpPr>
            <a:stCxn id="255" idx="0"/>
            <a:endCxn id="19" idx="2"/>
          </p:cNvCxnSpPr>
          <p:nvPr/>
        </p:nvCxnSpPr>
        <p:spPr>
          <a:xfrm rot="5400000" flipH="1" flipV="1">
            <a:off x="17949872" y="17958796"/>
            <a:ext cx="1008660" cy="141905"/>
          </a:xfrm>
          <a:prstGeom prst="bentConnector3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Elbow Connector 258"/>
          <p:cNvCxnSpPr>
            <a:stCxn id="96" idx="3"/>
          </p:cNvCxnSpPr>
          <p:nvPr/>
        </p:nvCxnSpPr>
        <p:spPr>
          <a:xfrm flipV="1">
            <a:off x="16306800" y="17525418"/>
            <a:ext cx="650555" cy="1981781"/>
          </a:xfrm>
          <a:prstGeom prst="bentConnector2">
            <a:avLst/>
          </a:prstGeom>
          <a:ln w="571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189" idx="3"/>
            <a:endCxn id="19" idx="1"/>
          </p:cNvCxnSpPr>
          <p:nvPr/>
        </p:nvCxnSpPr>
        <p:spPr>
          <a:xfrm flipV="1">
            <a:off x="15773400" y="16369618"/>
            <a:ext cx="763411" cy="1334401"/>
          </a:xfrm>
          <a:prstGeom prst="bentConnector3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Text Box 2"/>
          <p:cNvSpPr txBox="1">
            <a:spLocks noChangeArrowheads="1"/>
          </p:cNvSpPr>
          <p:nvPr/>
        </p:nvSpPr>
        <p:spPr bwMode="auto">
          <a:xfrm>
            <a:off x="18059400" y="10210800"/>
            <a:ext cx="16002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Analog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17" name="Text Box 2"/>
          <p:cNvSpPr txBox="1">
            <a:spLocks noChangeArrowheads="1"/>
          </p:cNvSpPr>
          <p:nvPr/>
        </p:nvSpPr>
        <p:spPr bwMode="auto">
          <a:xfrm>
            <a:off x="14020800" y="10896600"/>
            <a:ext cx="16002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Analog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18" name="Text Box 2"/>
          <p:cNvSpPr txBox="1">
            <a:spLocks noChangeArrowheads="1"/>
          </p:cNvSpPr>
          <p:nvPr/>
        </p:nvSpPr>
        <p:spPr bwMode="auto">
          <a:xfrm>
            <a:off x="9067800" y="14935200"/>
            <a:ext cx="16002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Digital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19" name="Text Box 2"/>
          <p:cNvSpPr txBox="1">
            <a:spLocks noChangeArrowheads="1"/>
          </p:cNvSpPr>
          <p:nvPr/>
        </p:nvSpPr>
        <p:spPr bwMode="auto">
          <a:xfrm>
            <a:off x="24231600" y="14935200"/>
            <a:ext cx="16002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Analog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21" name="Text Box 2"/>
          <p:cNvSpPr txBox="1">
            <a:spLocks noChangeArrowheads="1"/>
          </p:cNvSpPr>
          <p:nvPr/>
        </p:nvSpPr>
        <p:spPr bwMode="auto">
          <a:xfrm>
            <a:off x="9753600" y="17091041"/>
            <a:ext cx="16002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Analog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22" name="Text Box 2"/>
          <p:cNvSpPr txBox="1">
            <a:spLocks noChangeArrowheads="1"/>
          </p:cNvSpPr>
          <p:nvPr/>
        </p:nvSpPr>
        <p:spPr bwMode="auto">
          <a:xfrm>
            <a:off x="14401800" y="21434441"/>
            <a:ext cx="16002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Digital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27" name="Text Box 2"/>
          <p:cNvSpPr txBox="1">
            <a:spLocks noChangeArrowheads="1"/>
          </p:cNvSpPr>
          <p:nvPr/>
        </p:nvSpPr>
        <p:spPr bwMode="auto">
          <a:xfrm>
            <a:off x="24969919" y="18745201"/>
            <a:ext cx="4357085" cy="66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Analog or Digital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68" name="Right Arrow 267"/>
          <p:cNvSpPr/>
          <p:nvPr/>
        </p:nvSpPr>
        <p:spPr>
          <a:xfrm>
            <a:off x="22498050" y="8816962"/>
            <a:ext cx="2286706" cy="1317638"/>
          </a:xfrm>
          <a:prstGeom prst="rightArrow">
            <a:avLst>
              <a:gd name="adj1" fmla="val 71686"/>
              <a:gd name="adj2" fmla="val 76023"/>
            </a:avLst>
          </a:prstGeom>
          <a:solidFill>
            <a:srgbClr val="FFFF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3.3-5VDC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30" name="Text Box 2"/>
          <p:cNvSpPr txBox="1">
            <a:spLocks noChangeArrowheads="1"/>
          </p:cNvSpPr>
          <p:nvPr/>
        </p:nvSpPr>
        <p:spPr bwMode="auto">
          <a:xfrm>
            <a:off x="18364200" y="21967841"/>
            <a:ext cx="16002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Digital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31" name="Right Arrow 330"/>
          <p:cNvSpPr/>
          <p:nvPr/>
        </p:nvSpPr>
        <p:spPr>
          <a:xfrm>
            <a:off x="1828800" y="15979762"/>
            <a:ext cx="2286706" cy="1317638"/>
          </a:xfrm>
          <a:prstGeom prst="rightArrow">
            <a:avLst>
              <a:gd name="adj1" fmla="val 71686"/>
              <a:gd name="adj2" fmla="val 76023"/>
            </a:avLst>
          </a:prstGeom>
          <a:solidFill>
            <a:srgbClr val="FFFF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3.3-5VDC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32" name="Right Arrow 331"/>
          <p:cNvSpPr/>
          <p:nvPr/>
        </p:nvSpPr>
        <p:spPr>
          <a:xfrm>
            <a:off x="20878094" y="22913962"/>
            <a:ext cx="2286706" cy="1317638"/>
          </a:xfrm>
          <a:prstGeom prst="rightArrow">
            <a:avLst>
              <a:gd name="adj1" fmla="val 71686"/>
              <a:gd name="adj2" fmla="val 76023"/>
            </a:avLst>
          </a:prstGeom>
          <a:solidFill>
            <a:srgbClr val="FFFF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5VDC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33" name="Right Arrow 332"/>
          <p:cNvSpPr/>
          <p:nvPr/>
        </p:nvSpPr>
        <p:spPr>
          <a:xfrm flipH="1">
            <a:off x="20116799" y="26365199"/>
            <a:ext cx="2381250" cy="1317638"/>
          </a:xfrm>
          <a:prstGeom prst="rightArrow">
            <a:avLst>
              <a:gd name="adj1" fmla="val 71686"/>
              <a:gd name="adj2" fmla="val 76023"/>
            </a:avLst>
          </a:prstGeom>
          <a:solidFill>
            <a:srgbClr val="FFFF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X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VDC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35" name="Right Arrow 334"/>
          <p:cNvSpPr/>
          <p:nvPr/>
        </p:nvSpPr>
        <p:spPr>
          <a:xfrm>
            <a:off x="12496800" y="5943600"/>
            <a:ext cx="2286706" cy="1317638"/>
          </a:xfrm>
          <a:prstGeom prst="rightArrow">
            <a:avLst>
              <a:gd name="adj1" fmla="val 71686"/>
              <a:gd name="adj2" fmla="val 76023"/>
            </a:avLst>
          </a:prstGeom>
          <a:solidFill>
            <a:srgbClr val="FFFF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5VDC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84" name="Straight Arrow Connector 283"/>
          <p:cNvCxnSpPr>
            <a:stCxn id="53" idx="1"/>
          </p:cNvCxnSpPr>
          <p:nvPr/>
        </p:nvCxnSpPr>
        <p:spPr>
          <a:xfrm flipH="1" flipV="1">
            <a:off x="457200" y="18252300"/>
            <a:ext cx="4873692" cy="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Text Box 2"/>
          <p:cNvSpPr txBox="1">
            <a:spLocks noChangeArrowheads="1"/>
          </p:cNvSpPr>
          <p:nvPr/>
        </p:nvSpPr>
        <p:spPr bwMode="auto">
          <a:xfrm>
            <a:off x="1295400" y="17700641"/>
            <a:ext cx="22098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Audio Out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286" name="Elbow Connector 285"/>
          <p:cNvCxnSpPr>
            <a:stCxn id="341" idx="0"/>
            <a:endCxn id="252" idx="3"/>
          </p:cNvCxnSpPr>
          <p:nvPr/>
        </p:nvCxnSpPr>
        <p:spPr>
          <a:xfrm rot="16200000" flipV="1">
            <a:off x="14974335" y="29131676"/>
            <a:ext cx="2401403" cy="3540128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Text Box 2"/>
          <p:cNvSpPr txBox="1">
            <a:spLocks noChangeArrowheads="1"/>
          </p:cNvSpPr>
          <p:nvPr/>
        </p:nvSpPr>
        <p:spPr bwMode="auto">
          <a:xfrm>
            <a:off x="16840200" y="32102441"/>
            <a:ext cx="22098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Audio In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45" name="Right Arrow 344"/>
          <p:cNvSpPr/>
          <p:nvPr/>
        </p:nvSpPr>
        <p:spPr>
          <a:xfrm>
            <a:off x="7028921" y="23593769"/>
            <a:ext cx="2667000" cy="1774838"/>
          </a:xfrm>
          <a:prstGeom prst="rightArrow">
            <a:avLst>
              <a:gd name="adj1" fmla="val 71686"/>
              <a:gd name="adj2" fmla="val 76023"/>
            </a:avLst>
          </a:prstGeom>
          <a:solidFill>
            <a:srgbClr val="FFC0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3.3VDC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47" name="Right Arrow 346"/>
          <p:cNvSpPr/>
          <p:nvPr/>
        </p:nvSpPr>
        <p:spPr>
          <a:xfrm>
            <a:off x="6984646" y="25620881"/>
            <a:ext cx="2667000" cy="1774838"/>
          </a:xfrm>
          <a:prstGeom prst="rightArrow">
            <a:avLst>
              <a:gd name="adj1" fmla="val 71686"/>
              <a:gd name="adj2" fmla="val 76023"/>
            </a:avLst>
          </a:prstGeom>
          <a:solidFill>
            <a:srgbClr val="FFC0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5V</a:t>
            </a:r>
            <a:r>
              <a:rPr lang="en-US" sz="2800" dirty="0" smtClean="0">
                <a:solidFill>
                  <a:sysClr val="windowText" lastClr="000000"/>
                </a:solidFill>
              </a:rPr>
              <a:t>D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C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48" name="Right Arrow 347"/>
          <p:cNvSpPr/>
          <p:nvPr/>
        </p:nvSpPr>
        <p:spPr>
          <a:xfrm flipH="1">
            <a:off x="14935200" y="29924362"/>
            <a:ext cx="2381250" cy="1317638"/>
          </a:xfrm>
          <a:prstGeom prst="rightArrow">
            <a:avLst>
              <a:gd name="adj1" fmla="val 71686"/>
              <a:gd name="adj2" fmla="val 76023"/>
            </a:avLst>
          </a:prstGeom>
          <a:solidFill>
            <a:srgbClr val="FFFF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X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VDC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290" name="Up Arrow 289"/>
          <p:cNvSpPr/>
          <p:nvPr/>
        </p:nvSpPr>
        <p:spPr>
          <a:xfrm>
            <a:off x="27000156" y="16880703"/>
            <a:ext cx="2026400" cy="1653376"/>
          </a:xfrm>
          <a:prstGeom prst="upArrow">
            <a:avLst>
              <a:gd name="adj1" fmla="val 50000"/>
              <a:gd name="adj2" fmla="val 41265"/>
            </a:avLst>
          </a:prstGeom>
          <a:solidFill>
            <a:srgbClr val="FFFF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XVDC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292" name="Elbow Connector 291"/>
          <p:cNvCxnSpPr>
            <a:endCxn id="42" idx="2"/>
          </p:cNvCxnSpPr>
          <p:nvPr/>
        </p:nvCxnSpPr>
        <p:spPr>
          <a:xfrm rot="10800000">
            <a:off x="25793698" y="25058154"/>
            <a:ext cx="6438903" cy="2373846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3" name="Text Box 2"/>
          <p:cNvSpPr txBox="1">
            <a:spLocks noChangeArrowheads="1"/>
          </p:cNvSpPr>
          <p:nvPr/>
        </p:nvSpPr>
        <p:spPr bwMode="auto">
          <a:xfrm>
            <a:off x="28346400" y="26746200"/>
            <a:ext cx="24384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User Input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295" name="Elbow Connector 294"/>
          <p:cNvCxnSpPr>
            <a:endCxn id="41" idx="3"/>
          </p:cNvCxnSpPr>
          <p:nvPr/>
        </p:nvCxnSpPr>
        <p:spPr>
          <a:xfrm rot="16200000" flipV="1">
            <a:off x="26755681" y="23555280"/>
            <a:ext cx="4844167" cy="2909273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30556200" y="27355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" name="Elbow Connector 307"/>
          <p:cNvCxnSpPr>
            <a:stCxn id="47" idx="3"/>
          </p:cNvCxnSpPr>
          <p:nvPr/>
        </p:nvCxnSpPr>
        <p:spPr>
          <a:xfrm flipV="1">
            <a:off x="29409495" y="4292858"/>
            <a:ext cx="994305" cy="3686980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Text Box 2"/>
          <p:cNvSpPr txBox="1">
            <a:spLocks noChangeArrowheads="1"/>
          </p:cNvSpPr>
          <p:nvPr/>
        </p:nvSpPr>
        <p:spPr bwMode="auto">
          <a:xfrm>
            <a:off x="29327005" y="3679841"/>
            <a:ext cx="3515195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Visual Out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graphicFrame>
        <p:nvGraphicFramePr>
          <p:cNvPr id="310" name="Table 3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853442"/>
              </p:ext>
            </p:extLst>
          </p:nvPr>
        </p:nvGraphicFramePr>
        <p:xfrm>
          <a:off x="23042033" y="27851248"/>
          <a:ext cx="7514167" cy="3695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14167"/>
              </a:tblGrid>
              <a:tr h="615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Stuart </a:t>
                      </a:r>
                      <a:r>
                        <a:rPr lang="en-US" sz="3200" dirty="0" smtClean="0">
                          <a:effectLst/>
                        </a:rPr>
                        <a:t>Husted, LE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5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Miguel </a:t>
                      </a:r>
                      <a:r>
                        <a:rPr lang="en-US" sz="3200" dirty="0" smtClean="0">
                          <a:effectLst/>
                        </a:rPr>
                        <a:t>Pabon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</a:tr>
              <a:tr h="615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Jennifer </a:t>
                      </a:r>
                      <a:r>
                        <a:rPr lang="en-US" sz="3200" dirty="0" smtClean="0">
                          <a:effectLst/>
                        </a:rPr>
                        <a:t>Campbell, PM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0000"/>
                    </a:solidFill>
                  </a:tcPr>
                </a:tc>
              </a:tr>
              <a:tr h="615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Adam </a:t>
                      </a:r>
                      <a:r>
                        <a:rPr lang="en-US" sz="3200" dirty="0" err="1">
                          <a:effectLst/>
                        </a:rPr>
                        <a:t>Josserand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615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Joe Knight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15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Raymond Anderson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311" name="Rectangle 310"/>
          <p:cNvSpPr/>
          <p:nvPr/>
        </p:nvSpPr>
        <p:spPr>
          <a:xfrm>
            <a:off x="3119535" y="457200"/>
            <a:ext cx="26674665" cy="36933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3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ARCANE TESTUDO </a:t>
            </a:r>
          </a:p>
          <a:p>
            <a:pPr algn="ctr"/>
            <a:r>
              <a:rPr lang="en-US" sz="9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BLOCK DIAGRAM</a:t>
            </a:r>
            <a:endParaRPr lang="en-US" sz="13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185369" y="28246194"/>
            <a:ext cx="3808018" cy="10337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ea typeface="Calibri"/>
                <a:cs typeface="Times New Roman"/>
              </a:rPr>
              <a:t>Battery  Charger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cxnSp>
        <p:nvCxnSpPr>
          <p:cNvPr id="138" name="Elbow Connector 137"/>
          <p:cNvCxnSpPr/>
          <p:nvPr/>
        </p:nvCxnSpPr>
        <p:spPr>
          <a:xfrm rot="16200000" flipV="1">
            <a:off x="4588754" y="26980249"/>
            <a:ext cx="3244016" cy="626932"/>
          </a:xfrm>
          <a:prstGeom prst="bentConnector3">
            <a:avLst>
              <a:gd name="adj1" fmla="val 100502"/>
            </a:avLst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993387" y="28915723"/>
            <a:ext cx="5278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 Box 2"/>
          <p:cNvSpPr txBox="1">
            <a:spLocks noChangeArrowheads="1"/>
          </p:cNvSpPr>
          <p:nvPr/>
        </p:nvSpPr>
        <p:spPr bwMode="auto">
          <a:xfrm>
            <a:off x="5428720" y="28763059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293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176</Words>
  <Application>Microsoft Office PowerPoint</Application>
  <PresentationFormat>Custom</PresentationFormat>
  <Paragraphs>112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Husted</dc:creator>
  <cp:lastModifiedBy>Jeon</cp:lastModifiedBy>
  <cp:revision>22</cp:revision>
  <dcterms:created xsi:type="dcterms:W3CDTF">2016-02-08T21:41:31Z</dcterms:created>
  <dcterms:modified xsi:type="dcterms:W3CDTF">2016-02-10T20:03:52Z</dcterms:modified>
</cp:coreProperties>
</file>