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66" r:id="rId6"/>
    <p:sldId id="271" r:id="rId7"/>
    <p:sldId id="258" r:id="rId8"/>
    <p:sldId id="272" r:id="rId9"/>
    <p:sldId id="260" r:id="rId10"/>
    <p:sldId id="259" r:id="rId11"/>
    <p:sldId id="261" r:id="rId12"/>
    <p:sldId id="265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E90AA-A76F-4A85-B4CE-9D49AC06E009}" v="76" dt="2023-06-06T20:18:07.496"/>
    <p1510:client id="{19EBFACF-BD81-7F10-1FCE-63E860D81AAA}" v="267" dt="2023-06-08T15:23:50.209"/>
    <p1510:client id="{37772BA6-FE7D-08DB-D0EA-BE1FE16C2888}" v="104" dt="2023-06-13T14:49:06.190"/>
    <p1510:client id="{6EFD741C-5A91-F895-19FE-68C2B29C622C}" v="337" dt="2023-06-12T21:13:35.668"/>
    <p1510:client id="{B3C69EFF-EB51-1C45-8AB1-631DE38D4274}" v="10" dt="2023-06-08T16:23:47.346"/>
    <p1510:client id="{C63FBAD6-93CA-B88B-9136-9F660DBDA8F9}" v="65" dt="2023-06-06T20:24:04.487"/>
    <p1510:client id="{CBE98659-E3AD-C812-E3E7-6145D9BE9170}" v="611" dt="2023-06-13T14:19:1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B547A-6E96-4433-A17E-956EA127705F}" type="datetimeFigureOut"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2B2E3-E8EF-41EF-9A0D-3117DD97DE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folium-web-maps-from-data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https://realpython.com/python-folium-web-maps-from-data/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2B2E3-E8EF-41EF-9A0D-3117DD97DEDF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8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8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7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8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5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3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7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1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7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folium-web-maps-from-data/" TargetMode="External"/><Relationship Id="rId2" Type="http://schemas.openxmlformats.org/officeDocument/2006/relationships/hyperlink" Target="https://deparkes.co.uk/2016/06/24/folium-marker-cluster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Greenland GLACIER ATLAS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chemeClr val="bg1"/>
                </a:solidFill>
              </a:rPr>
              <a:t>Names: Brianna Chery and Abdullahi Ibrahim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bg1"/>
                </a:solidFill>
              </a:rPr>
              <a:t>Program in Computer Engineering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bg1"/>
                </a:solidFill>
              </a:rPr>
              <a:t>Advisor: Douglas Dow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bg1"/>
                </a:solidFill>
              </a:rPr>
              <a:t>Wentworth Institute of Technology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bg1"/>
                </a:solidFill>
              </a:rPr>
              <a:t>Boston, Massachusetts</a:t>
            </a:r>
          </a:p>
          <a:p>
            <a:pPr>
              <a:lnSpc>
                <a:spcPct val="11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4B1B103-916B-FE98-986D-98569F630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" r="-1" b="9566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F3F4-D6D2-011B-3FAB-9CD8CC2414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5022850" cy="2430463"/>
          </a:xfrm>
        </p:spPr>
        <p:txBody>
          <a:bodyPr>
            <a:normAutofit/>
          </a:bodyPr>
          <a:lstStyle/>
          <a:p>
            <a:r>
              <a:rPr lang="en-US"/>
              <a:t>Design</a:t>
            </a:r>
          </a:p>
        </p:txBody>
      </p:sp>
      <p:pic>
        <p:nvPicPr>
          <p:cNvPr id="6" name="Picture 6" descr="Map&#10;&#10;Description automatically generated">
            <a:extLst>
              <a:ext uri="{FF2B5EF4-FFF2-40B4-BE49-F238E27FC236}">
                <a16:creationId xmlns:a16="http://schemas.microsoft.com/office/drawing/2014/main" id="{2C61E4F9-9833-842E-9F2B-4B25727C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83" y="950760"/>
            <a:ext cx="4007864" cy="4633448"/>
          </a:xfrm>
          <a:prstGeom prst="rect">
            <a:avLst/>
          </a:prstGeom>
        </p:spPr>
      </p:pic>
      <p:pic>
        <p:nvPicPr>
          <p:cNvPr id="7" name="Picture 7" descr="Map&#10;&#10;Description automatically generated">
            <a:extLst>
              <a:ext uri="{FF2B5EF4-FFF2-40B4-BE49-F238E27FC236}">
                <a16:creationId xmlns:a16="http://schemas.microsoft.com/office/drawing/2014/main" id="{94F7ED46-F151-744A-5F14-4CDD3F52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55" y="75324"/>
            <a:ext cx="4920390" cy="3484170"/>
          </a:xfrm>
          <a:prstGeom prst="rect">
            <a:avLst/>
          </a:prstGeom>
        </p:spPr>
      </p:pic>
      <p:pic>
        <p:nvPicPr>
          <p:cNvPr id="8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7AF57E7-D689-F377-01F4-459ACA12A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82" y="3684786"/>
            <a:ext cx="4914783" cy="29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9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F52E66-CDB4-4F1C-BF4A-5A2C94D05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59EC9-5272-464B-938D-872FAB84C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8352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415C2-0DF5-53D6-176F-EC2495CC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38342" cy="2629284"/>
          </a:xfrm>
        </p:spPr>
        <p:txBody>
          <a:bodyPr>
            <a:normAutofit/>
          </a:bodyPr>
          <a:lstStyle/>
          <a:p>
            <a:r>
              <a:rPr lang="en-US"/>
              <a:t>End Goal</a:t>
            </a:r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EDF40-457B-0FE0-399B-A015256F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6" y="3824583"/>
            <a:ext cx="2622620" cy="2300349"/>
          </a:xfrm>
          <a:prstGeom prst="rect">
            <a:avLst/>
          </a:prstGeom>
        </p:spPr>
      </p:pic>
      <p:pic>
        <p:nvPicPr>
          <p:cNvPr id="4" name="Picture 4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5D11C80-FF24-E1BC-728A-77DEBE0AD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986" y="3836222"/>
            <a:ext cx="2622620" cy="227707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960E372-FA19-4B6A-BFDE-B54C0D77B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91CC67-7DFF-495D-84B9-51DC9F3FA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852568-E127-4E6C-963B-154A62F67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7442-C595-263E-4CD0-50521613E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413" y="1560375"/>
            <a:ext cx="4892710" cy="37313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800"/>
              <a:t>Share it as a website</a:t>
            </a:r>
          </a:p>
          <a:p>
            <a:pPr marL="571500" lvl="1" indent="-342900">
              <a:buFont typeface="Wingdings" panose="020B0604020202020204" pitchFamily="34" charset="0"/>
              <a:buChar char="q"/>
            </a:pPr>
            <a:r>
              <a:rPr lang="en-US" sz="2400"/>
              <a:t>User-friendly</a:t>
            </a:r>
          </a:p>
          <a:p>
            <a:pPr marL="571500" lvl="1" indent="-342900">
              <a:buFont typeface="Wingdings" panose="020B0604020202020204" pitchFamily="34" charset="0"/>
              <a:buChar char="q"/>
            </a:pPr>
            <a:r>
              <a:rPr lang="en-US" sz="2400"/>
              <a:t>Easy to access the different glaciers and coordinates</a:t>
            </a:r>
          </a:p>
          <a:p>
            <a:pPr marL="571500" lvl="1" indent="-342900">
              <a:buFont typeface="Wingdings" panose="020B0604020202020204" pitchFamily="34" charset="0"/>
              <a:buChar char="q"/>
            </a:pPr>
            <a:r>
              <a:rPr lang="en-US" sz="2400"/>
              <a:t>Add any relevant information regarding each of the glaciers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5773-FEFB-C432-748A-55D51A852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99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C890-951E-F0A2-16B8-D676E0BE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8E8A-ED93-98F2-9FE4-1855A7F9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>
                <a:latin typeface="Bahnschrift"/>
                <a:ea typeface="+mn-lt"/>
                <a:cs typeface="+mn-lt"/>
              </a:rPr>
              <a:t>[1]</a:t>
            </a:r>
            <a:endParaRPr lang="en-US" sz="1200">
              <a:latin typeface="Bahnschrift"/>
            </a:endParaRPr>
          </a:p>
          <a:p>
            <a:r>
              <a:rPr lang="en-US" sz="1200">
                <a:latin typeface="Bahnschrift"/>
                <a:ea typeface="+mn-lt"/>
                <a:cs typeface="+mn-lt"/>
              </a:rPr>
              <a:t>T. A. Moon, A. S. Gardner, B. </a:t>
            </a:r>
            <a:r>
              <a:rPr lang="en-US" sz="1200" err="1">
                <a:latin typeface="Bahnschrift"/>
                <a:ea typeface="+mn-lt"/>
                <a:cs typeface="+mn-lt"/>
              </a:rPr>
              <a:t>Csatho</a:t>
            </a:r>
            <a:r>
              <a:rPr lang="en-US" sz="1200">
                <a:latin typeface="Bahnschrift"/>
                <a:ea typeface="+mn-lt"/>
                <a:cs typeface="+mn-lt"/>
              </a:rPr>
              <a:t>, I. </a:t>
            </a:r>
            <a:r>
              <a:rPr lang="en-US" sz="1200" err="1">
                <a:latin typeface="Bahnschrift"/>
                <a:ea typeface="+mn-lt"/>
                <a:cs typeface="+mn-lt"/>
              </a:rPr>
              <a:t>Parmuzin</a:t>
            </a:r>
            <a:r>
              <a:rPr lang="en-US" sz="1200">
                <a:latin typeface="Bahnschrift"/>
                <a:ea typeface="+mn-lt"/>
                <a:cs typeface="+mn-lt"/>
              </a:rPr>
              <a:t>, and M. A. Fahnestock, “Rapid Reconfiguration of the Greenland Ice Sheet Coastal Margin,” vol. 125, no. 11, p. e2020JF005585, 2020, </a:t>
            </a:r>
            <a:r>
              <a:rPr lang="en-US" sz="1200" err="1">
                <a:latin typeface="Bahnschrift"/>
                <a:ea typeface="+mn-lt"/>
                <a:cs typeface="+mn-lt"/>
              </a:rPr>
              <a:t>doi</a:t>
            </a:r>
            <a:r>
              <a:rPr lang="en-US" sz="1200">
                <a:latin typeface="Bahnschrift"/>
                <a:ea typeface="+mn-lt"/>
                <a:cs typeface="+mn-lt"/>
              </a:rPr>
              <a:t>: 10.1029/2020JF005585.</a:t>
            </a:r>
            <a:endParaRPr lang="en-US" sz="1200">
              <a:latin typeface="Bahnschrift"/>
            </a:endParaRPr>
          </a:p>
          <a:p>
            <a:r>
              <a:rPr lang="en-US" sz="1200">
                <a:latin typeface="Bahnschrift"/>
                <a:ea typeface="+mn-lt"/>
                <a:cs typeface="+mn-lt"/>
              </a:rPr>
              <a:t>[2]</a:t>
            </a:r>
            <a:endParaRPr lang="en-US" sz="1200">
              <a:latin typeface="Bahnschrift"/>
            </a:endParaRPr>
          </a:p>
          <a:p>
            <a:r>
              <a:rPr lang="en-US" sz="1200">
                <a:latin typeface="Bahnschrift"/>
                <a:ea typeface="+mn-lt"/>
                <a:cs typeface="+mn-lt"/>
              </a:rPr>
              <a:t>A. A. Bjørk, L. M. Kruse, and P. B. Michaelsen, “Brief communication: Getting Greenland’s glaciers right – a new data set of all official Greenlandic glacier names,” vol. 9, no. 6, pp. 2215–2218, 2015, </a:t>
            </a:r>
            <a:r>
              <a:rPr lang="en-US" sz="1200" err="1">
                <a:latin typeface="Bahnschrift"/>
                <a:ea typeface="+mn-lt"/>
                <a:cs typeface="+mn-lt"/>
              </a:rPr>
              <a:t>doi</a:t>
            </a:r>
            <a:r>
              <a:rPr lang="en-US" sz="1200">
                <a:latin typeface="Bahnschrift"/>
                <a:ea typeface="+mn-lt"/>
                <a:cs typeface="+mn-lt"/>
              </a:rPr>
              <a:t>: 10.5194/tc-9-2215-2015.</a:t>
            </a:r>
            <a:endParaRPr lang="en-US" sz="1200">
              <a:latin typeface="Bahnschrift"/>
            </a:endParaRPr>
          </a:p>
          <a:p>
            <a:r>
              <a:rPr lang="en-US" sz="1200">
                <a:latin typeface="Bahnschrift"/>
                <a:ea typeface="+mn-lt"/>
                <a:cs typeface="+mn-lt"/>
              </a:rPr>
              <a:t>[3] </a:t>
            </a:r>
            <a:endParaRPr lang="en-US">
              <a:latin typeface="Bahnschrift"/>
              <a:ea typeface="+mn-lt"/>
              <a:cs typeface="+mn-lt"/>
            </a:endParaRPr>
          </a:p>
          <a:p>
            <a:r>
              <a:rPr lang="en-US" sz="1200" err="1">
                <a:latin typeface="Bahnschrift"/>
                <a:ea typeface="+mn-lt"/>
                <a:cs typeface="+mn-lt"/>
              </a:rPr>
              <a:t>Deparkes</a:t>
            </a:r>
            <a:r>
              <a:rPr lang="en-US" sz="1200">
                <a:latin typeface="Bahnschrift"/>
                <a:ea typeface="+mn-lt"/>
                <a:cs typeface="+mn-lt"/>
              </a:rPr>
              <a:t>, “Folium Marker Clusters,” </a:t>
            </a:r>
            <a:r>
              <a:rPr lang="en-US" sz="1200" err="1">
                <a:latin typeface="Bahnschrift"/>
                <a:ea typeface="+mn-lt"/>
                <a:cs typeface="+mn-lt"/>
              </a:rPr>
              <a:t>deparkes</a:t>
            </a:r>
            <a:r>
              <a:rPr lang="en-US" sz="1200">
                <a:latin typeface="Bahnschrift"/>
                <a:ea typeface="+mn-lt"/>
                <a:cs typeface="+mn-lt"/>
              </a:rPr>
              <a:t>, </a:t>
            </a:r>
            <a:r>
              <a:rPr lang="en-US" sz="1200">
                <a:latin typeface="Bahnschrift"/>
                <a:ea typeface="+mn-lt"/>
                <a:cs typeface="+mn-lt"/>
                <a:hlinkClick r:id="rId2"/>
              </a:rPr>
              <a:t>https://deparkes.co.uk/2016/06/24/folium-marker-clusters/</a:t>
            </a:r>
            <a:r>
              <a:rPr lang="en-US" sz="1200">
                <a:latin typeface="Bahnschrift"/>
                <a:ea typeface="+mn-lt"/>
                <a:cs typeface="+mn-lt"/>
              </a:rPr>
              <a:t>.</a:t>
            </a:r>
            <a:endParaRPr lang="en-US">
              <a:latin typeface="Bahnschrift"/>
              <a:ea typeface="+mn-lt"/>
              <a:cs typeface="+mn-lt"/>
            </a:endParaRPr>
          </a:p>
          <a:p>
            <a:r>
              <a:rPr lang="en-US" sz="1200">
                <a:latin typeface="Bahnschrift"/>
                <a:ea typeface="+mn-lt"/>
                <a:cs typeface="+mn-lt"/>
              </a:rPr>
              <a:t>[4] </a:t>
            </a:r>
            <a:endParaRPr lang="en-US">
              <a:latin typeface="Bahnschrift"/>
              <a:ea typeface="+mn-lt"/>
              <a:cs typeface="+mn-lt"/>
            </a:endParaRPr>
          </a:p>
          <a:p>
            <a:r>
              <a:rPr lang="en-US" sz="1200">
                <a:latin typeface="Bahnschrift"/>
                <a:ea typeface="+mn-lt"/>
                <a:cs typeface="+mn-lt"/>
              </a:rPr>
              <a:t>M. </a:t>
            </a:r>
            <a:r>
              <a:rPr lang="en-US" sz="1200" err="1">
                <a:latin typeface="Bahnschrift"/>
                <a:ea typeface="+mn-lt"/>
                <a:cs typeface="+mn-lt"/>
              </a:rPr>
              <a:t>Breuss</a:t>
            </a:r>
            <a:r>
              <a:rPr lang="en-US" sz="1200">
                <a:latin typeface="Bahnschrift"/>
                <a:ea typeface="+mn-lt"/>
                <a:cs typeface="+mn-lt"/>
              </a:rPr>
              <a:t>, “Python folium: Create web maps from your data,” Real Python, </a:t>
            </a:r>
            <a:r>
              <a:rPr lang="en-US" sz="1200">
                <a:latin typeface="Bahnschrift"/>
                <a:ea typeface="+mn-lt"/>
                <a:cs typeface="+mn-lt"/>
                <a:hlinkClick r:id="rId3"/>
              </a:rPr>
              <a:t>https://realpython.com/python-folium-web-maps-from-data/</a:t>
            </a:r>
            <a:r>
              <a:rPr lang="en-US" sz="1200">
                <a:latin typeface="Bahnschrift"/>
                <a:ea typeface="+mn-lt"/>
                <a:cs typeface="+mn-lt"/>
              </a:rPr>
              <a:t> (accessed Jun. 13, 2023). </a:t>
            </a:r>
            <a:endParaRPr lang="en-US">
              <a:latin typeface="Bahnschrift"/>
            </a:endParaRPr>
          </a:p>
          <a:p>
            <a:endParaRPr lang="en-US" sz="1200">
              <a:latin typeface="Bahnschrift"/>
            </a:endParaRPr>
          </a:p>
          <a:p>
            <a:endParaRPr lang="en-US">
              <a:latin typeface="Bahnschrift"/>
            </a:endParaRPr>
          </a:p>
          <a:p>
            <a:endParaRPr lang="en-US" sz="1200">
              <a:latin typeface="Bahnschrif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FBF3-0C64-4B99-0061-00CB24A1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5960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F8DE50-7A65-4407-ADF1-2CD17A9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762FF-DD7D-8CBE-A033-CB61AD13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30910"/>
          </a:xfrm>
        </p:spPr>
        <p:txBody>
          <a:bodyPr>
            <a:normAutofit/>
          </a:bodyPr>
          <a:lstStyle/>
          <a:p>
            <a:r>
              <a:rPr lang="en-US"/>
              <a:t>Initial Problem/Need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F505-18DF-4205-D691-000D3D95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430929"/>
            <a:ext cx="3966453" cy="41143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/>
              <a:t>Place Names are a mix of Greenlandic, Danish and other foreign languages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/>
              <a:t>Orthographies have changed over time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/>
              <a:t>Efforts to name glaciers and record their locations have come with many challenges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1900">
                <a:latin typeface="Avenir Next LT Pro"/>
                <a:cs typeface="Times New Roman"/>
              </a:rPr>
              <a:t>Nunat Aqqinik </a:t>
            </a:r>
            <a:r>
              <a:rPr lang="en-US" sz="1900" err="1">
                <a:latin typeface="Avenir Next LT Pro"/>
                <a:cs typeface="Times New Roman"/>
              </a:rPr>
              <a:t>Aalajangiisartut</a:t>
            </a:r>
            <a:r>
              <a:rPr lang="en-US" sz="1900">
                <a:latin typeface="Avenir Next LT Pro"/>
                <a:cs typeface="Times New Roman"/>
              </a:rPr>
              <a:t> (NAA) and Danish Geodata Agency (GDA) created the database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5534707-3E7D-1EE6-859E-48CC988FC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505" y="2481049"/>
            <a:ext cx="6974005" cy="40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4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381B-38A1-1903-9866-9340973A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Twila's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63AB-2FF9-95BB-3BB4-B712EFD9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,Sans-Serif" panose="020B0604020202020204" pitchFamily="34" charset="0"/>
              <a:buChar char="q"/>
            </a:pPr>
            <a:r>
              <a:rPr lang="en-US">
                <a:latin typeface="Arial"/>
                <a:cs typeface="Arial"/>
              </a:rPr>
              <a:t>Investigated decadal information on the rate of glacier / ice sheet flow change fluctuating</a:t>
            </a:r>
          </a:p>
          <a:p>
            <a:pPr marL="571500" lvl="1" indent="-285750">
              <a:buFont typeface="Wingdings,Sans-Serif" panose="020B0604020202020204" pitchFamily="34" charset="0"/>
              <a:buChar char="q"/>
            </a:pPr>
            <a:r>
              <a:rPr lang="en-US">
                <a:latin typeface="Arial"/>
                <a:cs typeface="Arial"/>
              </a:rPr>
              <a:t>Accounts for the increase of glacier discharge into large waters, sediment</a:t>
            </a:r>
          </a:p>
          <a:p>
            <a:pPr marL="342900" indent="-342900">
              <a:buFont typeface="Wingdings,Sans-Serif" panose="020B0604020202020204" pitchFamily="34" charset="0"/>
              <a:buChar char="q"/>
            </a:pPr>
            <a:r>
              <a:rPr lang="en-US">
                <a:latin typeface="Arial"/>
                <a:cs typeface="Arial"/>
              </a:rPr>
              <a:t>There exists a potential link to past behavior that can prove to beneficial in accurately plotting glaciers and their tendencies.</a:t>
            </a:r>
          </a:p>
          <a:p>
            <a:pPr marL="342900" indent="-342900">
              <a:buFont typeface="Wingdings,Sans-Serif" panose="020B0604020202020204" pitchFamily="34" charset="0"/>
              <a:buChar char="q"/>
            </a:pPr>
            <a:r>
              <a:rPr lang="en-US">
                <a:latin typeface="Arial"/>
                <a:cs typeface="Arial"/>
              </a:rPr>
              <a:t>Ultimately, these observations are key to having accurate readings in the change of glacier flow in due time</a:t>
            </a:r>
          </a:p>
          <a:p>
            <a:pPr marL="571500" lvl="1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38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D8B3-FDAF-8666-07F4-200756BE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of Glaciers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51C3867A-8135-ACA0-C10E-066F1D601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80" y="4281773"/>
            <a:ext cx="8168185" cy="2410240"/>
          </a:xfrm>
          <a:prstGeom prst="rect">
            <a:avLst/>
          </a:prstGeom>
        </p:spPr>
      </p:pic>
      <p:pic>
        <p:nvPicPr>
          <p:cNvPr id="8" name="Picture 10" descr="Table&#10;&#10;Description automatically generated">
            <a:extLst>
              <a:ext uri="{FF2B5EF4-FFF2-40B4-BE49-F238E27FC236}">
                <a16:creationId xmlns:a16="http://schemas.microsoft.com/office/drawing/2014/main" id="{C1BA5555-F0E8-AE54-B4F2-B8CD64AF5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948" y="2567241"/>
            <a:ext cx="10869248" cy="1548653"/>
          </a:xfrm>
        </p:spPr>
      </p:pic>
    </p:spTree>
    <p:extLst>
      <p:ext uri="{BB962C8B-B14F-4D97-AF65-F5344CB8AC3E}">
        <p14:creationId xmlns:p14="http://schemas.microsoft.com/office/powerpoint/2010/main" val="347320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DC3FF-6A2A-8467-0ED2-82945041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FE86-FF61-A24E-0534-69844BC0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sz="1800">
                <a:solidFill>
                  <a:schemeClr val="bg1"/>
                </a:solidFill>
              </a:rPr>
              <a:t>Correctly match the coordinates with the Greenlandic Name that it is associated with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sz="1800">
                <a:solidFill>
                  <a:schemeClr val="bg1"/>
                </a:solidFill>
              </a:rPr>
              <a:t>Create a user-friendly atlas that will allow users to navigate through each glaciers (with the name and coordinate associated with it)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C5C3CF45-58A8-AA07-37E4-8AB5A83E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877" y="-2632"/>
            <a:ext cx="5317947" cy="68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9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F8DE50-7A65-4407-ADF1-2CD17A9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FDD24-DA7C-817A-B980-4D19B394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30910"/>
          </a:xfrm>
        </p:spPr>
        <p:txBody>
          <a:bodyPr>
            <a:normAutofit/>
          </a:bodyPr>
          <a:lstStyle/>
          <a:p>
            <a:r>
              <a:rPr lang="en-US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1B12-10EB-7F6D-9F9E-A56D169C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45" y="2826891"/>
            <a:ext cx="5362544" cy="333963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/>
              <a:t>Folium</a:t>
            </a:r>
          </a:p>
          <a:p>
            <a:pPr marL="571500" lvl="1" indent="-342900">
              <a:buFont typeface="Wingdings" panose="020B0604020202020204" pitchFamily="34" charset="0"/>
              <a:buChar char="q"/>
            </a:pPr>
            <a:r>
              <a:rPr lang="en-US"/>
              <a:t>Python folium library gives access to the mapping strengths of the Leaflet JavaScript library though a Python API</a:t>
            </a:r>
          </a:p>
          <a:p>
            <a:pPr marL="571500" lvl="1" indent="-342900">
              <a:buFont typeface="Wingdings" panose="020B0604020202020204" pitchFamily="34" charset="0"/>
              <a:buChar char="q"/>
            </a:pPr>
            <a:r>
              <a:rPr lang="en-US"/>
              <a:t>Allows to create geographic visualizations </a:t>
            </a:r>
          </a:p>
          <a:p>
            <a:pPr marL="800100" lvl="2" indent="-342900">
              <a:buFont typeface="Wingdings" panose="020B0604020202020204" pitchFamily="34" charset="0"/>
              <a:buChar char="q"/>
            </a:pPr>
            <a:r>
              <a:rPr lang="en-US"/>
              <a:t>Interactive</a:t>
            </a:r>
          </a:p>
          <a:p>
            <a:pPr marL="800100" lvl="2" indent="-342900">
              <a:buFont typeface="Wingdings" panose="020B0604020202020204" pitchFamily="34" charset="0"/>
              <a:buChar char="q"/>
            </a:pPr>
            <a:r>
              <a:rPr lang="en-US"/>
              <a:t>Can be share to a website</a:t>
            </a:r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FB02D9B2-4839-6DA4-CD48-6EF4724B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236" y="2476440"/>
            <a:ext cx="6425291" cy="40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6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79E5-E006-A374-89AD-B8D88E9B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E2EA-15C2-DCAE-3586-08B546EF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    Matplotlib                                                     </a:t>
            </a:r>
            <a:r>
              <a:rPr lang="en-US" err="1"/>
              <a:t>Plotly</a:t>
            </a:r>
            <a:r>
              <a:rPr lang="en-US"/>
              <a:t>                                                 </a:t>
            </a:r>
            <a:r>
              <a:rPr lang="en-US" err="1"/>
              <a:t>Geopandas</a:t>
            </a:r>
            <a:r>
              <a:rPr lang="en-US"/>
              <a:t>:</a:t>
            </a: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4DC27D1-DD25-9795-2B4C-515C78FC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8" y="3161208"/>
            <a:ext cx="2588741" cy="2059585"/>
          </a:xfrm>
          <a:prstGeom prst="rect">
            <a:avLst/>
          </a:prstGeom>
        </p:spPr>
      </p:pic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D3892306-CAA6-E2E3-20AD-0FB81F69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319" y="3163654"/>
            <a:ext cx="3124199" cy="1869343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6F9C5728-6EB8-90AA-9823-8C2F88CF2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805" y="3095173"/>
            <a:ext cx="2526958" cy="22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8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DC12-7E73-9C0A-802E-52063E98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13C2-35A7-A383-C6DB-97E92E16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1800">
                <a:solidFill>
                  <a:srgbClr val="374151"/>
                </a:solidFill>
                <a:ea typeface="+mn-lt"/>
                <a:cs typeface="+mn-lt"/>
              </a:rPr>
              <a:t>Matplotlib: a plotting library with a list of functions to plot out data in the form of scatter plots, bar graphs, </a:t>
            </a:r>
            <a:r>
              <a:rPr lang="en-US" sz="1800" err="1">
                <a:solidFill>
                  <a:srgbClr val="374151"/>
                </a:solidFill>
                <a:ea typeface="+mn-lt"/>
                <a:cs typeface="+mn-lt"/>
              </a:rPr>
              <a:t>etc</a:t>
            </a:r>
            <a:r>
              <a:rPr lang="en-US" sz="1800">
                <a:solidFill>
                  <a:srgbClr val="374151"/>
                </a:solidFill>
                <a:ea typeface="+mn-lt"/>
                <a:cs typeface="+mn-lt"/>
              </a:rPr>
              <a:t> while geocoding on a map</a:t>
            </a:r>
            <a:endParaRPr lang="en-US" sz="1800"/>
          </a:p>
          <a:p>
            <a:pPr marL="285750" indent="-285750">
              <a:buFont typeface="Wingdings"/>
              <a:buChar char="q"/>
            </a:pPr>
            <a:r>
              <a:rPr lang="en-US" sz="1800" err="1">
                <a:solidFill>
                  <a:srgbClr val="374151"/>
                </a:solidFill>
                <a:ea typeface="+mn-lt"/>
                <a:cs typeface="+mn-lt"/>
              </a:rPr>
              <a:t>Plotly</a:t>
            </a:r>
            <a:r>
              <a:rPr lang="en-US" sz="1800">
                <a:solidFill>
                  <a:srgbClr val="374151"/>
                </a:solidFill>
                <a:ea typeface="+mn-lt"/>
                <a:cs typeface="+mn-lt"/>
              </a:rPr>
              <a:t>: more interactive in the sense that you can pan onto the map or zoom in/out </a:t>
            </a:r>
            <a:endParaRPr lang="en-US" sz="1800">
              <a:solidFill>
                <a:srgbClr val="37415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800" err="1">
                <a:solidFill>
                  <a:srgbClr val="374151"/>
                </a:solidFill>
                <a:ea typeface="+mn-lt"/>
                <a:cs typeface="+mn-lt"/>
              </a:rPr>
              <a:t>Geopandas</a:t>
            </a:r>
            <a:r>
              <a:rPr lang="en-US" sz="1800">
                <a:solidFill>
                  <a:srgbClr val="374151"/>
                </a:solidFill>
                <a:ea typeface="+mn-lt"/>
                <a:cs typeface="+mn-lt"/>
              </a:rPr>
              <a:t>: a python addition to pandas and matplotlib that focuses on geospatial data. It can read, manipulate, and visualize geospatial data, including shapefiles and </a:t>
            </a:r>
            <a:r>
              <a:rPr lang="en-US" sz="1800" err="1">
                <a:solidFill>
                  <a:srgbClr val="374151"/>
                </a:solidFill>
                <a:ea typeface="+mn-lt"/>
                <a:cs typeface="+mn-lt"/>
              </a:rPr>
              <a:t>GeoJSON</a:t>
            </a:r>
            <a:r>
              <a:rPr lang="en-US" sz="1800">
                <a:solidFill>
                  <a:srgbClr val="374151"/>
                </a:solidFill>
                <a:ea typeface="+mn-lt"/>
                <a:cs typeface="+mn-lt"/>
              </a:rPr>
              <a:t> files, allowing the user to load and plot their maps.</a:t>
            </a:r>
            <a:endParaRPr lang="en-US" sz="1800">
              <a:solidFill>
                <a:srgbClr val="37415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sz="1800" err="1">
                <a:solidFill>
                  <a:srgbClr val="374151"/>
                </a:solidFill>
                <a:ea typeface="+mn-lt"/>
                <a:cs typeface="+mn-lt"/>
              </a:rPr>
              <a:t>Basemap</a:t>
            </a:r>
            <a:r>
              <a:rPr lang="en-US" sz="1800">
                <a:solidFill>
                  <a:srgbClr val="374151"/>
                </a:solidFill>
                <a:ea typeface="+mn-lt"/>
                <a:cs typeface="+mn-lt"/>
              </a:rPr>
              <a:t>: a matplotlib toolkit for plotting maps and creating geospatial visualizations. It provides a wide range of map projections and customization options.</a:t>
            </a:r>
            <a:endParaRPr lang="en-US" sz="180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06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3FAF-F3A6-1E82-3A63-F31A1A7B3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4090759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_2SEEDS">
      <a:dk1>
        <a:srgbClr val="000000"/>
      </a:dk1>
      <a:lt1>
        <a:srgbClr val="FFFFFF"/>
      </a:lt1>
      <a:dk2>
        <a:srgbClr val="242E41"/>
      </a:dk2>
      <a:lt2>
        <a:srgbClr val="E2E6E8"/>
      </a:lt2>
      <a:accent1>
        <a:srgbClr val="BA977F"/>
      </a:accent1>
      <a:accent2>
        <a:srgbClr val="C69696"/>
      </a:accent2>
      <a:accent3>
        <a:srgbClr val="A8A17F"/>
      </a:accent3>
      <a:accent4>
        <a:srgbClr val="7AA9B3"/>
      </a:accent4>
      <a:accent5>
        <a:srgbClr val="8DA3C1"/>
      </a:accent5>
      <a:accent6>
        <a:srgbClr val="7F7FBA"/>
      </a:accent6>
      <a:hlink>
        <a:srgbClr val="5A86A6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565</Words>
  <Application>Microsoft Office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Bahnschrift</vt:lpstr>
      <vt:lpstr>Calibri</vt:lpstr>
      <vt:lpstr>Wingdings</vt:lpstr>
      <vt:lpstr>Wingdings,Sans-Serif</vt:lpstr>
      <vt:lpstr>MatrixVTI</vt:lpstr>
      <vt:lpstr>Greenland GLACIER ATLAS</vt:lpstr>
      <vt:lpstr>Initial Problem/Need</vt:lpstr>
      <vt:lpstr>Twila's Points</vt:lpstr>
      <vt:lpstr>Data of Glaciers</vt:lpstr>
      <vt:lpstr>Problem to solve</vt:lpstr>
      <vt:lpstr>Method</vt:lpstr>
      <vt:lpstr>Alternatives</vt:lpstr>
      <vt:lpstr>More on Alternatives</vt:lpstr>
      <vt:lpstr>Results</vt:lpstr>
      <vt:lpstr>Design</vt:lpstr>
      <vt:lpstr>End Goal</vt:lpstr>
      <vt:lpstr>Demo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Chery, Brianna</dc:creator>
  <cp:lastModifiedBy>Chery, Brianna</cp:lastModifiedBy>
  <cp:revision>2</cp:revision>
  <dcterms:created xsi:type="dcterms:W3CDTF">2023-06-06T20:14:03Z</dcterms:created>
  <dcterms:modified xsi:type="dcterms:W3CDTF">2023-06-14T15:56:36Z</dcterms:modified>
</cp:coreProperties>
</file>