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ryl Pope" initials="CP" lastIdx="7" clrIdx="0">
    <p:extLst>
      <p:ext uri="{19B8F6BF-5375-455C-9EA6-DF929625EA0E}">
        <p15:presenceInfo xmlns:p15="http://schemas.microsoft.com/office/powerpoint/2012/main" userId="S::a1066092@adelaide.edu.au::6c647d4c-774d-4e70-a212-9065a49fae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3E6"/>
    <a:srgbClr val="090432"/>
    <a:srgbClr val="12018D"/>
    <a:srgbClr val="23015F"/>
    <a:srgbClr val="2A03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5" autoAdjust="0"/>
    <p:restoredTop sz="94660"/>
  </p:normalViewPr>
  <p:slideViewPr>
    <p:cSldViewPr snapToGrid="0">
      <p:cViewPr>
        <p:scale>
          <a:sx n="70" d="100"/>
          <a:sy n="70" d="100"/>
        </p:scale>
        <p:origin x="-80" y="-3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BDE604-DE11-49DD-84B6-AE413C84CE3D}" type="doc">
      <dgm:prSet loTypeId="urn:microsoft.com/office/officeart/2005/8/layout/hChevron3" loCatId="process" qsTypeId="urn:microsoft.com/office/officeart/2005/8/quickstyle/simple1" qsCatId="simple" csTypeId="urn:microsoft.com/office/officeart/2005/8/colors/colorful1" csCatId="colorful" phldr="1"/>
      <dgm:spPr/>
    </dgm:pt>
    <dgm:pt modelId="{FEEF60A5-82EA-435B-8A25-EFE629ACD21E}">
      <dgm:prSet phldrT="[Text]" custT="1"/>
      <dgm:spPr>
        <a:solidFill>
          <a:schemeClr val="bg1">
            <a:lumMod val="50000"/>
          </a:schemeClr>
        </a:solidFill>
      </dgm:spPr>
      <dgm:t>
        <a:bodyPr/>
        <a:lstStyle/>
        <a:p>
          <a:r>
            <a:rPr lang="en-IN" sz="1900" b="1" dirty="0"/>
            <a:t>Problems:</a:t>
          </a:r>
          <a:r>
            <a:rPr lang="en-IN" sz="1900" dirty="0"/>
            <a:t> hard to motivate</a:t>
          </a:r>
        </a:p>
      </dgm:t>
    </dgm:pt>
    <dgm:pt modelId="{A949BD1B-D32F-4473-85B1-CFE2A51B12FC}" type="parTrans" cxnId="{7AE17AB0-3BB5-44D5-9EA8-8C5626319B43}">
      <dgm:prSet/>
      <dgm:spPr/>
      <dgm:t>
        <a:bodyPr/>
        <a:lstStyle/>
        <a:p>
          <a:endParaRPr lang="en-IN"/>
        </a:p>
      </dgm:t>
    </dgm:pt>
    <dgm:pt modelId="{13F0C33F-92E2-4453-8A9B-050D0A67B855}" type="sibTrans" cxnId="{7AE17AB0-3BB5-44D5-9EA8-8C5626319B43}">
      <dgm:prSet/>
      <dgm:spPr/>
      <dgm:t>
        <a:bodyPr/>
        <a:lstStyle/>
        <a:p>
          <a:endParaRPr lang="en-IN"/>
        </a:p>
      </dgm:t>
    </dgm:pt>
    <dgm:pt modelId="{67FE97A3-1D79-40B7-AB53-965F072A4483}">
      <dgm:prSet phldrT="[Text]" custT="1"/>
      <dgm:spPr>
        <a:solidFill>
          <a:schemeClr val="accent1">
            <a:lumMod val="50000"/>
          </a:schemeClr>
        </a:solidFill>
      </dgm:spPr>
      <dgm:t>
        <a:bodyPr/>
        <a:lstStyle/>
        <a:p>
          <a:r>
            <a:rPr lang="en-IN" sz="1900" b="1" dirty="0"/>
            <a:t>Progress: </a:t>
          </a:r>
          <a:r>
            <a:rPr lang="en-IN" sz="1900" dirty="0"/>
            <a:t>depends on understanding</a:t>
          </a:r>
        </a:p>
      </dgm:t>
    </dgm:pt>
    <dgm:pt modelId="{1073A3BD-0F69-4C47-94D9-491A65DBE323}" type="parTrans" cxnId="{BDB0FD44-7E45-4A12-B841-448C183D27E2}">
      <dgm:prSet/>
      <dgm:spPr/>
      <dgm:t>
        <a:bodyPr/>
        <a:lstStyle/>
        <a:p>
          <a:endParaRPr lang="en-IN"/>
        </a:p>
      </dgm:t>
    </dgm:pt>
    <dgm:pt modelId="{AD76F45D-760D-47FE-944A-6FCB6B3C5ACC}" type="sibTrans" cxnId="{BDB0FD44-7E45-4A12-B841-448C183D27E2}">
      <dgm:prSet/>
      <dgm:spPr/>
      <dgm:t>
        <a:bodyPr/>
        <a:lstStyle/>
        <a:p>
          <a:endParaRPr lang="en-IN"/>
        </a:p>
      </dgm:t>
    </dgm:pt>
    <dgm:pt modelId="{B288B0B8-61A7-4926-8ACF-66EB73EE39F3}">
      <dgm:prSet phldrT="[Text]" custT="1"/>
      <dgm:spPr>
        <a:solidFill>
          <a:schemeClr val="accent2">
            <a:lumMod val="75000"/>
          </a:schemeClr>
        </a:solidFill>
      </dgm:spPr>
      <dgm:t>
        <a:bodyPr/>
        <a:lstStyle/>
        <a:p>
          <a:r>
            <a:rPr lang="en-IN" sz="1900" b="1" dirty="0"/>
            <a:t>Learning : </a:t>
          </a:r>
          <a:r>
            <a:rPr lang="en-IN" sz="1900" dirty="0"/>
            <a:t>difficult and boring</a:t>
          </a:r>
        </a:p>
      </dgm:t>
    </dgm:pt>
    <dgm:pt modelId="{91D4C813-1B11-4F7C-9281-142997DBFC57}" type="sibTrans" cxnId="{B0F35E4A-850A-42C7-B1E9-6526A86C350D}">
      <dgm:prSet/>
      <dgm:spPr/>
      <dgm:t>
        <a:bodyPr/>
        <a:lstStyle/>
        <a:p>
          <a:endParaRPr lang="en-IN"/>
        </a:p>
      </dgm:t>
    </dgm:pt>
    <dgm:pt modelId="{4FC99069-7507-465E-8F15-08087A21B4CB}" type="parTrans" cxnId="{B0F35E4A-850A-42C7-B1E9-6526A86C350D}">
      <dgm:prSet/>
      <dgm:spPr/>
      <dgm:t>
        <a:bodyPr/>
        <a:lstStyle/>
        <a:p>
          <a:endParaRPr lang="en-IN"/>
        </a:p>
      </dgm:t>
    </dgm:pt>
    <dgm:pt modelId="{C208DBAF-3376-4F83-B93F-A0235FC34248}">
      <dgm:prSet phldrT="[Text]" custT="1"/>
      <dgm:spPr>
        <a:solidFill>
          <a:schemeClr val="accent4">
            <a:lumMod val="75000"/>
          </a:schemeClr>
        </a:solidFill>
      </dgm:spPr>
      <dgm:t>
        <a:bodyPr/>
        <a:lstStyle/>
        <a:p>
          <a:r>
            <a:rPr lang="en-IN" sz="1900" b="1" dirty="0"/>
            <a:t>Practise:</a:t>
          </a:r>
          <a:r>
            <a:rPr lang="en-IN" sz="1900" dirty="0"/>
            <a:t> lack of practical implementation</a:t>
          </a:r>
        </a:p>
      </dgm:t>
    </dgm:pt>
    <dgm:pt modelId="{106567E7-860D-452E-BA30-64361AB0C294}" type="sibTrans" cxnId="{00ECDB17-607B-4B3B-AB90-BCD1BD7A1DA4}">
      <dgm:prSet/>
      <dgm:spPr/>
      <dgm:t>
        <a:bodyPr/>
        <a:lstStyle/>
        <a:p>
          <a:endParaRPr lang="en-IN"/>
        </a:p>
      </dgm:t>
    </dgm:pt>
    <dgm:pt modelId="{5DD52FB4-9614-4F1E-84A7-F220F189FBF1}" type="parTrans" cxnId="{00ECDB17-607B-4B3B-AB90-BCD1BD7A1DA4}">
      <dgm:prSet/>
      <dgm:spPr/>
      <dgm:t>
        <a:bodyPr/>
        <a:lstStyle/>
        <a:p>
          <a:endParaRPr lang="en-IN"/>
        </a:p>
      </dgm:t>
    </dgm:pt>
    <dgm:pt modelId="{C0820171-FD19-47B8-B9A3-6F263D517529}" type="pres">
      <dgm:prSet presAssocID="{17BDE604-DE11-49DD-84B6-AE413C84CE3D}" presName="Name0" presStyleCnt="0">
        <dgm:presLayoutVars>
          <dgm:dir/>
          <dgm:resizeHandles val="exact"/>
        </dgm:presLayoutVars>
      </dgm:prSet>
      <dgm:spPr/>
    </dgm:pt>
    <dgm:pt modelId="{447DFD38-BD31-47FD-A164-69DECB9012BB}" type="pres">
      <dgm:prSet presAssocID="{B288B0B8-61A7-4926-8ACF-66EB73EE39F3}" presName="parTxOnly" presStyleLbl="node1" presStyleIdx="0" presStyleCnt="4" custScaleX="73565">
        <dgm:presLayoutVars>
          <dgm:bulletEnabled val="1"/>
        </dgm:presLayoutVars>
      </dgm:prSet>
      <dgm:spPr/>
    </dgm:pt>
    <dgm:pt modelId="{A046C5BE-B3A5-4244-A5A7-4DDE3C0FA3D2}" type="pres">
      <dgm:prSet presAssocID="{91D4C813-1B11-4F7C-9281-142997DBFC57}" presName="parSpace" presStyleCnt="0"/>
      <dgm:spPr/>
    </dgm:pt>
    <dgm:pt modelId="{DAEE6CCC-BA2C-4D62-AAC8-70272C5F8F85}" type="pres">
      <dgm:prSet presAssocID="{FEEF60A5-82EA-435B-8A25-EFE629ACD21E}" presName="parTxOnly" presStyleLbl="node1" presStyleIdx="1" presStyleCnt="4" custScaleX="95803">
        <dgm:presLayoutVars>
          <dgm:bulletEnabled val="1"/>
        </dgm:presLayoutVars>
      </dgm:prSet>
      <dgm:spPr/>
    </dgm:pt>
    <dgm:pt modelId="{A9E6DA03-A4E9-4FC5-9DC2-E15146CD9B2B}" type="pres">
      <dgm:prSet presAssocID="{13F0C33F-92E2-4453-8A9B-050D0A67B855}" presName="parSpace" presStyleCnt="0"/>
      <dgm:spPr/>
    </dgm:pt>
    <dgm:pt modelId="{C3168EEB-4569-43D5-BB9B-FAA26A0F8846}" type="pres">
      <dgm:prSet presAssocID="{C208DBAF-3376-4F83-B93F-A0235FC34248}" presName="parTxOnly" presStyleLbl="node1" presStyleIdx="2" presStyleCnt="4" custScaleX="127945">
        <dgm:presLayoutVars>
          <dgm:bulletEnabled val="1"/>
        </dgm:presLayoutVars>
      </dgm:prSet>
      <dgm:spPr/>
    </dgm:pt>
    <dgm:pt modelId="{1B294D15-657C-4B98-AFC2-46D5EAEBF333}" type="pres">
      <dgm:prSet presAssocID="{106567E7-860D-452E-BA30-64361AB0C294}" presName="parSpace" presStyleCnt="0"/>
      <dgm:spPr/>
    </dgm:pt>
    <dgm:pt modelId="{ECE471BA-D4AB-47EC-9862-7AC087D2EF0C}" type="pres">
      <dgm:prSet presAssocID="{67FE97A3-1D79-40B7-AB53-965F072A4483}" presName="parTxOnly" presStyleLbl="node1" presStyleIdx="3" presStyleCnt="4" custScaleX="121775">
        <dgm:presLayoutVars>
          <dgm:bulletEnabled val="1"/>
        </dgm:presLayoutVars>
      </dgm:prSet>
      <dgm:spPr/>
    </dgm:pt>
  </dgm:ptLst>
  <dgm:cxnLst>
    <dgm:cxn modelId="{9B8B7105-2058-4CB3-B645-79D6F66F9DDD}" type="presOf" srcId="{B288B0B8-61A7-4926-8ACF-66EB73EE39F3}" destId="{447DFD38-BD31-47FD-A164-69DECB9012BB}" srcOrd="0" destOrd="0" presId="urn:microsoft.com/office/officeart/2005/8/layout/hChevron3"/>
    <dgm:cxn modelId="{00ECDB17-607B-4B3B-AB90-BCD1BD7A1DA4}" srcId="{17BDE604-DE11-49DD-84B6-AE413C84CE3D}" destId="{C208DBAF-3376-4F83-B93F-A0235FC34248}" srcOrd="2" destOrd="0" parTransId="{5DD52FB4-9614-4F1E-84A7-F220F189FBF1}" sibTransId="{106567E7-860D-452E-BA30-64361AB0C294}"/>
    <dgm:cxn modelId="{9828C51E-8B2D-4F48-8D41-08704873A77D}" type="presOf" srcId="{C208DBAF-3376-4F83-B93F-A0235FC34248}" destId="{C3168EEB-4569-43D5-BB9B-FAA26A0F8846}" srcOrd="0" destOrd="0" presId="urn:microsoft.com/office/officeart/2005/8/layout/hChevron3"/>
    <dgm:cxn modelId="{C0856C22-1EC5-45EC-ADDA-026D33872169}" type="presOf" srcId="{67FE97A3-1D79-40B7-AB53-965F072A4483}" destId="{ECE471BA-D4AB-47EC-9862-7AC087D2EF0C}" srcOrd="0" destOrd="0" presId="urn:microsoft.com/office/officeart/2005/8/layout/hChevron3"/>
    <dgm:cxn modelId="{BDB0FD44-7E45-4A12-B841-448C183D27E2}" srcId="{17BDE604-DE11-49DD-84B6-AE413C84CE3D}" destId="{67FE97A3-1D79-40B7-AB53-965F072A4483}" srcOrd="3" destOrd="0" parTransId="{1073A3BD-0F69-4C47-94D9-491A65DBE323}" sibTransId="{AD76F45D-760D-47FE-944A-6FCB6B3C5ACC}"/>
    <dgm:cxn modelId="{B0F35E4A-850A-42C7-B1E9-6526A86C350D}" srcId="{17BDE604-DE11-49DD-84B6-AE413C84CE3D}" destId="{B288B0B8-61A7-4926-8ACF-66EB73EE39F3}" srcOrd="0" destOrd="0" parTransId="{4FC99069-7507-465E-8F15-08087A21B4CB}" sibTransId="{91D4C813-1B11-4F7C-9281-142997DBFC57}"/>
    <dgm:cxn modelId="{9C1C8651-7215-4E74-A0CE-E185C1BFCAF5}" type="presOf" srcId="{17BDE604-DE11-49DD-84B6-AE413C84CE3D}" destId="{C0820171-FD19-47B8-B9A3-6F263D517529}" srcOrd="0" destOrd="0" presId="urn:microsoft.com/office/officeart/2005/8/layout/hChevron3"/>
    <dgm:cxn modelId="{C306C156-19C6-48B1-99AF-18288539B197}" type="presOf" srcId="{FEEF60A5-82EA-435B-8A25-EFE629ACD21E}" destId="{DAEE6CCC-BA2C-4D62-AAC8-70272C5F8F85}" srcOrd="0" destOrd="0" presId="urn:microsoft.com/office/officeart/2005/8/layout/hChevron3"/>
    <dgm:cxn modelId="{7AE17AB0-3BB5-44D5-9EA8-8C5626319B43}" srcId="{17BDE604-DE11-49DD-84B6-AE413C84CE3D}" destId="{FEEF60A5-82EA-435B-8A25-EFE629ACD21E}" srcOrd="1" destOrd="0" parTransId="{A949BD1B-D32F-4473-85B1-CFE2A51B12FC}" sibTransId="{13F0C33F-92E2-4453-8A9B-050D0A67B855}"/>
    <dgm:cxn modelId="{2DFE539A-1029-4D86-B3EC-5A0633F7A186}" type="presParOf" srcId="{C0820171-FD19-47B8-B9A3-6F263D517529}" destId="{447DFD38-BD31-47FD-A164-69DECB9012BB}" srcOrd="0" destOrd="0" presId="urn:microsoft.com/office/officeart/2005/8/layout/hChevron3"/>
    <dgm:cxn modelId="{93B55444-B030-4CE5-86ED-A71F0C0763C3}" type="presParOf" srcId="{C0820171-FD19-47B8-B9A3-6F263D517529}" destId="{A046C5BE-B3A5-4244-A5A7-4DDE3C0FA3D2}" srcOrd="1" destOrd="0" presId="urn:microsoft.com/office/officeart/2005/8/layout/hChevron3"/>
    <dgm:cxn modelId="{EB1E374E-8507-4EDD-B14D-6A11C1FFAF02}" type="presParOf" srcId="{C0820171-FD19-47B8-B9A3-6F263D517529}" destId="{DAEE6CCC-BA2C-4D62-AAC8-70272C5F8F85}" srcOrd="2" destOrd="0" presId="urn:microsoft.com/office/officeart/2005/8/layout/hChevron3"/>
    <dgm:cxn modelId="{84E4E0ED-3D7F-4577-919E-7EAB7135E2D6}" type="presParOf" srcId="{C0820171-FD19-47B8-B9A3-6F263D517529}" destId="{A9E6DA03-A4E9-4FC5-9DC2-E15146CD9B2B}" srcOrd="3" destOrd="0" presId="urn:microsoft.com/office/officeart/2005/8/layout/hChevron3"/>
    <dgm:cxn modelId="{2B63CF2F-1D71-42ED-B6B9-1A7F030D5A53}" type="presParOf" srcId="{C0820171-FD19-47B8-B9A3-6F263D517529}" destId="{C3168EEB-4569-43D5-BB9B-FAA26A0F8846}" srcOrd="4" destOrd="0" presId="urn:microsoft.com/office/officeart/2005/8/layout/hChevron3"/>
    <dgm:cxn modelId="{F75CFD2F-53DA-4845-86F2-338E1568E604}" type="presParOf" srcId="{C0820171-FD19-47B8-B9A3-6F263D517529}" destId="{1B294D15-657C-4B98-AFC2-46D5EAEBF333}" srcOrd="5" destOrd="0" presId="urn:microsoft.com/office/officeart/2005/8/layout/hChevron3"/>
    <dgm:cxn modelId="{E3F5EA27-ED86-4658-AC20-AFFCACD69B27}" type="presParOf" srcId="{C0820171-FD19-47B8-B9A3-6F263D517529}" destId="{ECE471BA-D4AB-47EC-9862-7AC087D2EF0C}"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C5184D-F476-46AB-A65D-3AFF299B9A46}" type="doc">
      <dgm:prSet loTypeId="urn:diagrams.loki3.com/VaryingWidthList" loCatId="list" qsTypeId="urn:microsoft.com/office/officeart/2005/8/quickstyle/simple1" qsCatId="simple" csTypeId="urn:microsoft.com/office/officeart/2005/8/colors/colorful1" csCatId="colorful" phldr="1"/>
      <dgm:spPr/>
    </dgm:pt>
    <dgm:pt modelId="{7361837E-BAFA-4A1C-8E3E-BEA469ECA562}">
      <dgm:prSet custT="1"/>
      <dgm:spPr>
        <a:solidFill>
          <a:schemeClr val="bg1">
            <a:lumMod val="50000"/>
          </a:schemeClr>
        </a:solidFill>
      </dgm:spPr>
      <dgm:t>
        <a:bodyPr/>
        <a:lstStyle/>
        <a:p>
          <a:pPr algn="ctr">
            <a:buFont typeface="Euphemia" panose="020B0503040102020104" pitchFamily="34" charset="0"/>
            <a:buChar char="›"/>
          </a:pPr>
          <a:r>
            <a:rPr lang="en-US" sz="2000" b="0" dirty="0"/>
            <a:t>Semantic error: Incorrect logic(Makes no sense).</a:t>
          </a:r>
          <a:endParaRPr lang="en-IN" sz="2000" b="0" dirty="0"/>
        </a:p>
      </dgm:t>
    </dgm:pt>
    <dgm:pt modelId="{A3F2CA8E-D865-452E-84EA-FFABADDA9B64}" type="sibTrans" cxnId="{A00739BE-A778-446D-8CC7-C9CB40896A04}">
      <dgm:prSet/>
      <dgm:spPr/>
      <dgm:t>
        <a:bodyPr/>
        <a:lstStyle/>
        <a:p>
          <a:endParaRPr lang="en-IN"/>
        </a:p>
      </dgm:t>
    </dgm:pt>
    <dgm:pt modelId="{35D7B75F-7B84-4DD4-84C0-26D67776DBE8}" type="parTrans" cxnId="{A00739BE-A778-446D-8CC7-C9CB40896A04}">
      <dgm:prSet/>
      <dgm:spPr/>
      <dgm:t>
        <a:bodyPr/>
        <a:lstStyle/>
        <a:p>
          <a:endParaRPr lang="en-IN"/>
        </a:p>
      </dgm:t>
    </dgm:pt>
    <dgm:pt modelId="{64C31F11-117B-4014-BE16-3A334CF73C5C}">
      <dgm:prSet custT="1"/>
      <dgm:spPr>
        <a:solidFill>
          <a:schemeClr val="accent2">
            <a:lumMod val="75000"/>
          </a:schemeClr>
        </a:solidFill>
      </dgm:spPr>
      <dgm:t>
        <a:bodyPr/>
        <a:lstStyle/>
        <a:p>
          <a:r>
            <a:rPr lang="en-US" sz="2000" dirty="0"/>
            <a:t>Syntax error: Ignoring or forgetting the standard convention.</a:t>
          </a:r>
        </a:p>
      </dgm:t>
    </dgm:pt>
    <dgm:pt modelId="{3E06B6B6-1304-4554-AA9E-7FC8571A950A}" type="sibTrans" cxnId="{76783955-C178-4B9C-8098-450429B1297B}">
      <dgm:prSet/>
      <dgm:spPr/>
      <dgm:t>
        <a:bodyPr/>
        <a:lstStyle/>
        <a:p>
          <a:endParaRPr lang="en-IN"/>
        </a:p>
      </dgm:t>
    </dgm:pt>
    <dgm:pt modelId="{990F3960-C3EB-4AEE-9473-61836BF1D25E}" type="parTrans" cxnId="{76783955-C178-4B9C-8098-450429B1297B}">
      <dgm:prSet/>
      <dgm:spPr/>
      <dgm:t>
        <a:bodyPr/>
        <a:lstStyle/>
        <a:p>
          <a:endParaRPr lang="en-IN"/>
        </a:p>
      </dgm:t>
    </dgm:pt>
    <dgm:pt modelId="{811C9753-120D-4797-8691-03DB977EA6FA}" type="pres">
      <dgm:prSet presAssocID="{DCC5184D-F476-46AB-A65D-3AFF299B9A46}" presName="Name0" presStyleCnt="0">
        <dgm:presLayoutVars>
          <dgm:resizeHandles/>
        </dgm:presLayoutVars>
      </dgm:prSet>
      <dgm:spPr/>
    </dgm:pt>
    <dgm:pt modelId="{969D047D-A059-49C6-BA51-D7E417D01AB7}" type="pres">
      <dgm:prSet presAssocID="{64C31F11-117B-4014-BE16-3A334CF73C5C}" presName="text" presStyleLbl="node1" presStyleIdx="0" presStyleCnt="2" custScaleX="158350" custLinFactNeighborX="-193" custLinFactNeighborY="34907">
        <dgm:presLayoutVars>
          <dgm:bulletEnabled val="1"/>
        </dgm:presLayoutVars>
      </dgm:prSet>
      <dgm:spPr/>
    </dgm:pt>
    <dgm:pt modelId="{A543A87A-1119-413E-B4DB-443AFC474E2A}" type="pres">
      <dgm:prSet presAssocID="{3E06B6B6-1304-4554-AA9E-7FC8571A950A}" presName="space" presStyleCnt="0"/>
      <dgm:spPr/>
    </dgm:pt>
    <dgm:pt modelId="{A396F420-AC54-42AE-ADEF-6156763A069B}" type="pres">
      <dgm:prSet presAssocID="{7361837E-BAFA-4A1C-8E3E-BEA469ECA562}" presName="text" presStyleLbl="node1" presStyleIdx="1" presStyleCnt="2" custScaleX="203200">
        <dgm:presLayoutVars>
          <dgm:bulletEnabled val="1"/>
        </dgm:presLayoutVars>
      </dgm:prSet>
      <dgm:spPr/>
    </dgm:pt>
  </dgm:ptLst>
  <dgm:cxnLst>
    <dgm:cxn modelId="{64B24C49-AFD4-498A-845A-54076F24EA98}" type="presOf" srcId="{7361837E-BAFA-4A1C-8E3E-BEA469ECA562}" destId="{A396F420-AC54-42AE-ADEF-6156763A069B}" srcOrd="0" destOrd="0" presId="urn:diagrams.loki3.com/VaryingWidthList"/>
    <dgm:cxn modelId="{76783955-C178-4B9C-8098-450429B1297B}" srcId="{DCC5184D-F476-46AB-A65D-3AFF299B9A46}" destId="{64C31F11-117B-4014-BE16-3A334CF73C5C}" srcOrd="0" destOrd="0" parTransId="{990F3960-C3EB-4AEE-9473-61836BF1D25E}" sibTransId="{3E06B6B6-1304-4554-AA9E-7FC8571A950A}"/>
    <dgm:cxn modelId="{1C39DC86-F54B-4BB5-A39D-699E26F040B1}" type="presOf" srcId="{DCC5184D-F476-46AB-A65D-3AFF299B9A46}" destId="{811C9753-120D-4797-8691-03DB977EA6FA}" srcOrd="0" destOrd="0" presId="urn:diagrams.loki3.com/VaryingWidthList"/>
    <dgm:cxn modelId="{A00739BE-A778-446D-8CC7-C9CB40896A04}" srcId="{DCC5184D-F476-46AB-A65D-3AFF299B9A46}" destId="{7361837E-BAFA-4A1C-8E3E-BEA469ECA562}" srcOrd="1" destOrd="0" parTransId="{35D7B75F-7B84-4DD4-84C0-26D67776DBE8}" sibTransId="{A3F2CA8E-D865-452E-84EA-FFABADDA9B64}"/>
    <dgm:cxn modelId="{84252FF6-9DED-4C3E-9A31-1861293248BD}" type="presOf" srcId="{64C31F11-117B-4014-BE16-3A334CF73C5C}" destId="{969D047D-A059-49C6-BA51-D7E417D01AB7}" srcOrd="0" destOrd="0" presId="urn:diagrams.loki3.com/VaryingWidthList"/>
    <dgm:cxn modelId="{E1A8244E-1568-4B36-9DFE-3B16399DC945}" type="presParOf" srcId="{811C9753-120D-4797-8691-03DB977EA6FA}" destId="{969D047D-A059-49C6-BA51-D7E417D01AB7}" srcOrd="0" destOrd="0" presId="urn:diagrams.loki3.com/VaryingWidthList"/>
    <dgm:cxn modelId="{43E8E762-CD00-4F9F-B3CA-36B2CABE1ADF}" type="presParOf" srcId="{811C9753-120D-4797-8691-03DB977EA6FA}" destId="{A543A87A-1119-413E-B4DB-443AFC474E2A}" srcOrd="1" destOrd="0" presId="urn:diagrams.loki3.com/VaryingWidthList"/>
    <dgm:cxn modelId="{5985B62C-615F-4933-9B72-134E8346B2C6}" type="presParOf" srcId="{811C9753-120D-4797-8691-03DB977EA6FA}" destId="{A396F420-AC54-42AE-ADEF-6156763A069B}" srcOrd="2" destOrd="0" presId="urn:diagrams.loki3.com/VaryingWidth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17B7B0-8DFD-4EEA-8D90-9843C24371D4}" type="doc">
      <dgm:prSet loTypeId="urn:diagrams.loki3.com/VaryingWidthList" loCatId="list" qsTypeId="urn:microsoft.com/office/officeart/2005/8/quickstyle/simple1" qsCatId="simple" csTypeId="urn:microsoft.com/office/officeart/2005/8/colors/colorful1" csCatId="colorful" phldr="1"/>
      <dgm:spPr/>
      <dgm:t>
        <a:bodyPr/>
        <a:lstStyle/>
        <a:p>
          <a:endParaRPr lang="en-AU"/>
        </a:p>
      </dgm:t>
    </dgm:pt>
    <dgm:pt modelId="{2FE2DDD3-9497-47B7-B59E-EEB943847298}">
      <dgm:prSet phldrT="[Text]" custT="1"/>
      <dgm:spPr/>
      <dgm:t>
        <a:bodyPr/>
        <a:lstStyle/>
        <a:p>
          <a:pPr algn="l"/>
          <a:r>
            <a:rPr lang="en-AU" sz="2000" b="1" dirty="0"/>
            <a:t>Predefined syntax rule</a:t>
          </a:r>
        </a:p>
      </dgm:t>
    </dgm:pt>
    <dgm:pt modelId="{CD5DC69D-2870-4027-8165-8E49041310EB}" type="parTrans" cxnId="{088A3B60-6349-4727-8AF3-81E97DEDE9DD}">
      <dgm:prSet/>
      <dgm:spPr/>
      <dgm:t>
        <a:bodyPr/>
        <a:lstStyle/>
        <a:p>
          <a:endParaRPr lang="en-AU"/>
        </a:p>
      </dgm:t>
    </dgm:pt>
    <dgm:pt modelId="{FB90D308-4227-4D55-83A3-1BE381B0D8E6}" type="sibTrans" cxnId="{088A3B60-6349-4727-8AF3-81E97DEDE9DD}">
      <dgm:prSet/>
      <dgm:spPr/>
      <dgm:t>
        <a:bodyPr/>
        <a:lstStyle/>
        <a:p>
          <a:endParaRPr lang="en-AU"/>
        </a:p>
      </dgm:t>
    </dgm:pt>
    <dgm:pt modelId="{E65B52B4-F9F5-4DE9-8DD2-1E1F68D48452}">
      <dgm:prSet custT="1"/>
      <dgm:spPr/>
      <dgm:t>
        <a:bodyPr/>
        <a:lstStyle/>
        <a:p>
          <a:pPr algn="l"/>
          <a:r>
            <a:rPr lang="en-AU" sz="2000" b="1" dirty="0"/>
            <a:t>Hints and Support</a:t>
          </a:r>
        </a:p>
      </dgm:t>
    </dgm:pt>
    <dgm:pt modelId="{D1F8FBF2-F759-4EA3-8E50-87ECF24DEE31}" type="parTrans" cxnId="{67173B09-FAC9-498D-B246-211C8D136F74}">
      <dgm:prSet/>
      <dgm:spPr/>
      <dgm:t>
        <a:bodyPr/>
        <a:lstStyle/>
        <a:p>
          <a:endParaRPr lang="en-AU"/>
        </a:p>
      </dgm:t>
    </dgm:pt>
    <dgm:pt modelId="{8E397C16-042D-4051-9893-4F5C4B455F52}" type="sibTrans" cxnId="{67173B09-FAC9-498D-B246-211C8D136F74}">
      <dgm:prSet/>
      <dgm:spPr/>
      <dgm:t>
        <a:bodyPr/>
        <a:lstStyle/>
        <a:p>
          <a:endParaRPr lang="en-AU"/>
        </a:p>
      </dgm:t>
    </dgm:pt>
    <dgm:pt modelId="{50893177-2035-48B0-B13D-5AD3C7C38DE6}">
      <dgm:prSet phldrT="[Text]" custT="1"/>
      <dgm:spPr/>
      <dgm:t>
        <a:bodyPr/>
        <a:lstStyle/>
        <a:p>
          <a:pPr algn="l"/>
          <a:r>
            <a:rPr lang="en-AU" sz="2000" b="1" dirty="0"/>
            <a:t>Expected Actions</a:t>
          </a:r>
        </a:p>
      </dgm:t>
    </dgm:pt>
    <dgm:pt modelId="{0C323565-6AA5-48C5-8F70-DDCF673B3350}" type="parTrans" cxnId="{437D5624-54FE-4CB3-A1D6-6DD6DBA3E86E}">
      <dgm:prSet/>
      <dgm:spPr/>
      <dgm:t>
        <a:bodyPr/>
        <a:lstStyle/>
        <a:p>
          <a:endParaRPr lang="en-AU"/>
        </a:p>
      </dgm:t>
    </dgm:pt>
    <dgm:pt modelId="{6EB0BB5D-C2C6-4951-86C2-0F1F748FDA23}" type="sibTrans" cxnId="{437D5624-54FE-4CB3-A1D6-6DD6DBA3E86E}">
      <dgm:prSet/>
      <dgm:spPr/>
      <dgm:t>
        <a:bodyPr/>
        <a:lstStyle/>
        <a:p>
          <a:endParaRPr lang="en-AU"/>
        </a:p>
      </dgm:t>
    </dgm:pt>
    <dgm:pt modelId="{C97D4573-2B80-47AC-B1A2-3A14183EB237}">
      <dgm:prSet phldrT="[Text]" custT="1"/>
      <dgm:spPr/>
      <dgm:t>
        <a:bodyPr/>
        <a:lstStyle/>
        <a:p>
          <a:pPr algn="l"/>
          <a:r>
            <a:rPr lang="en-AU" sz="2000" b="1" dirty="0"/>
            <a:t>Tag: difficulty level </a:t>
          </a:r>
        </a:p>
      </dgm:t>
    </dgm:pt>
    <dgm:pt modelId="{7CFF291D-A1F2-4044-A77E-3592DF14C4BD}" type="parTrans" cxnId="{43615F5D-7C6B-416B-A6A7-2F856B1CE0DA}">
      <dgm:prSet/>
      <dgm:spPr/>
      <dgm:t>
        <a:bodyPr/>
        <a:lstStyle/>
        <a:p>
          <a:endParaRPr lang="en-AU"/>
        </a:p>
      </dgm:t>
    </dgm:pt>
    <dgm:pt modelId="{3C873354-730A-404D-B8DC-C6A80CE02F4C}" type="sibTrans" cxnId="{43615F5D-7C6B-416B-A6A7-2F856B1CE0DA}">
      <dgm:prSet/>
      <dgm:spPr/>
      <dgm:t>
        <a:bodyPr/>
        <a:lstStyle/>
        <a:p>
          <a:endParaRPr lang="en-AU"/>
        </a:p>
      </dgm:t>
    </dgm:pt>
    <dgm:pt modelId="{FC643F72-4C26-4EC6-AE0F-FCCCA268E524}">
      <dgm:prSet phldrT="[Text]" custT="1"/>
      <dgm:spPr/>
      <dgm:t>
        <a:bodyPr/>
        <a:lstStyle/>
        <a:p>
          <a:pPr algn="l"/>
          <a:r>
            <a:rPr lang="en-AU" sz="2000" b="1" dirty="0"/>
            <a:t>Grade/Marks</a:t>
          </a:r>
        </a:p>
      </dgm:t>
    </dgm:pt>
    <dgm:pt modelId="{538EB6BD-CE65-42A5-8406-1A55A67BE45C}" type="parTrans" cxnId="{40E14885-B9E7-4043-84EE-758F121748DD}">
      <dgm:prSet/>
      <dgm:spPr/>
      <dgm:t>
        <a:bodyPr/>
        <a:lstStyle/>
        <a:p>
          <a:endParaRPr lang="en-AU"/>
        </a:p>
      </dgm:t>
    </dgm:pt>
    <dgm:pt modelId="{E335A910-7162-4220-A2BB-498B57C98FF3}" type="sibTrans" cxnId="{40E14885-B9E7-4043-84EE-758F121748DD}">
      <dgm:prSet/>
      <dgm:spPr/>
      <dgm:t>
        <a:bodyPr/>
        <a:lstStyle/>
        <a:p>
          <a:endParaRPr lang="en-AU"/>
        </a:p>
      </dgm:t>
    </dgm:pt>
    <dgm:pt modelId="{FF1B5F1F-D35C-4CEF-BC0D-FC1F3F014108}" type="pres">
      <dgm:prSet presAssocID="{4617B7B0-8DFD-4EEA-8D90-9843C24371D4}" presName="Name0" presStyleCnt="0">
        <dgm:presLayoutVars>
          <dgm:resizeHandles/>
        </dgm:presLayoutVars>
      </dgm:prSet>
      <dgm:spPr/>
    </dgm:pt>
    <dgm:pt modelId="{EE6EE3F1-954E-472C-8360-1ED57D252FA4}" type="pres">
      <dgm:prSet presAssocID="{2FE2DDD3-9497-47B7-B59E-EEB943847298}" presName="text" presStyleLbl="node1" presStyleIdx="0" presStyleCnt="5" custScaleX="673641" custLinFactNeighborX="-46192" custLinFactNeighborY="-93551">
        <dgm:presLayoutVars>
          <dgm:bulletEnabled val="1"/>
        </dgm:presLayoutVars>
      </dgm:prSet>
      <dgm:spPr/>
    </dgm:pt>
    <dgm:pt modelId="{B23B907C-8B72-4871-90B2-DF059889233E}" type="pres">
      <dgm:prSet presAssocID="{FB90D308-4227-4D55-83A3-1BE381B0D8E6}" presName="space" presStyleCnt="0"/>
      <dgm:spPr/>
    </dgm:pt>
    <dgm:pt modelId="{BE96879F-1209-4154-9AD9-ABCEFFA77A46}" type="pres">
      <dgm:prSet presAssocID="{50893177-2035-48B0-B13D-5AD3C7C38DE6}" presName="text" presStyleLbl="node1" presStyleIdx="1" presStyleCnt="5" custScaleX="673641">
        <dgm:presLayoutVars>
          <dgm:bulletEnabled val="1"/>
        </dgm:presLayoutVars>
      </dgm:prSet>
      <dgm:spPr/>
    </dgm:pt>
    <dgm:pt modelId="{35E6D0E7-FC57-43EE-A88C-48D82418CE96}" type="pres">
      <dgm:prSet presAssocID="{6EB0BB5D-C2C6-4951-86C2-0F1F748FDA23}" presName="space" presStyleCnt="0"/>
      <dgm:spPr/>
    </dgm:pt>
    <dgm:pt modelId="{C1CEDBBD-A469-4FFA-A7C8-437585776C3F}" type="pres">
      <dgm:prSet presAssocID="{E65B52B4-F9F5-4DE9-8DD2-1E1F68D48452}" presName="text" presStyleLbl="node1" presStyleIdx="2" presStyleCnt="5" custScaleX="673641">
        <dgm:presLayoutVars>
          <dgm:bulletEnabled val="1"/>
        </dgm:presLayoutVars>
      </dgm:prSet>
      <dgm:spPr/>
    </dgm:pt>
    <dgm:pt modelId="{D0F84AFD-6698-4FAF-9A19-8079BAC6C532}" type="pres">
      <dgm:prSet presAssocID="{8E397C16-042D-4051-9893-4F5C4B455F52}" presName="space" presStyleCnt="0"/>
      <dgm:spPr/>
    </dgm:pt>
    <dgm:pt modelId="{71454DF0-4420-450E-8BD0-0289D1049ADF}" type="pres">
      <dgm:prSet presAssocID="{C97D4573-2B80-47AC-B1A2-3A14183EB237}" presName="text" presStyleLbl="node1" presStyleIdx="3" presStyleCnt="5" custScaleX="673641">
        <dgm:presLayoutVars>
          <dgm:bulletEnabled val="1"/>
        </dgm:presLayoutVars>
      </dgm:prSet>
      <dgm:spPr/>
    </dgm:pt>
    <dgm:pt modelId="{DA8E2760-9931-4584-B052-DF054FE71B83}" type="pres">
      <dgm:prSet presAssocID="{3C873354-730A-404D-B8DC-C6A80CE02F4C}" presName="space" presStyleCnt="0"/>
      <dgm:spPr/>
    </dgm:pt>
    <dgm:pt modelId="{97CCA9A7-6BBD-489A-B619-1464B5BE4274}" type="pres">
      <dgm:prSet presAssocID="{FC643F72-4C26-4EC6-AE0F-FCCCA268E524}" presName="text" presStyleLbl="node1" presStyleIdx="4" presStyleCnt="5" custScaleX="673641" custLinFactNeighborY="-54596">
        <dgm:presLayoutVars>
          <dgm:bulletEnabled val="1"/>
        </dgm:presLayoutVars>
      </dgm:prSet>
      <dgm:spPr/>
    </dgm:pt>
  </dgm:ptLst>
  <dgm:cxnLst>
    <dgm:cxn modelId="{67173B09-FAC9-498D-B246-211C8D136F74}" srcId="{4617B7B0-8DFD-4EEA-8D90-9843C24371D4}" destId="{E65B52B4-F9F5-4DE9-8DD2-1E1F68D48452}" srcOrd="2" destOrd="0" parTransId="{D1F8FBF2-F759-4EA3-8E50-87ECF24DEE31}" sibTransId="{8E397C16-042D-4051-9893-4F5C4B455F52}"/>
    <dgm:cxn modelId="{437D5624-54FE-4CB3-A1D6-6DD6DBA3E86E}" srcId="{4617B7B0-8DFD-4EEA-8D90-9843C24371D4}" destId="{50893177-2035-48B0-B13D-5AD3C7C38DE6}" srcOrd="1" destOrd="0" parTransId="{0C323565-6AA5-48C5-8F70-DDCF673B3350}" sibTransId="{6EB0BB5D-C2C6-4951-86C2-0F1F748FDA23}"/>
    <dgm:cxn modelId="{FA1FA240-F2C0-48AF-B457-E10CA3A6D799}" type="presOf" srcId="{4617B7B0-8DFD-4EEA-8D90-9843C24371D4}" destId="{FF1B5F1F-D35C-4CEF-BC0D-FC1F3F014108}" srcOrd="0" destOrd="0" presId="urn:diagrams.loki3.com/VaryingWidthList"/>
    <dgm:cxn modelId="{43615F5D-7C6B-416B-A6A7-2F856B1CE0DA}" srcId="{4617B7B0-8DFD-4EEA-8D90-9843C24371D4}" destId="{C97D4573-2B80-47AC-B1A2-3A14183EB237}" srcOrd="3" destOrd="0" parTransId="{7CFF291D-A1F2-4044-A77E-3592DF14C4BD}" sibTransId="{3C873354-730A-404D-B8DC-C6A80CE02F4C}"/>
    <dgm:cxn modelId="{088A3B60-6349-4727-8AF3-81E97DEDE9DD}" srcId="{4617B7B0-8DFD-4EEA-8D90-9843C24371D4}" destId="{2FE2DDD3-9497-47B7-B59E-EEB943847298}" srcOrd="0" destOrd="0" parTransId="{CD5DC69D-2870-4027-8165-8E49041310EB}" sibTransId="{FB90D308-4227-4D55-83A3-1BE381B0D8E6}"/>
    <dgm:cxn modelId="{A6653476-0E70-425C-9AB3-66D3AA591FA3}" type="presOf" srcId="{E65B52B4-F9F5-4DE9-8DD2-1E1F68D48452}" destId="{C1CEDBBD-A469-4FFA-A7C8-437585776C3F}" srcOrd="0" destOrd="0" presId="urn:diagrams.loki3.com/VaryingWidthList"/>
    <dgm:cxn modelId="{51358376-DE1F-466C-80CB-6290A0594245}" type="presOf" srcId="{2FE2DDD3-9497-47B7-B59E-EEB943847298}" destId="{EE6EE3F1-954E-472C-8360-1ED57D252FA4}" srcOrd="0" destOrd="0" presId="urn:diagrams.loki3.com/VaryingWidthList"/>
    <dgm:cxn modelId="{6C1C1A78-497F-43C3-A9F9-0ADE22A4BAA0}" type="presOf" srcId="{50893177-2035-48B0-B13D-5AD3C7C38DE6}" destId="{BE96879F-1209-4154-9AD9-ABCEFFA77A46}" srcOrd="0" destOrd="0" presId="urn:diagrams.loki3.com/VaryingWidthList"/>
    <dgm:cxn modelId="{40E14885-B9E7-4043-84EE-758F121748DD}" srcId="{4617B7B0-8DFD-4EEA-8D90-9843C24371D4}" destId="{FC643F72-4C26-4EC6-AE0F-FCCCA268E524}" srcOrd="4" destOrd="0" parTransId="{538EB6BD-CE65-42A5-8406-1A55A67BE45C}" sibTransId="{E335A910-7162-4220-A2BB-498B57C98FF3}"/>
    <dgm:cxn modelId="{987D6ECA-4B85-45FA-9AB8-433E817861A0}" type="presOf" srcId="{C97D4573-2B80-47AC-B1A2-3A14183EB237}" destId="{71454DF0-4420-450E-8BD0-0289D1049ADF}" srcOrd="0" destOrd="0" presId="urn:diagrams.loki3.com/VaryingWidthList"/>
    <dgm:cxn modelId="{A07E53F2-123F-424E-95AF-18A32EE5D150}" type="presOf" srcId="{FC643F72-4C26-4EC6-AE0F-FCCCA268E524}" destId="{97CCA9A7-6BBD-489A-B619-1464B5BE4274}" srcOrd="0" destOrd="0" presId="urn:diagrams.loki3.com/VaryingWidthList"/>
    <dgm:cxn modelId="{01A5361F-7CB1-4B02-AD94-03A75E258B2C}" type="presParOf" srcId="{FF1B5F1F-D35C-4CEF-BC0D-FC1F3F014108}" destId="{EE6EE3F1-954E-472C-8360-1ED57D252FA4}" srcOrd="0" destOrd="0" presId="urn:diagrams.loki3.com/VaryingWidthList"/>
    <dgm:cxn modelId="{96DED48D-C181-40ED-9304-5702D948000A}" type="presParOf" srcId="{FF1B5F1F-D35C-4CEF-BC0D-FC1F3F014108}" destId="{B23B907C-8B72-4871-90B2-DF059889233E}" srcOrd="1" destOrd="0" presId="urn:diagrams.loki3.com/VaryingWidthList"/>
    <dgm:cxn modelId="{FD22DA92-2C8B-4326-A6B5-284667E52B8A}" type="presParOf" srcId="{FF1B5F1F-D35C-4CEF-BC0D-FC1F3F014108}" destId="{BE96879F-1209-4154-9AD9-ABCEFFA77A46}" srcOrd="2" destOrd="0" presId="urn:diagrams.loki3.com/VaryingWidthList"/>
    <dgm:cxn modelId="{010D21EE-EE6D-45F5-9006-D2EC4E4809F0}" type="presParOf" srcId="{FF1B5F1F-D35C-4CEF-BC0D-FC1F3F014108}" destId="{35E6D0E7-FC57-43EE-A88C-48D82418CE96}" srcOrd="3" destOrd="0" presId="urn:diagrams.loki3.com/VaryingWidthList"/>
    <dgm:cxn modelId="{CD4DB3D1-0A28-46D6-BDAE-098874837E91}" type="presParOf" srcId="{FF1B5F1F-D35C-4CEF-BC0D-FC1F3F014108}" destId="{C1CEDBBD-A469-4FFA-A7C8-437585776C3F}" srcOrd="4" destOrd="0" presId="urn:diagrams.loki3.com/VaryingWidthList"/>
    <dgm:cxn modelId="{0ABD661E-07F8-4C67-A991-9E5029A41007}" type="presParOf" srcId="{FF1B5F1F-D35C-4CEF-BC0D-FC1F3F014108}" destId="{D0F84AFD-6698-4FAF-9A19-8079BAC6C532}" srcOrd="5" destOrd="0" presId="urn:diagrams.loki3.com/VaryingWidthList"/>
    <dgm:cxn modelId="{1E2212DE-99EC-4A3C-A604-304D7CBDF91A}" type="presParOf" srcId="{FF1B5F1F-D35C-4CEF-BC0D-FC1F3F014108}" destId="{71454DF0-4420-450E-8BD0-0289D1049ADF}" srcOrd="6" destOrd="0" presId="urn:diagrams.loki3.com/VaryingWidthList"/>
    <dgm:cxn modelId="{DDF549D5-DBC5-42B3-9AD0-0FC723867B3F}" type="presParOf" srcId="{FF1B5F1F-D35C-4CEF-BC0D-FC1F3F014108}" destId="{DA8E2760-9931-4584-B052-DF054FE71B83}" srcOrd="7" destOrd="0" presId="urn:diagrams.loki3.com/VaryingWidthList"/>
    <dgm:cxn modelId="{51D6A3E7-C7A7-4473-909B-AB35572749CF}" type="presParOf" srcId="{FF1B5F1F-D35C-4CEF-BC0D-FC1F3F014108}" destId="{97CCA9A7-6BBD-489A-B619-1464B5BE4274}" srcOrd="8" destOrd="0" presId="urn:diagrams.loki3.com/VaryingWidthList"/>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02E9ED-B112-4EA7-847D-2B42244FD88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AU"/>
        </a:p>
      </dgm:t>
    </dgm:pt>
    <dgm:pt modelId="{1C04BFE1-0F7C-422B-96EC-2C641BB196DF}">
      <dgm:prSet phldrT="[Text]"/>
      <dgm:spPr/>
      <dgm:t>
        <a:bodyPr/>
        <a:lstStyle/>
        <a:p>
          <a:r>
            <a:rPr lang="en-AU" dirty="0"/>
            <a:t>Attempt History</a:t>
          </a:r>
        </a:p>
      </dgm:t>
    </dgm:pt>
    <dgm:pt modelId="{F87B04AF-5044-4D90-9B50-68F2511D3D68}" type="parTrans" cxnId="{31984BA6-943F-4DD5-B3A6-956D719FA699}">
      <dgm:prSet/>
      <dgm:spPr/>
      <dgm:t>
        <a:bodyPr/>
        <a:lstStyle/>
        <a:p>
          <a:endParaRPr lang="en-AU"/>
        </a:p>
      </dgm:t>
    </dgm:pt>
    <dgm:pt modelId="{3B228CDB-0CCE-4D3E-BF5D-4889D8DC7B42}" type="sibTrans" cxnId="{31984BA6-943F-4DD5-B3A6-956D719FA699}">
      <dgm:prSet/>
      <dgm:spPr/>
      <dgm:t>
        <a:bodyPr/>
        <a:lstStyle/>
        <a:p>
          <a:endParaRPr lang="en-AU"/>
        </a:p>
      </dgm:t>
    </dgm:pt>
    <dgm:pt modelId="{0F72C0DA-BCF4-4F60-961B-069FA85B3683}">
      <dgm:prSet phldrT="[Text]"/>
      <dgm:spPr/>
      <dgm:t>
        <a:bodyPr/>
        <a:lstStyle/>
        <a:p>
          <a:r>
            <a:rPr lang="en-AU" dirty="0"/>
            <a:t>Progress</a:t>
          </a:r>
        </a:p>
      </dgm:t>
    </dgm:pt>
    <dgm:pt modelId="{91F7B255-AD84-44E7-A321-54FD3BDCBDF8}" type="parTrans" cxnId="{CA3C1536-4F04-4153-BFE4-D474B34B3CA0}">
      <dgm:prSet/>
      <dgm:spPr/>
      <dgm:t>
        <a:bodyPr/>
        <a:lstStyle/>
        <a:p>
          <a:endParaRPr lang="en-AU"/>
        </a:p>
      </dgm:t>
    </dgm:pt>
    <dgm:pt modelId="{64E986DC-DC36-4684-A84B-B703EC8A9A65}" type="sibTrans" cxnId="{CA3C1536-4F04-4153-BFE4-D474B34B3CA0}">
      <dgm:prSet/>
      <dgm:spPr/>
      <dgm:t>
        <a:bodyPr/>
        <a:lstStyle/>
        <a:p>
          <a:endParaRPr lang="en-AU"/>
        </a:p>
      </dgm:t>
    </dgm:pt>
    <dgm:pt modelId="{D02518C0-A05E-4E45-A861-F5EB4B10038D}" type="pres">
      <dgm:prSet presAssocID="{0D02E9ED-B112-4EA7-847D-2B42244FD886}" presName="diagram" presStyleCnt="0">
        <dgm:presLayoutVars>
          <dgm:dir/>
          <dgm:resizeHandles val="exact"/>
        </dgm:presLayoutVars>
      </dgm:prSet>
      <dgm:spPr/>
    </dgm:pt>
    <dgm:pt modelId="{0F7D68F7-9783-433A-B37E-B1158357DF8C}" type="pres">
      <dgm:prSet presAssocID="{1C04BFE1-0F7C-422B-96EC-2C641BB196DF}" presName="node" presStyleLbl="node1" presStyleIdx="0" presStyleCnt="2">
        <dgm:presLayoutVars>
          <dgm:bulletEnabled val="1"/>
        </dgm:presLayoutVars>
      </dgm:prSet>
      <dgm:spPr/>
    </dgm:pt>
    <dgm:pt modelId="{7E421FBB-7457-4FE9-98A8-1D634765B359}" type="pres">
      <dgm:prSet presAssocID="{3B228CDB-0CCE-4D3E-BF5D-4889D8DC7B42}" presName="sibTrans" presStyleCnt="0"/>
      <dgm:spPr/>
    </dgm:pt>
    <dgm:pt modelId="{5403B42B-173C-4106-822E-A47EE180CEEE}" type="pres">
      <dgm:prSet presAssocID="{0F72C0DA-BCF4-4F60-961B-069FA85B3683}" presName="node" presStyleLbl="node1" presStyleIdx="1" presStyleCnt="2">
        <dgm:presLayoutVars>
          <dgm:bulletEnabled val="1"/>
        </dgm:presLayoutVars>
      </dgm:prSet>
      <dgm:spPr/>
    </dgm:pt>
  </dgm:ptLst>
  <dgm:cxnLst>
    <dgm:cxn modelId="{02F6C710-A577-4548-B764-91A18B7F2C14}" type="presOf" srcId="{0F72C0DA-BCF4-4F60-961B-069FA85B3683}" destId="{5403B42B-173C-4106-822E-A47EE180CEEE}" srcOrd="0" destOrd="0" presId="urn:microsoft.com/office/officeart/2005/8/layout/default"/>
    <dgm:cxn modelId="{CA3C1536-4F04-4153-BFE4-D474B34B3CA0}" srcId="{0D02E9ED-B112-4EA7-847D-2B42244FD886}" destId="{0F72C0DA-BCF4-4F60-961B-069FA85B3683}" srcOrd="1" destOrd="0" parTransId="{91F7B255-AD84-44E7-A321-54FD3BDCBDF8}" sibTransId="{64E986DC-DC36-4684-A84B-B703EC8A9A65}"/>
    <dgm:cxn modelId="{43926650-0C06-4C2F-AF2D-1860A3527B9E}" type="presOf" srcId="{1C04BFE1-0F7C-422B-96EC-2C641BB196DF}" destId="{0F7D68F7-9783-433A-B37E-B1158357DF8C}" srcOrd="0" destOrd="0" presId="urn:microsoft.com/office/officeart/2005/8/layout/default"/>
    <dgm:cxn modelId="{31984BA6-943F-4DD5-B3A6-956D719FA699}" srcId="{0D02E9ED-B112-4EA7-847D-2B42244FD886}" destId="{1C04BFE1-0F7C-422B-96EC-2C641BB196DF}" srcOrd="0" destOrd="0" parTransId="{F87B04AF-5044-4D90-9B50-68F2511D3D68}" sibTransId="{3B228CDB-0CCE-4D3E-BF5D-4889D8DC7B42}"/>
    <dgm:cxn modelId="{C20C61F8-BA9F-469C-927C-57310B0505E1}" type="presOf" srcId="{0D02E9ED-B112-4EA7-847D-2B42244FD886}" destId="{D02518C0-A05E-4E45-A861-F5EB4B10038D}" srcOrd="0" destOrd="0" presId="urn:microsoft.com/office/officeart/2005/8/layout/default"/>
    <dgm:cxn modelId="{13956818-8DF8-4200-8091-37759BD24481}" type="presParOf" srcId="{D02518C0-A05E-4E45-A861-F5EB4B10038D}" destId="{0F7D68F7-9783-433A-B37E-B1158357DF8C}" srcOrd="0" destOrd="0" presId="urn:microsoft.com/office/officeart/2005/8/layout/default"/>
    <dgm:cxn modelId="{1C9132E2-6CB3-415A-9524-A118B7DAC329}" type="presParOf" srcId="{D02518C0-A05E-4E45-A861-F5EB4B10038D}" destId="{7E421FBB-7457-4FE9-98A8-1D634765B359}" srcOrd="1" destOrd="0" presId="urn:microsoft.com/office/officeart/2005/8/layout/default"/>
    <dgm:cxn modelId="{25304AA3-54FF-4539-A96C-A0C9E91BBF37}" type="presParOf" srcId="{D02518C0-A05E-4E45-A861-F5EB4B10038D}" destId="{5403B42B-173C-4106-822E-A47EE180CEEE}" srcOrd="2" destOrd="0" presId="urn:microsoft.com/office/officeart/2005/8/layout/default"/>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DFD38-BD31-47FD-A164-69DECB9012BB}">
      <dsp:nvSpPr>
        <dsp:cNvPr id="0" name=""/>
        <dsp:cNvSpPr/>
      </dsp:nvSpPr>
      <dsp:spPr>
        <a:xfrm>
          <a:off x="2176" y="123733"/>
          <a:ext cx="1522898" cy="828056"/>
        </a:xfrm>
        <a:prstGeom prst="homePlat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IN" sz="1900" b="1" kern="1200" dirty="0"/>
            <a:t>Learning : </a:t>
          </a:r>
          <a:r>
            <a:rPr lang="en-IN" sz="1900" kern="1200" dirty="0"/>
            <a:t>difficult and boring</a:t>
          </a:r>
        </a:p>
      </dsp:txBody>
      <dsp:txXfrm>
        <a:off x="2176" y="123733"/>
        <a:ext cx="1315884" cy="828056"/>
      </dsp:txXfrm>
    </dsp:sp>
    <dsp:sp modelId="{DAEE6CCC-BA2C-4D62-AAC8-70272C5F8F85}">
      <dsp:nvSpPr>
        <dsp:cNvPr id="0" name=""/>
        <dsp:cNvSpPr/>
      </dsp:nvSpPr>
      <dsp:spPr>
        <a:xfrm>
          <a:off x="1111046" y="123733"/>
          <a:ext cx="1983256" cy="828056"/>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IN" sz="1900" b="1" kern="1200" dirty="0"/>
            <a:t>Problems:</a:t>
          </a:r>
          <a:r>
            <a:rPr lang="en-IN" sz="1900" kern="1200" dirty="0"/>
            <a:t> hard to motivate</a:t>
          </a:r>
        </a:p>
      </dsp:txBody>
      <dsp:txXfrm>
        <a:off x="1525074" y="123733"/>
        <a:ext cx="1155200" cy="828056"/>
      </dsp:txXfrm>
    </dsp:sp>
    <dsp:sp modelId="{C3168EEB-4569-43D5-BB9B-FAA26A0F8846}">
      <dsp:nvSpPr>
        <dsp:cNvPr id="0" name=""/>
        <dsp:cNvSpPr/>
      </dsp:nvSpPr>
      <dsp:spPr>
        <a:xfrm>
          <a:off x="2680275" y="123733"/>
          <a:ext cx="2648640" cy="828056"/>
        </a:xfrm>
        <a:prstGeom prst="chevron">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IN" sz="1900" b="1" kern="1200" dirty="0"/>
            <a:t>Practise:</a:t>
          </a:r>
          <a:r>
            <a:rPr lang="en-IN" sz="1900" kern="1200" dirty="0"/>
            <a:t> lack of practical implementation</a:t>
          </a:r>
        </a:p>
      </dsp:txBody>
      <dsp:txXfrm>
        <a:off x="3094303" y="123733"/>
        <a:ext cx="1820584" cy="828056"/>
      </dsp:txXfrm>
    </dsp:sp>
    <dsp:sp modelId="{ECE471BA-D4AB-47EC-9862-7AC087D2EF0C}">
      <dsp:nvSpPr>
        <dsp:cNvPr id="0" name=""/>
        <dsp:cNvSpPr/>
      </dsp:nvSpPr>
      <dsp:spPr>
        <a:xfrm>
          <a:off x="4914887" y="123733"/>
          <a:ext cx="2520913" cy="828056"/>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IN" sz="1900" b="1" kern="1200" dirty="0"/>
            <a:t>Progress: </a:t>
          </a:r>
          <a:r>
            <a:rPr lang="en-IN" sz="1900" kern="1200" dirty="0"/>
            <a:t>depends on understanding</a:t>
          </a:r>
        </a:p>
      </dsp:txBody>
      <dsp:txXfrm>
        <a:off x="5328915" y="123733"/>
        <a:ext cx="1692857" cy="828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D047D-A059-49C6-BA51-D7E417D01AB7}">
      <dsp:nvSpPr>
        <dsp:cNvPr id="0" name=""/>
        <dsp:cNvSpPr/>
      </dsp:nvSpPr>
      <dsp:spPr>
        <a:xfrm>
          <a:off x="0" y="5277"/>
          <a:ext cx="7437977" cy="285564"/>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Syntax error: Ignoring or forgetting the standard convention.</a:t>
          </a:r>
        </a:p>
      </dsp:txBody>
      <dsp:txXfrm>
        <a:off x="0" y="5277"/>
        <a:ext cx="7437977" cy="285564"/>
      </dsp:txXfrm>
    </dsp:sp>
    <dsp:sp modelId="{A396F420-AC54-42AE-ADEF-6156763A069B}">
      <dsp:nvSpPr>
        <dsp:cNvPr id="0" name=""/>
        <dsp:cNvSpPr/>
      </dsp:nvSpPr>
      <dsp:spPr>
        <a:xfrm>
          <a:off x="0" y="300135"/>
          <a:ext cx="7437977" cy="285564"/>
        </a:xfrm>
        <a:prstGeom prst="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Font typeface="Euphemia" panose="020B0503040102020104" pitchFamily="34" charset="0"/>
            <a:buNone/>
          </a:pPr>
          <a:r>
            <a:rPr lang="en-US" sz="2000" b="0" kern="1200" dirty="0"/>
            <a:t>Semantic error: Incorrect logic(Makes no sense).</a:t>
          </a:r>
          <a:endParaRPr lang="en-IN" sz="2000" b="0" kern="1200" dirty="0"/>
        </a:p>
      </dsp:txBody>
      <dsp:txXfrm>
        <a:off x="0" y="300135"/>
        <a:ext cx="7437977" cy="2855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EE3F1-954E-472C-8360-1ED57D252FA4}">
      <dsp:nvSpPr>
        <dsp:cNvPr id="0" name=""/>
        <dsp:cNvSpPr/>
      </dsp:nvSpPr>
      <dsp:spPr>
        <a:xfrm>
          <a:off x="0" y="0"/>
          <a:ext cx="2491701" cy="5532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Predefined syntax rule</a:t>
          </a:r>
        </a:p>
      </dsp:txBody>
      <dsp:txXfrm>
        <a:off x="0" y="0"/>
        <a:ext cx="2491701" cy="553275"/>
      </dsp:txXfrm>
    </dsp:sp>
    <dsp:sp modelId="{BE96879F-1209-4154-9AD9-ABCEFFA77A46}">
      <dsp:nvSpPr>
        <dsp:cNvPr id="0" name=""/>
        <dsp:cNvSpPr/>
      </dsp:nvSpPr>
      <dsp:spPr>
        <a:xfrm>
          <a:off x="0" y="582204"/>
          <a:ext cx="2491701" cy="5532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Expected Actions</a:t>
          </a:r>
        </a:p>
      </dsp:txBody>
      <dsp:txXfrm>
        <a:off x="0" y="582204"/>
        <a:ext cx="2491701" cy="553275"/>
      </dsp:txXfrm>
    </dsp:sp>
    <dsp:sp modelId="{C1CEDBBD-A469-4FFA-A7C8-437585776C3F}">
      <dsp:nvSpPr>
        <dsp:cNvPr id="0" name=""/>
        <dsp:cNvSpPr/>
      </dsp:nvSpPr>
      <dsp:spPr>
        <a:xfrm>
          <a:off x="0" y="1163143"/>
          <a:ext cx="2491701" cy="5532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Hints and Support</a:t>
          </a:r>
        </a:p>
      </dsp:txBody>
      <dsp:txXfrm>
        <a:off x="0" y="1163143"/>
        <a:ext cx="2491701" cy="553275"/>
      </dsp:txXfrm>
    </dsp:sp>
    <dsp:sp modelId="{71454DF0-4420-450E-8BD0-0289D1049ADF}">
      <dsp:nvSpPr>
        <dsp:cNvPr id="0" name=""/>
        <dsp:cNvSpPr/>
      </dsp:nvSpPr>
      <dsp:spPr>
        <a:xfrm>
          <a:off x="0" y="1744082"/>
          <a:ext cx="2491701" cy="5532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Tag: difficulty level </a:t>
          </a:r>
        </a:p>
      </dsp:txBody>
      <dsp:txXfrm>
        <a:off x="0" y="1744082"/>
        <a:ext cx="2491701" cy="553275"/>
      </dsp:txXfrm>
    </dsp:sp>
    <dsp:sp modelId="{97CCA9A7-6BBD-489A-B619-1464B5BE4274}">
      <dsp:nvSpPr>
        <dsp:cNvPr id="0" name=""/>
        <dsp:cNvSpPr/>
      </dsp:nvSpPr>
      <dsp:spPr>
        <a:xfrm>
          <a:off x="0" y="2309918"/>
          <a:ext cx="2491701" cy="5532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AU" sz="2000" b="1" kern="1200" dirty="0"/>
            <a:t>Grade/Marks</a:t>
          </a:r>
        </a:p>
      </dsp:txBody>
      <dsp:txXfrm>
        <a:off x="0" y="2309918"/>
        <a:ext cx="2491701" cy="5532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D68F7-9783-433A-B37E-B1158357DF8C}">
      <dsp:nvSpPr>
        <dsp:cNvPr id="0" name=""/>
        <dsp:cNvSpPr/>
      </dsp:nvSpPr>
      <dsp:spPr>
        <a:xfrm>
          <a:off x="280" y="173263"/>
          <a:ext cx="1093366" cy="6560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Attempt History</a:t>
          </a:r>
        </a:p>
      </dsp:txBody>
      <dsp:txXfrm>
        <a:off x="280" y="173263"/>
        <a:ext cx="1093366" cy="656019"/>
      </dsp:txXfrm>
    </dsp:sp>
    <dsp:sp modelId="{5403B42B-173C-4106-822E-A47EE180CEEE}">
      <dsp:nvSpPr>
        <dsp:cNvPr id="0" name=""/>
        <dsp:cNvSpPr/>
      </dsp:nvSpPr>
      <dsp:spPr>
        <a:xfrm>
          <a:off x="1202983" y="173263"/>
          <a:ext cx="1093366" cy="6560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Progress</a:t>
          </a:r>
        </a:p>
      </dsp:txBody>
      <dsp:txXfrm>
        <a:off x="1202983" y="173263"/>
        <a:ext cx="1093366" cy="65601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E712BA-B0F1-4B2F-9F0A-5ED5FB82B5CE}" type="datetimeFigureOut">
              <a:rPr lang="en-IN" smtClean="0"/>
              <a:t>08/06/20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301871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712BA-B0F1-4B2F-9F0A-5ED5FB82B5CE}" type="datetimeFigureOut">
              <a:rPr lang="en-IN" smtClean="0"/>
              <a:t>08/06/20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274757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712BA-B0F1-4B2F-9F0A-5ED5FB82B5CE}" type="datetimeFigureOut">
              <a:rPr lang="en-IN" smtClean="0"/>
              <a:t>08/06/20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382858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712BA-B0F1-4B2F-9F0A-5ED5FB82B5CE}" type="datetimeFigureOut">
              <a:rPr lang="en-IN" smtClean="0"/>
              <a:t>08/06/20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5902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E712BA-B0F1-4B2F-9F0A-5ED5FB82B5CE}" type="datetimeFigureOut">
              <a:rPr lang="en-IN" smtClean="0"/>
              <a:t>08/06/20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219332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E712BA-B0F1-4B2F-9F0A-5ED5FB82B5CE}" type="datetimeFigureOut">
              <a:rPr lang="en-IN" smtClean="0"/>
              <a:t>08/06/20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403270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E712BA-B0F1-4B2F-9F0A-5ED5FB82B5CE}" type="datetimeFigureOut">
              <a:rPr lang="en-IN" smtClean="0"/>
              <a:t>08/06/20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53141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E712BA-B0F1-4B2F-9F0A-5ED5FB82B5CE}" type="datetimeFigureOut">
              <a:rPr lang="en-IN" smtClean="0"/>
              <a:t>08/06/20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47649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712BA-B0F1-4B2F-9F0A-5ED5FB82B5CE}" type="datetimeFigureOut">
              <a:rPr lang="en-IN" smtClean="0"/>
              <a:t>08/06/20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157184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A8E712BA-B0F1-4B2F-9F0A-5ED5FB82B5CE}" type="datetimeFigureOut">
              <a:rPr lang="en-IN" smtClean="0"/>
              <a:t>08/06/20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3317331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A8E712BA-B0F1-4B2F-9F0A-5ED5FB82B5CE}" type="datetimeFigureOut">
              <a:rPr lang="en-IN" smtClean="0"/>
              <a:t>08/06/20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181935-38A9-42C1-B6E7-35F44DA3DCCE}" type="slidenum">
              <a:rPr lang="en-IN" smtClean="0"/>
              <a:t>‹#›</a:t>
            </a:fld>
            <a:endParaRPr lang="en-IN"/>
          </a:p>
        </p:txBody>
      </p:sp>
    </p:spTree>
    <p:extLst>
      <p:ext uri="{BB962C8B-B14F-4D97-AF65-F5344CB8AC3E}">
        <p14:creationId xmlns:p14="http://schemas.microsoft.com/office/powerpoint/2010/main" val="374404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8E712BA-B0F1-4B2F-9F0A-5ED5FB82B5CE}" type="datetimeFigureOut">
              <a:rPr lang="en-IN" smtClean="0"/>
              <a:t>08/06/20</a:t>
            </a:fld>
            <a:endParaRPr lang="en-IN"/>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26181935-38A9-42C1-B6E7-35F44DA3DCCE}" type="slidenum">
              <a:rPr lang="en-IN" smtClean="0"/>
              <a:t>‹#›</a:t>
            </a:fld>
            <a:endParaRPr lang="en-IN"/>
          </a:p>
        </p:txBody>
      </p:sp>
    </p:spTree>
    <p:extLst>
      <p:ext uri="{BB962C8B-B14F-4D97-AF65-F5344CB8AC3E}">
        <p14:creationId xmlns:p14="http://schemas.microsoft.com/office/powerpoint/2010/main" val="268930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2.png"/><Relationship Id="rId18" Type="http://schemas.openxmlformats.org/officeDocument/2006/relationships/image" Target="../media/image7.svg"/><Relationship Id="rId26" Type="http://schemas.openxmlformats.org/officeDocument/2006/relationships/diagramQuickStyle" Target="../diagrams/quickStyle4.xml"/><Relationship Id="rId39" Type="http://schemas.openxmlformats.org/officeDocument/2006/relationships/image" Target="../media/image18.jpeg"/><Relationship Id="rId21" Type="http://schemas.openxmlformats.org/officeDocument/2006/relationships/diagramQuickStyle" Target="../diagrams/quickStyle3.xml"/><Relationship Id="rId34" Type="http://schemas.openxmlformats.org/officeDocument/2006/relationships/image" Target="../media/image13.svg"/><Relationship Id="rId42" Type="http://schemas.openxmlformats.org/officeDocument/2006/relationships/image" Target="../media/image21.png"/><Relationship Id="rId7" Type="http://schemas.microsoft.com/office/2007/relationships/diagramDrawing" Target="../diagrams/drawing1.xml"/><Relationship Id="rId2" Type="http://schemas.openxmlformats.org/officeDocument/2006/relationships/image" Target="../media/image1.png"/><Relationship Id="rId16" Type="http://schemas.openxmlformats.org/officeDocument/2006/relationships/image" Target="../media/image5.svg"/><Relationship Id="rId29"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Data" Target="../diagrams/data4.xml"/><Relationship Id="rId32" Type="http://schemas.openxmlformats.org/officeDocument/2006/relationships/image" Target="../media/image11.svg"/><Relationship Id="rId37" Type="http://schemas.openxmlformats.org/officeDocument/2006/relationships/image" Target="../media/image16.png"/><Relationship Id="rId40" Type="http://schemas.openxmlformats.org/officeDocument/2006/relationships/image" Target="../media/image19.png"/><Relationship Id="rId45" Type="http://schemas.openxmlformats.org/officeDocument/2006/relationships/image" Target="../media/image24.svg"/><Relationship Id="rId5" Type="http://schemas.openxmlformats.org/officeDocument/2006/relationships/diagramQuickStyle" Target="../diagrams/quickStyle1.xml"/><Relationship Id="rId15" Type="http://schemas.openxmlformats.org/officeDocument/2006/relationships/image" Target="../media/image4.png"/><Relationship Id="rId23" Type="http://schemas.microsoft.com/office/2007/relationships/diagramDrawing" Target="../diagrams/drawing3.xml"/><Relationship Id="rId28" Type="http://schemas.microsoft.com/office/2007/relationships/diagramDrawing" Target="../diagrams/drawing4.xml"/><Relationship Id="rId36" Type="http://schemas.openxmlformats.org/officeDocument/2006/relationships/image" Target="../media/image15.png"/><Relationship Id="rId10" Type="http://schemas.openxmlformats.org/officeDocument/2006/relationships/diagramQuickStyle" Target="../diagrams/quickStyle2.xml"/><Relationship Id="rId19" Type="http://schemas.openxmlformats.org/officeDocument/2006/relationships/diagramData" Target="../diagrams/data3.xml"/><Relationship Id="rId31" Type="http://schemas.openxmlformats.org/officeDocument/2006/relationships/image" Target="../media/image10.png"/><Relationship Id="rId44" Type="http://schemas.openxmlformats.org/officeDocument/2006/relationships/image" Target="../media/image23.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3.png"/><Relationship Id="rId22" Type="http://schemas.openxmlformats.org/officeDocument/2006/relationships/diagramColors" Target="../diagrams/colors3.xml"/><Relationship Id="rId27" Type="http://schemas.openxmlformats.org/officeDocument/2006/relationships/diagramColors" Target="../diagrams/colors4.xml"/><Relationship Id="rId30" Type="http://schemas.openxmlformats.org/officeDocument/2006/relationships/image" Target="../media/image9.svg"/><Relationship Id="rId35" Type="http://schemas.openxmlformats.org/officeDocument/2006/relationships/image" Target="../media/image14.jpeg"/><Relationship Id="rId43" Type="http://schemas.openxmlformats.org/officeDocument/2006/relationships/image" Target="../media/image22.svg"/><Relationship Id="rId8" Type="http://schemas.openxmlformats.org/officeDocument/2006/relationships/diagramData" Target="../diagrams/data2.xml"/><Relationship Id="rId3" Type="http://schemas.openxmlformats.org/officeDocument/2006/relationships/diagramData" Target="../diagrams/data1.xml"/><Relationship Id="rId12" Type="http://schemas.microsoft.com/office/2007/relationships/diagramDrawing" Target="../diagrams/drawing2.xml"/><Relationship Id="rId17" Type="http://schemas.openxmlformats.org/officeDocument/2006/relationships/image" Target="../media/image6.png"/><Relationship Id="rId25" Type="http://schemas.openxmlformats.org/officeDocument/2006/relationships/diagramLayout" Target="../diagrams/layout4.xml"/><Relationship Id="rId33" Type="http://schemas.openxmlformats.org/officeDocument/2006/relationships/image" Target="../media/image12.png"/><Relationship Id="rId38" Type="http://schemas.openxmlformats.org/officeDocument/2006/relationships/image" Target="../media/image17.svg"/><Relationship Id="rId20" Type="http://schemas.openxmlformats.org/officeDocument/2006/relationships/diagramLayout" Target="../diagrams/layout3.xml"/><Relationship Id="rId41"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27BF795-0802-4685-9961-C65A8BC47837}"/>
              </a:ext>
            </a:extLst>
          </p:cNvPr>
          <p:cNvSpPr/>
          <p:nvPr/>
        </p:nvSpPr>
        <p:spPr>
          <a:xfrm>
            <a:off x="250925" y="2443343"/>
            <a:ext cx="7941055" cy="104569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2" name="Rectangle 11">
            <a:extLst>
              <a:ext uri="{FF2B5EF4-FFF2-40B4-BE49-F238E27FC236}">
                <a16:creationId xmlns:a16="http://schemas.microsoft.com/office/drawing/2014/main" id="{40390EC1-3D8D-4F67-B600-767CE98C8228}"/>
              </a:ext>
            </a:extLst>
          </p:cNvPr>
          <p:cNvSpPr/>
          <p:nvPr/>
        </p:nvSpPr>
        <p:spPr>
          <a:xfrm>
            <a:off x="250925" y="12991291"/>
            <a:ext cx="7924331" cy="40852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5" name="Rectangle 14">
            <a:extLst>
              <a:ext uri="{FF2B5EF4-FFF2-40B4-BE49-F238E27FC236}">
                <a16:creationId xmlns:a16="http://schemas.microsoft.com/office/drawing/2014/main" id="{085F5714-111A-4D02-87CB-A7AEB2A91B1D}"/>
              </a:ext>
            </a:extLst>
          </p:cNvPr>
          <p:cNvSpPr/>
          <p:nvPr/>
        </p:nvSpPr>
        <p:spPr>
          <a:xfrm>
            <a:off x="240809" y="17197137"/>
            <a:ext cx="7951171" cy="33400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just">
              <a:spcAft>
                <a:spcPts val="400"/>
              </a:spcAft>
            </a:pPr>
            <a:endParaRPr lang="en-AU" sz="2800" dirty="0">
              <a:solidFill>
                <a:prstClr val="black"/>
              </a:solidFill>
            </a:endParaRPr>
          </a:p>
          <a:p>
            <a:pPr lvl="0" algn="just">
              <a:spcAft>
                <a:spcPts val="400"/>
              </a:spcAft>
            </a:pPr>
            <a:endParaRPr lang="en-AU" sz="2800" dirty="0">
              <a:solidFill>
                <a:prstClr val="black"/>
              </a:solidFill>
            </a:endParaRPr>
          </a:p>
        </p:txBody>
      </p:sp>
      <p:sp>
        <p:nvSpPr>
          <p:cNvPr id="16" name="Rectangle 15">
            <a:extLst>
              <a:ext uri="{FF2B5EF4-FFF2-40B4-BE49-F238E27FC236}">
                <a16:creationId xmlns:a16="http://schemas.microsoft.com/office/drawing/2014/main" id="{4800393B-58A9-48DD-99B1-DF48A1252055}"/>
              </a:ext>
            </a:extLst>
          </p:cNvPr>
          <p:cNvSpPr/>
          <p:nvPr/>
        </p:nvSpPr>
        <p:spPr>
          <a:xfrm>
            <a:off x="22106573" y="2423940"/>
            <a:ext cx="7900988" cy="61082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Rectangle 16">
            <a:extLst>
              <a:ext uri="{FF2B5EF4-FFF2-40B4-BE49-F238E27FC236}">
                <a16:creationId xmlns:a16="http://schemas.microsoft.com/office/drawing/2014/main" id="{0F8A5BAE-53CE-4423-847F-E1FD69808F6B}"/>
              </a:ext>
            </a:extLst>
          </p:cNvPr>
          <p:cNvSpPr/>
          <p:nvPr/>
        </p:nvSpPr>
        <p:spPr>
          <a:xfrm>
            <a:off x="22106573" y="8641690"/>
            <a:ext cx="7917715" cy="46768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8" name="Rectangle 17">
            <a:extLst>
              <a:ext uri="{FF2B5EF4-FFF2-40B4-BE49-F238E27FC236}">
                <a16:creationId xmlns:a16="http://schemas.microsoft.com/office/drawing/2014/main" id="{D62EFDF6-2360-4779-B686-006B61D85AE2}"/>
              </a:ext>
            </a:extLst>
          </p:cNvPr>
          <p:cNvSpPr/>
          <p:nvPr/>
        </p:nvSpPr>
        <p:spPr>
          <a:xfrm>
            <a:off x="22116689" y="13409844"/>
            <a:ext cx="7917715" cy="44188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Rectangle 18">
            <a:extLst>
              <a:ext uri="{FF2B5EF4-FFF2-40B4-BE49-F238E27FC236}">
                <a16:creationId xmlns:a16="http://schemas.microsoft.com/office/drawing/2014/main" id="{58A0A939-8E95-4BC7-9AEA-7B557EBDEB95}"/>
              </a:ext>
            </a:extLst>
          </p:cNvPr>
          <p:cNvSpPr/>
          <p:nvPr/>
        </p:nvSpPr>
        <p:spPr>
          <a:xfrm>
            <a:off x="8266218" y="2454473"/>
            <a:ext cx="13673828" cy="5393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0" name="Rectangle 19">
            <a:extLst>
              <a:ext uri="{FF2B5EF4-FFF2-40B4-BE49-F238E27FC236}">
                <a16:creationId xmlns:a16="http://schemas.microsoft.com/office/drawing/2014/main" id="{916B56FB-AC89-4E3F-9446-212EF648B1E4}"/>
              </a:ext>
            </a:extLst>
          </p:cNvPr>
          <p:cNvSpPr/>
          <p:nvPr/>
        </p:nvSpPr>
        <p:spPr>
          <a:xfrm>
            <a:off x="8266218" y="7955629"/>
            <a:ext cx="13655575" cy="7085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21" name="Rectangle 20">
            <a:extLst>
              <a:ext uri="{FF2B5EF4-FFF2-40B4-BE49-F238E27FC236}">
                <a16:creationId xmlns:a16="http://schemas.microsoft.com/office/drawing/2014/main" id="{2ED0F3E9-029E-4AF1-A75F-36629990DA26}"/>
              </a:ext>
            </a:extLst>
          </p:cNvPr>
          <p:cNvSpPr/>
          <p:nvPr/>
        </p:nvSpPr>
        <p:spPr>
          <a:xfrm>
            <a:off x="8266218" y="15210448"/>
            <a:ext cx="13679381" cy="5309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Rectangle 21">
            <a:extLst>
              <a:ext uri="{FF2B5EF4-FFF2-40B4-BE49-F238E27FC236}">
                <a16:creationId xmlns:a16="http://schemas.microsoft.com/office/drawing/2014/main" id="{3656EDA2-F320-4BE0-AEC0-58312A764F6B}"/>
              </a:ext>
            </a:extLst>
          </p:cNvPr>
          <p:cNvSpPr/>
          <p:nvPr/>
        </p:nvSpPr>
        <p:spPr>
          <a:xfrm>
            <a:off x="201611" y="135587"/>
            <a:ext cx="29871990" cy="222279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3" name="Rectangle: Rounded Corners 22">
            <a:extLst>
              <a:ext uri="{FF2B5EF4-FFF2-40B4-BE49-F238E27FC236}">
                <a16:creationId xmlns:a16="http://schemas.microsoft.com/office/drawing/2014/main" id="{CDA75B2D-11FA-478F-BBCE-1590996BED29}"/>
              </a:ext>
            </a:extLst>
          </p:cNvPr>
          <p:cNvSpPr/>
          <p:nvPr/>
        </p:nvSpPr>
        <p:spPr>
          <a:xfrm>
            <a:off x="341887" y="2566362"/>
            <a:ext cx="7768906" cy="80391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4" name="Rectangle: Rounded Corners 23">
            <a:extLst>
              <a:ext uri="{FF2B5EF4-FFF2-40B4-BE49-F238E27FC236}">
                <a16:creationId xmlns:a16="http://schemas.microsoft.com/office/drawing/2014/main" id="{FD614B04-E5F1-471D-B9A0-D0406F61CB90}"/>
              </a:ext>
            </a:extLst>
          </p:cNvPr>
          <p:cNvSpPr/>
          <p:nvPr/>
        </p:nvSpPr>
        <p:spPr>
          <a:xfrm>
            <a:off x="322575" y="13053377"/>
            <a:ext cx="7768908" cy="815059"/>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t>Used software and tools</a:t>
            </a:r>
          </a:p>
        </p:txBody>
      </p:sp>
      <p:sp>
        <p:nvSpPr>
          <p:cNvPr id="25" name="Rectangle: Rounded Corners 24">
            <a:extLst>
              <a:ext uri="{FF2B5EF4-FFF2-40B4-BE49-F238E27FC236}">
                <a16:creationId xmlns:a16="http://schemas.microsoft.com/office/drawing/2014/main" id="{D6C73C16-D66B-48A0-B733-006CDDFC394D}"/>
              </a:ext>
            </a:extLst>
          </p:cNvPr>
          <p:cNvSpPr/>
          <p:nvPr/>
        </p:nvSpPr>
        <p:spPr>
          <a:xfrm>
            <a:off x="333692" y="17263370"/>
            <a:ext cx="7768906" cy="81915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IN" sz="4400" b="1" dirty="0"/>
              <a:t>					Project Goals</a:t>
            </a:r>
          </a:p>
        </p:txBody>
      </p:sp>
      <p:sp>
        <p:nvSpPr>
          <p:cNvPr id="26" name="Rectangle: Rounded Corners 25">
            <a:extLst>
              <a:ext uri="{FF2B5EF4-FFF2-40B4-BE49-F238E27FC236}">
                <a16:creationId xmlns:a16="http://schemas.microsoft.com/office/drawing/2014/main" id="{AFC1BF4E-836D-4159-802B-78EBA0168750}"/>
              </a:ext>
            </a:extLst>
          </p:cNvPr>
          <p:cNvSpPr/>
          <p:nvPr/>
        </p:nvSpPr>
        <p:spPr>
          <a:xfrm>
            <a:off x="8376978" y="15257356"/>
            <a:ext cx="13473744" cy="80391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t>Student and Instructor Interaction with Parsons Puzzle</a:t>
            </a:r>
          </a:p>
        </p:txBody>
      </p:sp>
      <p:pic>
        <p:nvPicPr>
          <p:cNvPr id="29" name="Picture 28" descr="A close up of a logo&#10;&#10;Description automatically generated">
            <a:extLst>
              <a:ext uri="{FF2B5EF4-FFF2-40B4-BE49-F238E27FC236}">
                <a16:creationId xmlns:a16="http://schemas.microsoft.com/office/drawing/2014/main" id="{D58595CF-D0C2-4301-8872-034FCC41E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92" y="220266"/>
            <a:ext cx="3585165" cy="2107355"/>
          </a:xfrm>
          <a:prstGeom prst="rect">
            <a:avLst/>
          </a:prstGeom>
        </p:spPr>
      </p:pic>
      <p:sp>
        <p:nvSpPr>
          <p:cNvPr id="30" name="Rectangle 29">
            <a:extLst>
              <a:ext uri="{FF2B5EF4-FFF2-40B4-BE49-F238E27FC236}">
                <a16:creationId xmlns:a16="http://schemas.microsoft.com/office/drawing/2014/main" id="{F5CCFA5A-CBEF-4892-AF63-9032BBE3922D}"/>
              </a:ext>
            </a:extLst>
          </p:cNvPr>
          <p:cNvSpPr/>
          <p:nvPr/>
        </p:nvSpPr>
        <p:spPr>
          <a:xfrm rot="10800000" flipV="1">
            <a:off x="201611" y="20606514"/>
            <a:ext cx="29871990" cy="64152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8" name="Rectangle: Rounded Corners 27">
            <a:extLst>
              <a:ext uri="{FF2B5EF4-FFF2-40B4-BE49-F238E27FC236}">
                <a16:creationId xmlns:a16="http://schemas.microsoft.com/office/drawing/2014/main" id="{AE6A8943-50F8-4AF1-B2A0-01A1D0F034CD}"/>
              </a:ext>
            </a:extLst>
          </p:cNvPr>
          <p:cNvSpPr/>
          <p:nvPr/>
        </p:nvSpPr>
        <p:spPr>
          <a:xfrm>
            <a:off x="8376978" y="8029364"/>
            <a:ext cx="13473744" cy="81915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t>Software Architecture</a:t>
            </a:r>
          </a:p>
        </p:txBody>
      </p:sp>
      <p:sp>
        <p:nvSpPr>
          <p:cNvPr id="31" name="Rectangle: Rounded Corners 30">
            <a:extLst>
              <a:ext uri="{FF2B5EF4-FFF2-40B4-BE49-F238E27FC236}">
                <a16:creationId xmlns:a16="http://schemas.microsoft.com/office/drawing/2014/main" id="{E1932888-5D29-4654-9A8F-1914E9FF27E9}"/>
              </a:ext>
            </a:extLst>
          </p:cNvPr>
          <p:cNvSpPr/>
          <p:nvPr/>
        </p:nvSpPr>
        <p:spPr>
          <a:xfrm>
            <a:off x="8386702" y="2541728"/>
            <a:ext cx="13448343" cy="790022"/>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solidFill>
                  <a:schemeClr val="bg1"/>
                </a:solidFill>
              </a:rPr>
              <a:t>Universal Design Key Concepts</a:t>
            </a:r>
          </a:p>
        </p:txBody>
      </p:sp>
      <p:sp>
        <p:nvSpPr>
          <p:cNvPr id="2" name="TextBox 1">
            <a:extLst>
              <a:ext uri="{FF2B5EF4-FFF2-40B4-BE49-F238E27FC236}">
                <a16:creationId xmlns:a16="http://schemas.microsoft.com/office/drawing/2014/main" id="{06E115BE-E6C7-45C5-80E4-B79E46DCF3D5}"/>
              </a:ext>
            </a:extLst>
          </p:cNvPr>
          <p:cNvSpPr txBox="1"/>
          <p:nvPr/>
        </p:nvSpPr>
        <p:spPr>
          <a:xfrm>
            <a:off x="8191982" y="135587"/>
            <a:ext cx="16424630" cy="2000548"/>
          </a:xfrm>
          <a:prstGeom prst="rect">
            <a:avLst/>
          </a:prstGeom>
          <a:noFill/>
        </p:spPr>
        <p:txBody>
          <a:bodyPr wrap="square" rtlCol="0">
            <a:spAutoFit/>
          </a:bodyPr>
          <a:lstStyle/>
          <a:p>
            <a:r>
              <a:rPr lang="en-AU" sz="6000" b="1" dirty="0">
                <a:solidFill>
                  <a:schemeClr val="bg1"/>
                </a:solidFill>
                <a:cs typeface="Times New Roman" panose="02020603050405020304" pitchFamily="18" charset="0"/>
              </a:rPr>
              <a:t>Integrating Parsons Puzzle with </a:t>
            </a:r>
            <a:r>
              <a:rPr lang="en-AU" sz="6000" b="1" dirty="0" err="1">
                <a:solidFill>
                  <a:schemeClr val="bg1"/>
                </a:solidFill>
                <a:cs typeface="Times New Roman" panose="02020603050405020304" pitchFamily="18" charset="0"/>
              </a:rPr>
              <a:t>MyUni</a:t>
            </a:r>
            <a:endParaRPr lang="en-AU" sz="6000" b="1" dirty="0">
              <a:solidFill>
                <a:schemeClr val="bg1"/>
              </a:solidFill>
              <a:cs typeface="Times New Roman" panose="02020603050405020304" pitchFamily="18" charset="0"/>
            </a:endParaRPr>
          </a:p>
          <a:p>
            <a:r>
              <a:rPr lang="en-AU" sz="3200" b="1" dirty="0">
                <a:solidFill>
                  <a:schemeClr val="bg1"/>
                </a:solidFill>
              </a:rPr>
              <a:t>Projected by Team 27: </a:t>
            </a:r>
            <a:r>
              <a:rPr lang="en-AU" sz="3200" b="1" dirty="0" err="1">
                <a:solidFill>
                  <a:schemeClr val="bg1"/>
                </a:solidFill>
              </a:rPr>
              <a:t>Jialun</a:t>
            </a:r>
            <a:r>
              <a:rPr lang="en-AU" sz="3200" b="1" dirty="0">
                <a:solidFill>
                  <a:schemeClr val="bg1"/>
                </a:solidFill>
              </a:rPr>
              <a:t> Han, Neha </a:t>
            </a:r>
            <a:r>
              <a:rPr lang="en-AU" sz="3200" b="1" dirty="0" err="1">
                <a:solidFill>
                  <a:schemeClr val="bg1"/>
                </a:solidFill>
              </a:rPr>
              <a:t>Wali</a:t>
            </a:r>
            <a:r>
              <a:rPr lang="en-AU" sz="3200" b="1" dirty="0">
                <a:solidFill>
                  <a:schemeClr val="bg1"/>
                </a:solidFill>
              </a:rPr>
              <a:t> and </a:t>
            </a:r>
            <a:r>
              <a:rPr lang="en-AU" sz="3200" b="1" dirty="0" err="1">
                <a:solidFill>
                  <a:schemeClr val="bg1"/>
                </a:solidFill>
              </a:rPr>
              <a:t>Peiting</a:t>
            </a:r>
            <a:r>
              <a:rPr lang="en-AU" sz="3200" b="1" dirty="0">
                <a:solidFill>
                  <a:schemeClr val="bg1"/>
                </a:solidFill>
              </a:rPr>
              <a:t> Sun		Supervised by Dr. Cheryl Pope</a:t>
            </a:r>
          </a:p>
          <a:p>
            <a:r>
              <a:rPr lang="en-AU" sz="3200" b="1" dirty="0">
                <a:solidFill>
                  <a:schemeClr val="bg1"/>
                </a:solidFill>
              </a:rPr>
              <a:t>School of Computer Science</a:t>
            </a:r>
          </a:p>
        </p:txBody>
      </p:sp>
      <p:sp>
        <p:nvSpPr>
          <p:cNvPr id="3" name="TextBox 2">
            <a:extLst>
              <a:ext uri="{FF2B5EF4-FFF2-40B4-BE49-F238E27FC236}">
                <a16:creationId xmlns:a16="http://schemas.microsoft.com/office/drawing/2014/main" id="{61B382C3-4EEC-4A8E-847E-998E22DDE084}"/>
              </a:ext>
            </a:extLst>
          </p:cNvPr>
          <p:cNvSpPr txBox="1"/>
          <p:nvPr/>
        </p:nvSpPr>
        <p:spPr>
          <a:xfrm>
            <a:off x="552433" y="2579932"/>
            <a:ext cx="6732847" cy="769441"/>
          </a:xfrm>
          <a:prstGeom prst="rect">
            <a:avLst/>
          </a:prstGeom>
          <a:noFill/>
        </p:spPr>
        <p:txBody>
          <a:bodyPr wrap="square" rtlCol="0">
            <a:spAutoFit/>
          </a:bodyPr>
          <a:lstStyle/>
          <a:p>
            <a:pPr algn="ctr"/>
            <a:r>
              <a:rPr lang="en-AU" sz="4400" b="1" dirty="0">
                <a:solidFill>
                  <a:schemeClr val="bg1"/>
                </a:solidFill>
              </a:rPr>
              <a:t>Project Introduction</a:t>
            </a:r>
            <a:endParaRPr lang="en-AU" sz="2400" b="1" dirty="0">
              <a:solidFill>
                <a:schemeClr val="bg1"/>
              </a:solidFill>
            </a:endParaRPr>
          </a:p>
        </p:txBody>
      </p:sp>
      <p:sp>
        <p:nvSpPr>
          <p:cNvPr id="33" name="Rectangle: Rounded Corners 32">
            <a:extLst>
              <a:ext uri="{FF2B5EF4-FFF2-40B4-BE49-F238E27FC236}">
                <a16:creationId xmlns:a16="http://schemas.microsoft.com/office/drawing/2014/main" id="{846D334D-4D98-469D-803C-97B2228A437D}"/>
              </a:ext>
            </a:extLst>
          </p:cNvPr>
          <p:cNvSpPr/>
          <p:nvPr/>
        </p:nvSpPr>
        <p:spPr>
          <a:xfrm>
            <a:off x="22183730" y="13509320"/>
            <a:ext cx="7768908" cy="81915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000" b="1" dirty="0"/>
              <a:t>Conclusion</a:t>
            </a:r>
            <a:endParaRPr lang="en-IN" b="1" dirty="0"/>
          </a:p>
        </p:txBody>
      </p:sp>
      <p:sp>
        <p:nvSpPr>
          <p:cNvPr id="34" name="Rectangle: Rounded Corners 33">
            <a:extLst>
              <a:ext uri="{FF2B5EF4-FFF2-40B4-BE49-F238E27FC236}">
                <a16:creationId xmlns:a16="http://schemas.microsoft.com/office/drawing/2014/main" id="{89E88F1E-77AC-42EC-95C4-714A21A01127}"/>
              </a:ext>
            </a:extLst>
          </p:cNvPr>
          <p:cNvSpPr/>
          <p:nvPr/>
        </p:nvSpPr>
        <p:spPr>
          <a:xfrm>
            <a:off x="22180976" y="8703398"/>
            <a:ext cx="7768908" cy="796966"/>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solidFill>
                  <a:schemeClr val="bg1"/>
                </a:solidFill>
              </a:rPr>
              <a:t>Future Extensions</a:t>
            </a:r>
          </a:p>
        </p:txBody>
      </p:sp>
      <p:sp>
        <p:nvSpPr>
          <p:cNvPr id="4" name="TextBox 3">
            <a:extLst>
              <a:ext uri="{FF2B5EF4-FFF2-40B4-BE49-F238E27FC236}">
                <a16:creationId xmlns:a16="http://schemas.microsoft.com/office/drawing/2014/main" id="{9593059A-25DA-4013-9362-32881F494329}"/>
              </a:ext>
            </a:extLst>
          </p:cNvPr>
          <p:cNvSpPr txBox="1"/>
          <p:nvPr/>
        </p:nvSpPr>
        <p:spPr>
          <a:xfrm>
            <a:off x="474103" y="3444480"/>
            <a:ext cx="7579027" cy="9571851"/>
          </a:xfrm>
          <a:prstGeom prst="rect">
            <a:avLst/>
          </a:prstGeom>
          <a:noFill/>
        </p:spPr>
        <p:txBody>
          <a:bodyPr wrap="square" rtlCol="0">
            <a:spAutoFit/>
          </a:bodyPr>
          <a:lstStyle/>
          <a:p>
            <a:pPr algn="just">
              <a:spcAft>
                <a:spcPts val="400"/>
              </a:spcAft>
            </a:pPr>
            <a:r>
              <a:rPr lang="en-IN" sz="2000" b="1" dirty="0"/>
              <a:t>Universal Learning pattern of Beginners </a:t>
            </a:r>
            <a:r>
              <a:rPr lang="en-US" sz="2000" dirty="0"/>
              <a:t>(</a:t>
            </a:r>
            <a:r>
              <a:rPr lang="en-US" sz="2000" dirty="0" err="1"/>
              <a:t>Oyelere</a:t>
            </a:r>
            <a:r>
              <a:rPr lang="en-US" sz="2000" dirty="0"/>
              <a:t> et. al, 2017):</a:t>
            </a:r>
          </a:p>
          <a:p>
            <a:pPr algn="just">
              <a:spcAft>
                <a:spcPts val="400"/>
              </a:spcAft>
            </a:pPr>
            <a:endParaRPr lang="en-US" sz="2000" dirty="0"/>
          </a:p>
          <a:p>
            <a:pPr algn="just">
              <a:spcAft>
                <a:spcPts val="400"/>
              </a:spcAft>
            </a:pPr>
            <a:endParaRPr lang="en-US" sz="2000" dirty="0"/>
          </a:p>
          <a:p>
            <a:pPr algn="just">
              <a:spcAft>
                <a:spcPts val="400"/>
              </a:spcAft>
            </a:pPr>
            <a:endParaRPr lang="en-US" sz="500" dirty="0"/>
          </a:p>
          <a:p>
            <a:pPr algn="just">
              <a:spcAft>
                <a:spcPts val="400"/>
              </a:spcAft>
            </a:pPr>
            <a:r>
              <a:rPr lang="en-US" sz="2000" dirty="0"/>
              <a:t>Novice programmers face problems in introductory computer science courses, to remember and correctly apply the programming essentials: </a:t>
            </a:r>
            <a:r>
              <a:rPr lang="en-US" sz="2000" b="1" dirty="0"/>
              <a:t>Concepts</a:t>
            </a:r>
            <a:r>
              <a:rPr lang="en-US" sz="2000" dirty="0"/>
              <a:t>,</a:t>
            </a:r>
            <a:r>
              <a:rPr lang="en-US" sz="2000" b="1" dirty="0"/>
              <a:t> Syntax </a:t>
            </a:r>
            <a:r>
              <a:rPr lang="en-US" sz="2000" dirty="0"/>
              <a:t>and</a:t>
            </a:r>
            <a:r>
              <a:rPr lang="en-US" sz="2000" b="1" dirty="0"/>
              <a:t> Logic</a:t>
            </a:r>
            <a:r>
              <a:rPr lang="en-US" sz="2000" dirty="0"/>
              <a:t>. (Robins et al., 2003)</a:t>
            </a:r>
          </a:p>
          <a:p>
            <a:pPr algn="just">
              <a:spcAft>
                <a:spcPts val="400"/>
              </a:spcAft>
            </a:pPr>
            <a:endParaRPr lang="en-US" sz="500" dirty="0"/>
          </a:p>
          <a:p>
            <a:pPr algn="just">
              <a:spcAft>
                <a:spcPts val="400"/>
              </a:spcAft>
            </a:pPr>
            <a:endParaRPr lang="en-US" sz="2000" dirty="0"/>
          </a:p>
          <a:p>
            <a:pPr algn="just">
              <a:spcAft>
                <a:spcPts val="400"/>
              </a:spcAft>
            </a:pPr>
            <a:endParaRPr lang="en-US" sz="600" dirty="0"/>
          </a:p>
          <a:p>
            <a:pPr lvl="0" algn="just"/>
            <a:r>
              <a:rPr lang="en-US" sz="2000" dirty="0"/>
              <a:t>They are likely to concentrate on shallow knowledge and fail to incorporate pertinent knowledge for solving problems. These </a:t>
            </a:r>
            <a:r>
              <a:rPr lang="en-AU" sz="2000" dirty="0"/>
              <a:t>problems need to be addressed to make sure that the students are learning efficiently and can practise the theoretical concepts, to gain practical experience. </a:t>
            </a:r>
            <a:r>
              <a:rPr lang="en-IN" sz="2000" dirty="0">
                <a:solidFill>
                  <a:prstClr val="black"/>
                </a:solidFill>
              </a:rPr>
              <a:t>Parsons puzzle can be used to solve these problems. Its </a:t>
            </a:r>
            <a:r>
              <a:rPr lang="en-US" sz="2000" dirty="0">
                <a:solidFill>
                  <a:prstClr val="black"/>
                </a:solidFill>
              </a:rPr>
              <a:t>user interactive and engaging. It helps in implementing theory into practical implementation as it </a:t>
            </a:r>
            <a:r>
              <a:rPr lang="en-AU" sz="2000" dirty="0">
                <a:solidFill>
                  <a:prstClr val="black"/>
                </a:solidFill>
              </a:rPr>
              <a:t>provides an opportunity to test student misconceptions more specifically than code writing</a:t>
            </a:r>
            <a:r>
              <a:rPr lang="en-US" sz="2000" dirty="0">
                <a:solidFill>
                  <a:prstClr val="black"/>
                </a:solidFill>
              </a:rPr>
              <a:t>. It reduces time and effort of students to get deeper understanding.  </a:t>
            </a:r>
            <a:endParaRPr lang="en-AU" sz="2000" dirty="0"/>
          </a:p>
          <a:p>
            <a:pPr algn="just">
              <a:spcAft>
                <a:spcPts val="400"/>
              </a:spcAft>
            </a:pPr>
            <a:endParaRPr lang="en-AU" sz="500" dirty="0"/>
          </a:p>
          <a:p>
            <a:pPr algn="just"/>
            <a:r>
              <a:rPr lang="en-AU" sz="2000" dirty="0"/>
              <a:t>Parsons Puzzle are small programming tasks to reconstruct program by selecting and ordering code fragments. It’s designed to support learning of syntax and logic </a:t>
            </a:r>
            <a:r>
              <a:rPr lang="en-IN" sz="2000" dirty="0"/>
              <a:t>by teaching problem solving through algorithmic thinking and visualization. </a:t>
            </a:r>
            <a:r>
              <a:rPr lang="en-AU" sz="2000" dirty="0"/>
              <a:t>Although designed for programming, it could be used for other procedural problems (mathematical proofs, experimental design, essay structure).</a:t>
            </a:r>
            <a:r>
              <a:rPr lang="en-IN" sz="2000" dirty="0"/>
              <a:t> (</a:t>
            </a:r>
            <a:r>
              <a:rPr lang="en-US" sz="2000" dirty="0"/>
              <a:t>Kumar, 2018)</a:t>
            </a:r>
            <a:endParaRPr lang="en-IN" sz="2000" dirty="0"/>
          </a:p>
          <a:p>
            <a:pPr algn="just"/>
            <a:endParaRPr lang="en-AU" sz="500" dirty="0"/>
          </a:p>
          <a:p>
            <a:pPr algn="just">
              <a:spcAft>
                <a:spcPts val="400"/>
              </a:spcAft>
            </a:pPr>
            <a:r>
              <a:rPr lang="en-AU" sz="2000" dirty="0"/>
              <a:t>This project aims to provide a solution for integrating the Parson’s Puzzle into </a:t>
            </a:r>
            <a:r>
              <a:rPr lang="en-AU" sz="2000" dirty="0" err="1"/>
              <a:t>MyUni</a:t>
            </a:r>
            <a:r>
              <a:rPr lang="en-AU" sz="2000" dirty="0"/>
              <a:t>. The objective of this project is to design and develop a universal design of parsons puzzle and implement it into customised H5P, that will transform the process of learning for students.</a:t>
            </a:r>
            <a:endParaRPr lang="en-IN" sz="2000" dirty="0"/>
          </a:p>
        </p:txBody>
      </p:sp>
      <p:sp>
        <p:nvSpPr>
          <p:cNvPr id="8" name="TextBox 7">
            <a:extLst>
              <a:ext uri="{FF2B5EF4-FFF2-40B4-BE49-F238E27FC236}">
                <a16:creationId xmlns:a16="http://schemas.microsoft.com/office/drawing/2014/main" id="{302FE1F3-C7FB-420F-A693-2A121E62CA77}"/>
              </a:ext>
            </a:extLst>
          </p:cNvPr>
          <p:cNvSpPr txBox="1"/>
          <p:nvPr/>
        </p:nvSpPr>
        <p:spPr>
          <a:xfrm>
            <a:off x="1381642" y="13906449"/>
            <a:ext cx="6644695" cy="3170099"/>
          </a:xfrm>
          <a:prstGeom prst="rect">
            <a:avLst/>
          </a:prstGeom>
          <a:noFill/>
        </p:spPr>
        <p:txBody>
          <a:bodyPr wrap="square" rtlCol="0">
            <a:spAutoFit/>
          </a:bodyPr>
          <a:lstStyle/>
          <a:p>
            <a:pPr algn="just"/>
            <a:r>
              <a:rPr lang="en-AU" sz="2000" b="1" dirty="0">
                <a:solidFill>
                  <a:srgbClr val="FF0000"/>
                </a:solidFill>
              </a:rPr>
              <a:t>H5P</a:t>
            </a:r>
            <a:r>
              <a:rPr lang="en-AU" sz="2000" dirty="0">
                <a:solidFill>
                  <a:srgbClr val="FF0000"/>
                </a:solidFill>
              </a:rPr>
              <a:t>:</a:t>
            </a:r>
            <a:r>
              <a:rPr lang="en-AU" sz="2000" dirty="0"/>
              <a:t> a free and open-source content collaboration framework based on JavaScript. It aims to make it easy for everyone to create, share and reuse interactive HTML5 content. </a:t>
            </a:r>
            <a:r>
              <a:rPr lang="en-AU" sz="2000" dirty="0">
                <a:solidFill>
                  <a:srgbClr val="000000"/>
                </a:solidFill>
              </a:rPr>
              <a:t>The design of two types of parsons puzzle: Drag and Drop, and Fill in the blanks are implemented as customised H5P functions.</a:t>
            </a:r>
            <a:endParaRPr lang="en-AU" sz="2000" dirty="0"/>
          </a:p>
          <a:p>
            <a:pPr algn="just"/>
            <a:r>
              <a:rPr lang="en-AU" sz="2000" b="1" dirty="0">
                <a:solidFill>
                  <a:srgbClr val="FF0000"/>
                </a:solidFill>
              </a:rPr>
              <a:t>Drupal</a:t>
            </a:r>
            <a:r>
              <a:rPr lang="en-AU" sz="2000" dirty="0">
                <a:solidFill>
                  <a:srgbClr val="FF0000"/>
                </a:solidFill>
              </a:rPr>
              <a:t>:</a:t>
            </a:r>
            <a:r>
              <a:rPr lang="en-AU" sz="2000" dirty="0"/>
              <a:t> It</a:t>
            </a:r>
            <a:r>
              <a:rPr lang="en-AU" sz="2000" b="1" dirty="0"/>
              <a:t> </a:t>
            </a:r>
            <a:r>
              <a:rPr lang="en-AU" sz="2000" dirty="0"/>
              <a:t>is a free and open source web content management framework written in PHP. Drupal provides a back-end framework. Upload the new types of parsons puzzle(customised H5P functions)  and content into Drupal.</a:t>
            </a:r>
            <a:r>
              <a:rPr lang="en-AU" dirty="0"/>
              <a:t> </a:t>
            </a:r>
            <a:endParaRPr lang="en-AU" sz="2000" dirty="0"/>
          </a:p>
          <a:p>
            <a:pPr algn="just"/>
            <a:r>
              <a:rPr lang="en-AU" sz="2000" b="1" dirty="0">
                <a:solidFill>
                  <a:srgbClr val="FF0000"/>
                </a:solidFill>
              </a:rPr>
              <a:t>JavaScript</a:t>
            </a:r>
          </a:p>
        </p:txBody>
      </p:sp>
      <p:sp>
        <p:nvSpPr>
          <p:cNvPr id="9" name="TextBox 8">
            <a:extLst>
              <a:ext uri="{FF2B5EF4-FFF2-40B4-BE49-F238E27FC236}">
                <a16:creationId xmlns:a16="http://schemas.microsoft.com/office/drawing/2014/main" id="{1EDB57CE-1819-47D1-B897-8FF9AEBB14C8}"/>
              </a:ext>
            </a:extLst>
          </p:cNvPr>
          <p:cNvSpPr txBox="1"/>
          <p:nvPr/>
        </p:nvSpPr>
        <p:spPr>
          <a:xfrm>
            <a:off x="22274120" y="9574199"/>
            <a:ext cx="7582619" cy="3785652"/>
          </a:xfrm>
          <a:prstGeom prst="rect">
            <a:avLst/>
          </a:prstGeom>
          <a:noFill/>
        </p:spPr>
        <p:txBody>
          <a:bodyPr wrap="square" rtlCol="0">
            <a:spAutoFit/>
          </a:bodyPr>
          <a:lstStyle/>
          <a:p>
            <a:pPr lvl="0" algn="just"/>
            <a:r>
              <a:rPr lang="en-AU" sz="2000" dirty="0">
                <a:ea typeface="DengXian" panose="02010600030101010101" pitchFamily="2" charset="-122"/>
                <a:cs typeface="Arial" panose="020B0604020202020204" pitchFamily="34" charset="0"/>
              </a:rPr>
              <a:t>Data Collection and Analysis </a:t>
            </a:r>
          </a:p>
          <a:p>
            <a:pPr marL="342900" lvl="0" indent="-342900" algn="just">
              <a:buFont typeface="+mj-lt"/>
              <a:buAutoNum type="arabicPeriod"/>
            </a:pPr>
            <a:r>
              <a:rPr lang="en-AU" sz="2000" dirty="0">
                <a:ea typeface="DengXian" panose="02010600030101010101" pitchFamily="2" charset="-122"/>
                <a:cs typeface="Arial" panose="020B0604020202020204" pitchFamily="34" charset="0"/>
              </a:rPr>
              <a:t>Models can be built to analyse the data and generate data of topics which are hard to comprehend for students by taking into account their attempt time, number of attempts, actions an grades. Instructor can use this data to give extra support on the hard topics.</a:t>
            </a:r>
          </a:p>
          <a:p>
            <a:pPr marL="342900" lvl="0" indent="-342900" algn="just">
              <a:spcAft>
                <a:spcPts val="0"/>
              </a:spcAft>
              <a:buFont typeface="+mj-lt"/>
              <a:buAutoNum type="arabicPeriod"/>
            </a:pPr>
            <a:r>
              <a:rPr lang="en-AU" sz="2000" dirty="0">
                <a:ea typeface="DengXian" panose="02010600030101010101" pitchFamily="2" charset="-122"/>
                <a:cs typeface="Arial" panose="020B0604020202020204" pitchFamily="34" charset="0"/>
              </a:rPr>
              <a:t>Data can be used to monitor student’s progression, to keep a check on their performance and to analyse how the parsons puzzle is helping the students to understand the complex topics better.</a:t>
            </a:r>
          </a:p>
          <a:p>
            <a:pPr marL="342900" lvl="0" indent="-342900" algn="just">
              <a:spcAft>
                <a:spcPts val="0"/>
              </a:spcAft>
              <a:buFont typeface="+mj-lt"/>
              <a:buAutoNum type="arabicPeriod"/>
            </a:pPr>
            <a:r>
              <a:rPr lang="en-AU" sz="2000" dirty="0">
                <a:ea typeface="DengXian" panose="02010600030101010101" pitchFamily="2" charset="-122"/>
                <a:cs typeface="Arial" panose="020B0604020202020204" pitchFamily="34" charset="0"/>
              </a:rPr>
              <a:t>Models can be built to analyse the learning pattern of each student. Instructors can divide the students into different groups based on their different cognitive processing strategies, regulation strategies and learning motivations. </a:t>
            </a:r>
          </a:p>
        </p:txBody>
      </p:sp>
      <p:sp>
        <p:nvSpPr>
          <p:cNvPr id="10" name="TextBox 9">
            <a:extLst>
              <a:ext uri="{FF2B5EF4-FFF2-40B4-BE49-F238E27FC236}">
                <a16:creationId xmlns:a16="http://schemas.microsoft.com/office/drawing/2014/main" id="{878FD3BC-E0F2-4436-B0C7-0B64FAD9E1C5}"/>
              </a:ext>
            </a:extLst>
          </p:cNvPr>
          <p:cNvSpPr txBox="1"/>
          <p:nvPr/>
        </p:nvSpPr>
        <p:spPr>
          <a:xfrm>
            <a:off x="363871" y="18101928"/>
            <a:ext cx="7625284" cy="2369880"/>
          </a:xfrm>
          <a:prstGeom prst="rect">
            <a:avLst/>
          </a:prstGeom>
          <a:noFill/>
        </p:spPr>
        <p:txBody>
          <a:bodyPr wrap="square" rtlCol="0">
            <a:spAutoFit/>
          </a:bodyPr>
          <a:lstStyle/>
          <a:p>
            <a:pPr lvl="0" algn="just"/>
            <a:r>
              <a:rPr lang="en-AU" sz="2000" dirty="0">
                <a:solidFill>
                  <a:prstClr val="black"/>
                </a:solidFill>
              </a:rPr>
              <a:t>1.</a:t>
            </a:r>
            <a:r>
              <a:rPr lang="en-AU" sz="2800" dirty="0">
                <a:solidFill>
                  <a:prstClr val="black"/>
                </a:solidFill>
              </a:rPr>
              <a:t> </a:t>
            </a:r>
            <a:r>
              <a:rPr lang="en-AU" sz="2000" dirty="0">
                <a:solidFill>
                  <a:prstClr val="black"/>
                </a:solidFill>
              </a:rPr>
              <a:t>Gather information, research and design a universal parsons puzzle to implement it for the subjects where algorithmic thinking is required. </a:t>
            </a:r>
          </a:p>
          <a:p>
            <a:pPr lvl="0" algn="just"/>
            <a:r>
              <a:rPr lang="en-AU" sz="2000" dirty="0">
                <a:solidFill>
                  <a:prstClr val="black"/>
                </a:solidFill>
              </a:rPr>
              <a:t>2. Development of environment settings: Integrating H5P into Drupal and </a:t>
            </a:r>
            <a:r>
              <a:rPr lang="en-AU" sz="2000" dirty="0" err="1">
                <a:solidFill>
                  <a:prstClr val="black"/>
                </a:solidFill>
              </a:rPr>
              <a:t>MyUni</a:t>
            </a:r>
            <a:r>
              <a:rPr lang="en-AU" sz="2000" dirty="0">
                <a:solidFill>
                  <a:prstClr val="black"/>
                </a:solidFill>
              </a:rPr>
              <a:t>(canvas interface). </a:t>
            </a:r>
          </a:p>
          <a:p>
            <a:pPr lvl="0" algn="just"/>
            <a:r>
              <a:rPr lang="en-AU" sz="2000" dirty="0">
                <a:solidFill>
                  <a:prstClr val="black"/>
                </a:solidFill>
              </a:rPr>
              <a:t>3. Implementation of two types of parsons puzzle: Drag and Drop, and Fill in the blanks as customised H5P function. </a:t>
            </a:r>
          </a:p>
          <a:p>
            <a:pPr lvl="0" algn="just"/>
            <a:r>
              <a:rPr lang="en-AU" sz="2000" dirty="0">
                <a:solidFill>
                  <a:prstClr val="black"/>
                </a:solidFill>
              </a:rPr>
              <a:t>4. Integrate customised H5P content type - Parsons Puzzle into </a:t>
            </a:r>
            <a:r>
              <a:rPr lang="en-AU" sz="2000" dirty="0" err="1">
                <a:solidFill>
                  <a:prstClr val="black"/>
                </a:solidFill>
              </a:rPr>
              <a:t>MyUni</a:t>
            </a:r>
            <a:r>
              <a:rPr lang="en-AU" sz="2000" dirty="0">
                <a:solidFill>
                  <a:prstClr val="black"/>
                </a:solidFill>
              </a:rPr>
              <a:t>.</a:t>
            </a:r>
          </a:p>
        </p:txBody>
      </p:sp>
      <p:sp>
        <p:nvSpPr>
          <p:cNvPr id="13" name="TextBox 12">
            <a:extLst>
              <a:ext uri="{FF2B5EF4-FFF2-40B4-BE49-F238E27FC236}">
                <a16:creationId xmlns:a16="http://schemas.microsoft.com/office/drawing/2014/main" id="{74F17742-2C70-49B1-B7EE-246F33F45008}"/>
              </a:ext>
            </a:extLst>
          </p:cNvPr>
          <p:cNvSpPr txBox="1"/>
          <p:nvPr/>
        </p:nvSpPr>
        <p:spPr>
          <a:xfrm>
            <a:off x="21103389" y="20540152"/>
            <a:ext cx="8229599" cy="707886"/>
          </a:xfrm>
          <a:prstGeom prst="rect">
            <a:avLst/>
          </a:prstGeom>
          <a:noFill/>
        </p:spPr>
        <p:txBody>
          <a:bodyPr wrap="square" rtlCol="0">
            <a:spAutoFit/>
          </a:bodyPr>
          <a:lstStyle/>
          <a:p>
            <a:r>
              <a:rPr lang="en-AU" sz="4000" b="1" dirty="0">
                <a:solidFill>
                  <a:schemeClr val="bg1"/>
                </a:solidFill>
              </a:rPr>
              <a:t>Master of Computing and Innovation</a:t>
            </a:r>
          </a:p>
        </p:txBody>
      </p:sp>
      <p:graphicFrame>
        <p:nvGraphicFramePr>
          <p:cNvPr id="38" name="Diagram 37">
            <a:extLst>
              <a:ext uri="{FF2B5EF4-FFF2-40B4-BE49-F238E27FC236}">
                <a16:creationId xmlns:a16="http://schemas.microsoft.com/office/drawing/2014/main" id="{DDA53461-7FD1-476D-8786-9C72997503B6}"/>
              </a:ext>
            </a:extLst>
          </p:cNvPr>
          <p:cNvGraphicFramePr/>
          <p:nvPr>
            <p:extLst>
              <p:ext uri="{D42A27DB-BD31-4B8C-83A1-F6EECF244321}">
                <p14:modId xmlns:p14="http://schemas.microsoft.com/office/powerpoint/2010/main" val="632865657"/>
              </p:ext>
            </p:extLst>
          </p:nvPr>
        </p:nvGraphicFramePr>
        <p:xfrm>
          <a:off x="507352" y="3649912"/>
          <a:ext cx="7437977" cy="1075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9" name="Diagram 38">
            <a:extLst>
              <a:ext uri="{FF2B5EF4-FFF2-40B4-BE49-F238E27FC236}">
                <a16:creationId xmlns:a16="http://schemas.microsoft.com/office/drawing/2014/main" id="{A0DE7208-E1A2-45EB-B858-90D98F137AE7}"/>
              </a:ext>
            </a:extLst>
          </p:cNvPr>
          <p:cNvGraphicFramePr/>
          <p:nvPr>
            <p:extLst>
              <p:ext uri="{D42A27DB-BD31-4B8C-83A1-F6EECF244321}">
                <p14:modId xmlns:p14="http://schemas.microsoft.com/office/powerpoint/2010/main" val="1201633476"/>
              </p:ext>
            </p:extLst>
          </p:nvPr>
        </p:nvGraphicFramePr>
        <p:xfrm>
          <a:off x="537300" y="5608487"/>
          <a:ext cx="7437977" cy="5859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3" name="Picture 42">
            <a:extLst>
              <a:ext uri="{FF2B5EF4-FFF2-40B4-BE49-F238E27FC236}">
                <a16:creationId xmlns:a16="http://schemas.microsoft.com/office/drawing/2014/main" id="{367F7DE5-478B-4041-BC98-0F5AA8029D3C}"/>
              </a:ext>
            </a:extLst>
          </p:cNvPr>
          <p:cNvPicPr>
            <a:picLocks noChangeAspect="1"/>
          </p:cNvPicPr>
          <p:nvPr/>
        </p:nvPicPr>
        <p:blipFill rotWithShape="1">
          <a:blip r:embed="rId13">
            <a:extLst>
              <a:ext uri="{28A0092B-C50C-407E-A947-70E740481C1C}">
                <a14:useLocalDpi xmlns:a14="http://schemas.microsoft.com/office/drawing/2010/main" val="0"/>
              </a:ext>
            </a:extLst>
          </a:blip>
          <a:srcRect l="20581" t="33544" r="18872" b="33272"/>
          <a:stretch/>
        </p:blipFill>
        <p:spPr>
          <a:xfrm>
            <a:off x="444809" y="14044867"/>
            <a:ext cx="933450" cy="528204"/>
          </a:xfrm>
          <a:prstGeom prst="rect">
            <a:avLst/>
          </a:prstGeom>
        </p:spPr>
      </p:pic>
      <p:pic>
        <p:nvPicPr>
          <p:cNvPr id="48" name="Picture 47">
            <a:extLst>
              <a:ext uri="{FF2B5EF4-FFF2-40B4-BE49-F238E27FC236}">
                <a16:creationId xmlns:a16="http://schemas.microsoft.com/office/drawing/2014/main" id="{0F10BF1F-8B8B-4C6F-816E-57509D354805}"/>
              </a:ext>
            </a:extLst>
          </p:cNvPr>
          <p:cNvPicPr>
            <a:picLocks noChangeAspect="1"/>
          </p:cNvPicPr>
          <p:nvPr/>
        </p:nvPicPr>
        <p:blipFill rotWithShape="1">
          <a:blip r:embed="rId14">
            <a:extLst>
              <a:ext uri="{28A0092B-C50C-407E-A947-70E740481C1C}">
                <a14:useLocalDpi xmlns:a14="http://schemas.microsoft.com/office/drawing/2010/main" val="0"/>
              </a:ext>
            </a:extLst>
          </a:blip>
          <a:srcRect l="24786" t="44439"/>
          <a:stretch/>
        </p:blipFill>
        <p:spPr>
          <a:xfrm>
            <a:off x="427545" y="16296746"/>
            <a:ext cx="933450" cy="689544"/>
          </a:xfrm>
          <a:prstGeom prst="rect">
            <a:avLst/>
          </a:prstGeom>
        </p:spPr>
      </p:pic>
      <p:sp>
        <p:nvSpPr>
          <p:cNvPr id="49" name="Rectangle: Rounded Corners 48">
            <a:extLst>
              <a:ext uri="{FF2B5EF4-FFF2-40B4-BE49-F238E27FC236}">
                <a16:creationId xmlns:a16="http://schemas.microsoft.com/office/drawing/2014/main" id="{F0B885EA-E2D4-48D0-BFAE-A55EF58B2852}"/>
              </a:ext>
            </a:extLst>
          </p:cNvPr>
          <p:cNvSpPr/>
          <p:nvPr/>
        </p:nvSpPr>
        <p:spPr>
          <a:xfrm>
            <a:off x="22164418" y="2502148"/>
            <a:ext cx="7768908" cy="796966"/>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400" b="1" dirty="0">
                <a:solidFill>
                  <a:schemeClr val="bg1"/>
                </a:solidFill>
              </a:rPr>
              <a:t>Achievements</a:t>
            </a:r>
          </a:p>
        </p:txBody>
      </p:sp>
      <p:graphicFrame>
        <p:nvGraphicFramePr>
          <p:cNvPr id="50" name="Table 49">
            <a:extLst>
              <a:ext uri="{FF2B5EF4-FFF2-40B4-BE49-F238E27FC236}">
                <a16:creationId xmlns:a16="http://schemas.microsoft.com/office/drawing/2014/main" id="{50A90652-A7D5-4D37-8394-995063D47514}"/>
              </a:ext>
            </a:extLst>
          </p:cNvPr>
          <p:cNvGraphicFramePr>
            <a:graphicFrameLocks noGrp="1"/>
          </p:cNvGraphicFramePr>
          <p:nvPr>
            <p:extLst>
              <p:ext uri="{D42A27DB-BD31-4B8C-83A1-F6EECF244321}">
                <p14:modId xmlns:p14="http://schemas.microsoft.com/office/powerpoint/2010/main" val="2848615016"/>
              </p:ext>
            </p:extLst>
          </p:nvPr>
        </p:nvGraphicFramePr>
        <p:xfrm>
          <a:off x="22325980" y="3457833"/>
          <a:ext cx="7479533" cy="4876800"/>
        </p:xfrm>
        <a:graphic>
          <a:graphicData uri="http://schemas.openxmlformats.org/drawingml/2006/table">
            <a:tbl>
              <a:tblPr firstRow="1" bandRow="1">
                <a:tableStyleId>{5C22544A-7EE6-4342-B048-85BDC9FD1C3A}</a:tableStyleId>
              </a:tblPr>
              <a:tblGrid>
                <a:gridCol w="1466600">
                  <a:extLst>
                    <a:ext uri="{9D8B030D-6E8A-4147-A177-3AD203B41FA5}">
                      <a16:colId xmlns:a16="http://schemas.microsoft.com/office/drawing/2014/main" val="1486157020"/>
                    </a:ext>
                  </a:extLst>
                </a:gridCol>
                <a:gridCol w="3690220">
                  <a:extLst>
                    <a:ext uri="{9D8B030D-6E8A-4147-A177-3AD203B41FA5}">
                      <a16:colId xmlns:a16="http://schemas.microsoft.com/office/drawing/2014/main" val="490024890"/>
                    </a:ext>
                  </a:extLst>
                </a:gridCol>
                <a:gridCol w="2322713">
                  <a:extLst>
                    <a:ext uri="{9D8B030D-6E8A-4147-A177-3AD203B41FA5}">
                      <a16:colId xmlns:a16="http://schemas.microsoft.com/office/drawing/2014/main" val="3137616502"/>
                    </a:ext>
                  </a:extLst>
                </a:gridCol>
              </a:tblGrid>
              <a:tr h="387877">
                <a:tc>
                  <a:txBody>
                    <a:bodyPr/>
                    <a:lstStyle/>
                    <a:p>
                      <a:pPr algn="l"/>
                      <a:r>
                        <a:rPr lang="en-AU" sz="2400" dirty="0"/>
                        <a:t>Milestone</a:t>
                      </a:r>
                    </a:p>
                  </a:txBody>
                  <a:tcPr anchor="ct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400" dirty="0"/>
                        <a:t>Planned Outcome</a:t>
                      </a:r>
                    </a:p>
                  </a:txBody>
                  <a:tcPr anchor="ctr"/>
                </a:tc>
                <a:tc>
                  <a:txBody>
                    <a:bodyPr/>
                    <a:lstStyle/>
                    <a:p>
                      <a:pPr algn="ctr"/>
                      <a:r>
                        <a:rPr lang="en-AU" sz="2400" dirty="0"/>
                        <a:t>Actual Outcome</a:t>
                      </a:r>
                    </a:p>
                  </a:txBody>
                  <a:tcPr anchor="ctr"/>
                </a:tc>
                <a:extLst>
                  <a:ext uri="{0D108BD9-81ED-4DB2-BD59-A6C34878D82A}">
                    <a16:rowId xmlns:a16="http://schemas.microsoft.com/office/drawing/2014/main" val="2268886252"/>
                  </a:ext>
                </a:extLst>
              </a:tr>
              <a:tr h="594744">
                <a:tc>
                  <a:txBody>
                    <a:bodyPr/>
                    <a:lstStyle/>
                    <a:p>
                      <a:pPr algn="l"/>
                      <a:r>
                        <a:rPr lang="en-AU" sz="2000" dirty="0"/>
                        <a:t>First</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Develop the environment setting: Integrate H5P into Drupal.</a:t>
                      </a:r>
                    </a:p>
                  </a:txBody>
                  <a:tcPr/>
                </a:tc>
                <a:tc>
                  <a:txBody>
                    <a:bodyPr/>
                    <a:lstStyle/>
                    <a:p>
                      <a:pPr algn="just"/>
                      <a:r>
                        <a:rPr lang="en-AU" sz="2000" dirty="0">
                          <a:solidFill>
                            <a:schemeClr val="tx1"/>
                          </a:solidFill>
                        </a:rPr>
                        <a:t>Same</a:t>
                      </a:r>
                      <a:r>
                        <a:rPr lang="en-AU" sz="2000" dirty="0"/>
                        <a:t> as planned.</a:t>
                      </a:r>
                    </a:p>
                  </a:txBody>
                  <a:tcPr/>
                </a:tc>
                <a:extLst>
                  <a:ext uri="{0D108BD9-81ED-4DB2-BD59-A6C34878D82A}">
                    <a16:rowId xmlns:a16="http://schemas.microsoft.com/office/drawing/2014/main" val="3366058154"/>
                  </a:ext>
                </a:extLst>
              </a:tr>
              <a:tr h="853329">
                <a:tc>
                  <a:txBody>
                    <a:bodyPr/>
                    <a:lstStyle/>
                    <a:p>
                      <a:r>
                        <a:rPr lang="en-AU" sz="2000" dirty="0"/>
                        <a:t>First, Final</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Research and analyse the design for the universal solution of parsons puzzle.</a:t>
                      </a: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p>
                      <a:pPr algn="just"/>
                      <a:endParaRPr lang="en-AU" sz="2000" dirty="0"/>
                    </a:p>
                  </a:txBody>
                  <a:tcPr/>
                </a:tc>
                <a:extLst>
                  <a:ext uri="{0D108BD9-81ED-4DB2-BD59-A6C34878D82A}">
                    <a16:rowId xmlns:a16="http://schemas.microsoft.com/office/drawing/2014/main" val="271550022"/>
                  </a:ext>
                </a:extLst>
              </a:tr>
              <a:tr h="594744">
                <a:tc>
                  <a:txBody>
                    <a:bodyPr/>
                    <a:lstStyle/>
                    <a:p>
                      <a:r>
                        <a:rPr lang="en-AU" sz="2000" dirty="0"/>
                        <a:t>First, Final</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Create a design of parsons puzzle to be used as a universal solution. </a:t>
                      </a: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p>
                      <a:pPr algn="just"/>
                      <a:endParaRPr lang="en-AU" sz="2000" dirty="0"/>
                    </a:p>
                  </a:txBody>
                  <a:tcPr/>
                </a:tc>
                <a:extLst>
                  <a:ext uri="{0D108BD9-81ED-4DB2-BD59-A6C34878D82A}">
                    <a16:rowId xmlns:a16="http://schemas.microsoft.com/office/drawing/2014/main" val="1970266325"/>
                  </a:ext>
                </a:extLst>
              </a:tr>
              <a:tr h="853329">
                <a:tc>
                  <a:txBody>
                    <a:bodyPr/>
                    <a:lstStyle/>
                    <a:p>
                      <a:r>
                        <a:rPr lang="en-AU" sz="2000" dirty="0"/>
                        <a:t>First, Final</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n-AU" sz="2000" dirty="0"/>
                        <a:t>Create customised H5P functions of  Drag and Drop, and Fill in the blanks type of parsons puzzle.</a:t>
                      </a: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p>
                      <a:pPr algn="just"/>
                      <a:endParaRPr lang="en-AU" sz="2000" dirty="0"/>
                    </a:p>
                  </a:txBody>
                  <a:tcPr/>
                </a:tc>
                <a:extLst>
                  <a:ext uri="{0D108BD9-81ED-4DB2-BD59-A6C34878D82A}">
                    <a16:rowId xmlns:a16="http://schemas.microsoft.com/office/drawing/2014/main" val="3115444607"/>
                  </a:ext>
                </a:extLst>
              </a:tr>
              <a:tr h="853329">
                <a:tc>
                  <a:txBody>
                    <a:bodyPr/>
                    <a:lstStyle/>
                    <a:p>
                      <a:r>
                        <a:rPr lang="en-AU" sz="2000" dirty="0"/>
                        <a:t>First, Final</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mn-lt"/>
                          <a:ea typeface="+mn-ea"/>
                          <a:cs typeface="+mn-cs"/>
                        </a:rPr>
                        <a:t>Upload and implement the customised H5P functions into Drupal as host. </a:t>
                      </a:r>
                    </a:p>
                  </a:txBody>
                  <a:tcPr/>
                </a:tc>
                <a:tc>
                  <a:txBody>
                    <a:bodyPr/>
                    <a:lstStyle/>
                    <a:p>
                      <a:pPr marL="0" marR="0" lvl="0" indent="0" algn="just" defTabSz="2851191" rtl="0" eaLnBrk="1" fontAlgn="auto" latinLnBrk="0" hangingPunct="1">
                        <a:lnSpc>
                          <a:spcPct val="100000"/>
                        </a:lnSpc>
                        <a:spcBef>
                          <a:spcPts val="0"/>
                        </a:spcBef>
                        <a:spcAft>
                          <a:spcPts val="0"/>
                        </a:spcAft>
                        <a:buClrTx/>
                        <a:buSzTx/>
                        <a:buFontTx/>
                        <a:buNone/>
                        <a:tabLst/>
                        <a:defRPr/>
                      </a:pPr>
                      <a:r>
                        <a:rPr lang="en-AU" sz="2000" dirty="0"/>
                        <a:t>Same as planned.</a:t>
                      </a:r>
                    </a:p>
                  </a:txBody>
                  <a:tcPr/>
                </a:tc>
                <a:extLst>
                  <a:ext uri="{0D108BD9-81ED-4DB2-BD59-A6C34878D82A}">
                    <a16:rowId xmlns:a16="http://schemas.microsoft.com/office/drawing/2014/main" val="1765196714"/>
                  </a:ext>
                </a:extLst>
              </a:tr>
            </a:tbl>
          </a:graphicData>
        </a:graphic>
      </p:graphicFrame>
      <p:sp>
        <p:nvSpPr>
          <p:cNvPr id="5" name="TextBox 4">
            <a:extLst>
              <a:ext uri="{FF2B5EF4-FFF2-40B4-BE49-F238E27FC236}">
                <a16:creationId xmlns:a16="http://schemas.microsoft.com/office/drawing/2014/main" id="{9F9DCE6E-9B3A-4BF6-9361-B76EB10EFBA8}"/>
              </a:ext>
            </a:extLst>
          </p:cNvPr>
          <p:cNvSpPr txBox="1"/>
          <p:nvPr/>
        </p:nvSpPr>
        <p:spPr>
          <a:xfrm>
            <a:off x="22431698" y="14356838"/>
            <a:ext cx="7369410" cy="3477875"/>
          </a:xfrm>
          <a:prstGeom prst="rect">
            <a:avLst/>
          </a:prstGeom>
          <a:noFill/>
        </p:spPr>
        <p:txBody>
          <a:bodyPr wrap="square" rtlCol="0">
            <a:spAutoFit/>
          </a:bodyPr>
          <a:lstStyle/>
          <a:p>
            <a:pPr algn="just"/>
            <a:r>
              <a:rPr lang="en-AU" sz="2000" dirty="0"/>
              <a:t>The project has helped to analyse the importance of parsons puzzle, how to design the universal solution of parsons puzzle, integration of system environment: H5P into Drupal and implementing the customised H5P function and upload it into Drupal. The project has achieved all the basic requirements of the first and the final milestone. The design of the parsons puzzle to be used as a universal solution can be implemented in future, as its too big to be implemented in the give timeframe of 12 weeks and was out of the scope of the project. The data collection and analysis can be done in future, to analyse the hard topics, monitor student progress and understand the learning pattern of students. </a:t>
            </a:r>
          </a:p>
        </p:txBody>
      </p:sp>
      <p:pic>
        <p:nvPicPr>
          <p:cNvPr id="7" name="Graphic 6" descr="Classroom">
            <a:extLst>
              <a:ext uri="{FF2B5EF4-FFF2-40B4-BE49-F238E27FC236}">
                <a16:creationId xmlns:a16="http://schemas.microsoft.com/office/drawing/2014/main" id="{A5D5927E-06A4-4CF0-87FE-C066AD4357A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3050700" y="3720647"/>
            <a:ext cx="683426" cy="683426"/>
          </a:xfrm>
          <a:prstGeom prst="rect">
            <a:avLst/>
          </a:prstGeom>
        </p:spPr>
      </p:pic>
      <p:pic>
        <p:nvPicPr>
          <p:cNvPr id="27" name="Graphic 26" descr="Open book">
            <a:extLst>
              <a:ext uri="{FF2B5EF4-FFF2-40B4-BE49-F238E27FC236}">
                <a16:creationId xmlns:a16="http://schemas.microsoft.com/office/drawing/2014/main" id="{476252F7-C16F-4B30-814C-8464288660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9309052" y="3303828"/>
            <a:ext cx="684757" cy="684757"/>
          </a:xfrm>
          <a:prstGeom prst="rect">
            <a:avLst/>
          </a:prstGeom>
        </p:spPr>
      </p:pic>
      <p:graphicFrame>
        <p:nvGraphicFramePr>
          <p:cNvPr id="32" name="Diagram 31">
            <a:extLst>
              <a:ext uri="{FF2B5EF4-FFF2-40B4-BE49-F238E27FC236}">
                <a16:creationId xmlns:a16="http://schemas.microsoft.com/office/drawing/2014/main" id="{085111C6-D540-4DDA-BC69-B3143F592F9C}"/>
              </a:ext>
            </a:extLst>
          </p:cNvPr>
          <p:cNvGraphicFramePr/>
          <p:nvPr>
            <p:extLst>
              <p:ext uri="{D42A27DB-BD31-4B8C-83A1-F6EECF244321}">
                <p14:modId xmlns:p14="http://schemas.microsoft.com/office/powerpoint/2010/main" val="245246590"/>
              </p:ext>
            </p:extLst>
          </p:nvPr>
        </p:nvGraphicFramePr>
        <p:xfrm>
          <a:off x="13027327" y="4725807"/>
          <a:ext cx="2491701" cy="2879563"/>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37" name="Oval 36">
            <a:extLst>
              <a:ext uri="{FF2B5EF4-FFF2-40B4-BE49-F238E27FC236}">
                <a16:creationId xmlns:a16="http://schemas.microsoft.com/office/drawing/2014/main" id="{9A139831-4F87-4B25-9F48-DBD98D7EC228}"/>
              </a:ext>
            </a:extLst>
          </p:cNvPr>
          <p:cNvSpPr/>
          <p:nvPr/>
        </p:nvSpPr>
        <p:spPr>
          <a:xfrm>
            <a:off x="8784179" y="3360318"/>
            <a:ext cx="891274" cy="660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Start</a:t>
            </a:r>
          </a:p>
        </p:txBody>
      </p:sp>
      <p:sp>
        <p:nvSpPr>
          <p:cNvPr id="45" name="Oval 44">
            <a:extLst>
              <a:ext uri="{FF2B5EF4-FFF2-40B4-BE49-F238E27FC236}">
                <a16:creationId xmlns:a16="http://schemas.microsoft.com/office/drawing/2014/main" id="{348F485E-1948-49F4-B476-B52E8AB205F3}"/>
              </a:ext>
            </a:extLst>
          </p:cNvPr>
          <p:cNvSpPr/>
          <p:nvPr/>
        </p:nvSpPr>
        <p:spPr>
          <a:xfrm>
            <a:off x="11904444" y="6689023"/>
            <a:ext cx="800364" cy="683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Stop</a:t>
            </a:r>
            <a:endParaRPr lang="en-AU" dirty="0"/>
          </a:p>
        </p:txBody>
      </p:sp>
      <p:sp>
        <p:nvSpPr>
          <p:cNvPr id="47" name="Rectangle 46">
            <a:extLst>
              <a:ext uri="{FF2B5EF4-FFF2-40B4-BE49-F238E27FC236}">
                <a16:creationId xmlns:a16="http://schemas.microsoft.com/office/drawing/2014/main" id="{72CD3CA9-1FC7-4567-A610-8FF3E295E579}"/>
              </a:ext>
            </a:extLst>
          </p:cNvPr>
          <p:cNvSpPr/>
          <p:nvPr/>
        </p:nvSpPr>
        <p:spPr>
          <a:xfrm>
            <a:off x="10095945" y="3461006"/>
            <a:ext cx="1847253" cy="436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Instructor creates  a quiz</a:t>
            </a:r>
          </a:p>
        </p:txBody>
      </p:sp>
      <p:sp>
        <p:nvSpPr>
          <p:cNvPr id="52" name="Rectangle 51">
            <a:extLst>
              <a:ext uri="{FF2B5EF4-FFF2-40B4-BE49-F238E27FC236}">
                <a16:creationId xmlns:a16="http://schemas.microsoft.com/office/drawing/2014/main" id="{B1B867F1-205D-443E-A362-6999B25DBBDA}"/>
              </a:ext>
            </a:extLst>
          </p:cNvPr>
          <p:cNvSpPr/>
          <p:nvPr/>
        </p:nvSpPr>
        <p:spPr>
          <a:xfrm>
            <a:off x="10403545" y="4151221"/>
            <a:ext cx="1232052" cy="69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Instructor publishes the quiz</a:t>
            </a:r>
          </a:p>
        </p:txBody>
      </p:sp>
      <p:sp>
        <p:nvSpPr>
          <p:cNvPr id="53" name="Rectangle 52">
            <a:extLst>
              <a:ext uri="{FF2B5EF4-FFF2-40B4-BE49-F238E27FC236}">
                <a16:creationId xmlns:a16="http://schemas.microsoft.com/office/drawing/2014/main" id="{45A1A92C-22A8-4721-B9F2-2969D11773DB}"/>
              </a:ext>
            </a:extLst>
          </p:cNvPr>
          <p:cNvSpPr/>
          <p:nvPr/>
        </p:nvSpPr>
        <p:spPr>
          <a:xfrm>
            <a:off x="10199600" y="5201176"/>
            <a:ext cx="1652824" cy="482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Student attempts the quiz</a:t>
            </a:r>
          </a:p>
        </p:txBody>
      </p:sp>
      <p:sp>
        <p:nvSpPr>
          <p:cNvPr id="54" name="Rectangle 53">
            <a:extLst>
              <a:ext uri="{FF2B5EF4-FFF2-40B4-BE49-F238E27FC236}">
                <a16:creationId xmlns:a16="http://schemas.microsoft.com/office/drawing/2014/main" id="{2D1E3201-E41E-4F07-B87A-60887EB36AF8}"/>
              </a:ext>
            </a:extLst>
          </p:cNvPr>
          <p:cNvSpPr/>
          <p:nvPr/>
        </p:nvSpPr>
        <p:spPr>
          <a:xfrm>
            <a:off x="8524289" y="4295839"/>
            <a:ext cx="1237650" cy="797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Student submits the quiz</a:t>
            </a:r>
          </a:p>
        </p:txBody>
      </p:sp>
      <p:sp>
        <p:nvSpPr>
          <p:cNvPr id="55" name="Rectangle 54">
            <a:extLst>
              <a:ext uri="{FF2B5EF4-FFF2-40B4-BE49-F238E27FC236}">
                <a16:creationId xmlns:a16="http://schemas.microsoft.com/office/drawing/2014/main" id="{DF0DDA8A-99E3-4565-8D8E-473DDF382A58}"/>
              </a:ext>
            </a:extLst>
          </p:cNvPr>
          <p:cNvSpPr/>
          <p:nvPr/>
        </p:nvSpPr>
        <p:spPr>
          <a:xfrm>
            <a:off x="9524857" y="6737153"/>
            <a:ext cx="1900139" cy="624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Student can check the grade</a:t>
            </a:r>
          </a:p>
        </p:txBody>
      </p:sp>
      <p:sp>
        <p:nvSpPr>
          <p:cNvPr id="57" name="Rectangle 56">
            <a:extLst>
              <a:ext uri="{FF2B5EF4-FFF2-40B4-BE49-F238E27FC236}">
                <a16:creationId xmlns:a16="http://schemas.microsoft.com/office/drawing/2014/main" id="{042578D1-CA53-4DCC-A2A7-6CD1EDF7F55C}"/>
              </a:ext>
            </a:extLst>
          </p:cNvPr>
          <p:cNvSpPr/>
          <p:nvPr/>
        </p:nvSpPr>
        <p:spPr>
          <a:xfrm>
            <a:off x="10193966" y="5819005"/>
            <a:ext cx="1900140" cy="654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Student gets the feedback/hint</a:t>
            </a:r>
          </a:p>
        </p:txBody>
      </p:sp>
      <p:sp>
        <p:nvSpPr>
          <p:cNvPr id="41" name="Flowchart: Sort 40">
            <a:extLst>
              <a:ext uri="{FF2B5EF4-FFF2-40B4-BE49-F238E27FC236}">
                <a16:creationId xmlns:a16="http://schemas.microsoft.com/office/drawing/2014/main" id="{342F88B7-0A98-476E-9ED8-85D675F2A27F}"/>
              </a:ext>
            </a:extLst>
          </p:cNvPr>
          <p:cNvSpPr/>
          <p:nvPr/>
        </p:nvSpPr>
        <p:spPr>
          <a:xfrm>
            <a:off x="8399817" y="5732919"/>
            <a:ext cx="1486594" cy="824102"/>
          </a:xfrm>
          <a:prstGeom prst="flowChartSo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Pass/</a:t>
            </a:r>
          </a:p>
          <a:p>
            <a:pPr algn="ctr"/>
            <a:r>
              <a:rPr lang="en-AU" sz="1600" dirty="0"/>
              <a:t>Fail</a:t>
            </a:r>
          </a:p>
        </p:txBody>
      </p:sp>
      <p:cxnSp>
        <p:nvCxnSpPr>
          <p:cNvPr id="59" name="Straight Arrow Connector 58">
            <a:extLst>
              <a:ext uri="{FF2B5EF4-FFF2-40B4-BE49-F238E27FC236}">
                <a16:creationId xmlns:a16="http://schemas.microsoft.com/office/drawing/2014/main" id="{6D708616-CB8E-4530-84B2-19C8A6105015}"/>
              </a:ext>
            </a:extLst>
          </p:cNvPr>
          <p:cNvCxnSpPr>
            <a:cxnSpLocks/>
            <a:stCxn id="37" idx="6"/>
            <a:endCxn id="47" idx="1"/>
          </p:cNvCxnSpPr>
          <p:nvPr/>
        </p:nvCxnSpPr>
        <p:spPr>
          <a:xfrm flipV="1">
            <a:off x="9675453" y="3679305"/>
            <a:ext cx="420492" cy="11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905691DC-10B6-451A-A8B1-A4605167A1F2}"/>
              </a:ext>
            </a:extLst>
          </p:cNvPr>
          <p:cNvCxnSpPr>
            <a:cxnSpLocks/>
            <a:stCxn id="47" idx="2"/>
            <a:endCxn id="52" idx="0"/>
          </p:cNvCxnSpPr>
          <p:nvPr/>
        </p:nvCxnSpPr>
        <p:spPr>
          <a:xfrm flipH="1">
            <a:off x="11019571" y="3897603"/>
            <a:ext cx="1" cy="253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3A00EAEA-82EC-466F-9961-D90D4EE33F6A}"/>
              </a:ext>
            </a:extLst>
          </p:cNvPr>
          <p:cNvCxnSpPr>
            <a:cxnSpLocks/>
            <a:stCxn id="54" idx="2"/>
            <a:endCxn id="41" idx="0"/>
          </p:cNvCxnSpPr>
          <p:nvPr/>
        </p:nvCxnSpPr>
        <p:spPr>
          <a:xfrm>
            <a:off x="9143114" y="5093424"/>
            <a:ext cx="0" cy="639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9F95AED7-67DA-4682-BDD0-48502107B2B4}"/>
              </a:ext>
            </a:extLst>
          </p:cNvPr>
          <p:cNvCxnSpPr>
            <a:cxnSpLocks/>
            <a:stCxn id="41" idx="3"/>
            <a:endCxn id="57" idx="1"/>
          </p:cNvCxnSpPr>
          <p:nvPr/>
        </p:nvCxnSpPr>
        <p:spPr>
          <a:xfrm>
            <a:off x="9886411" y="6144970"/>
            <a:ext cx="307555" cy="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6BE8F1A5-E82B-44BD-B968-350CD56B425F}"/>
              </a:ext>
            </a:extLst>
          </p:cNvPr>
          <p:cNvCxnSpPr>
            <a:cxnSpLocks/>
          </p:cNvCxnSpPr>
          <p:nvPr/>
        </p:nvCxnSpPr>
        <p:spPr>
          <a:xfrm rot="16200000" flipH="1">
            <a:off x="9110143" y="6581203"/>
            <a:ext cx="480947" cy="40079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0" name="Connector: Elbow 129">
            <a:extLst>
              <a:ext uri="{FF2B5EF4-FFF2-40B4-BE49-F238E27FC236}">
                <a16:creationId xmlns:a16="http://schemas.microsoft.com/office/drawing/2014/main" id="{5FCB2DD5-BCAA-46FC-B92D-1A3CC2B7CC70}"/>
              </a:ext>
            </a:extLst>
          </p:cNvPr>
          <p:cNvCxnSpPr>
            <a:cxnSpLocks/>
            <a:stCxn id="57" idx="3"/>
            <a:endCxn id="53" idx="3"/>
          </p:cNvCxnSpPr>
          <p:nvPr/>
        </p:nvCxnSpPr>
        <p:spPr>
          <a:xfrm flipH="1" flipV="1">
            <a:off x="11852424" y="5442311"/>
            <a:ext cx="241682" cy="704003"/>
          </a:xfrm>
          <a:prstGeom prst="bentConnector3">
            <a:avLst>
              <a:gd name="adj1" fmla="val -94587"/>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264859F9-2E5D-4C34-B6AC-B67A96B3F06E}"/>
              </a:ext>
            </a:extLst>
          </p:cNvPr>
          <p:cNvCxnSpPr>
            <a:cxnSpLocks/>
          </p:cNvCxnSpPr>
          <p:nvPr/>
        </p:nvCxnSpPr>
        <p:spPr>
          <a:xfrm>
            <a:off x="11434251" y="7049331"/>
            <a:ext cx="457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a:extLst>
              <a:ext uri="{FF2B5EF4-FFF2-40B4-BE49-F238E27FC236}">
                <a16:creationId xmlns:a16="http://schemas.microsoft.com/office/drawing/2014/main" id="{FD74D5F6-8D08-4B41-BFE8-D4E05DD4E5D7}"/>
              </a:ext>
            </a:extLst>
          </p:cNvPr>
          <p:cNvCxnSpPr>
            <a:cxnSpLocks/>
            <a:stCxn id="52" idx="2"/>
            <a:endCxn id="53" idx="0"/>
          </p:cNvCxnSpPr>
          <p:nvPr/>
        </p:nvCxnSpPr>
        <p:spPr>
          <a:xfrm>
            <a:off x="11019571" y="4842741"/>
            <a:ext cx="6441" cy="358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3" name="TextBox 172">
            <a:extLst>
              <a:ext uri="{FF2B5EF4-FFF2-40B4-BE49-F238E27FC236}">
                <a16:creationId xmlns:a16="http://schemas.microsoft.com/office/drawing/2014/main" id="{5B529E1C-FD4B-48F6-8853-8DA470876E4C}"/>
              </a:ext>
            </a:extLst>
          </p:cNvPr>
          <p:cNvSpPr txBox="1"/>
          <p:nvPr/>
        </p:nvSpPr>
        <p:spPr>
          <a:xfrm>
            <a:off x="8671955" y="6583619"/>
            <a:ext cx="597518" cy="338554"/>
          </a:xfrm>
          <a:prstGeom prst="rect">
            <a:avLst/>
          </a:prstGeom>
          <a:noFill/>
        </p:spPr>
        <p:txBody>
          <a:bodyPr wrap="square" rtlCol="0">
            <a:spAutoFit/>
          </a:bodyPr>
          <a:lstStyle/>
          <a:p>
            <a:r>
              <a:rPr lang="en-AU" sz="1600" dirty="0"/>
              <a:t>Pass</a:t>
            </a:r>
            <a:endParaRPr lang="en-AU" dirty="0"/>
          </a:p>
        </p:txBody>
      </p:sp>
      <p:sp>
        <p:nvSpPr>
          <p:cNvPr id="174" name="TextBox 173">
            <a:extLst>
              <a:ext uri="{FF2B5EF4-FFF2-40B4-BE49-F238E27FC236}">
                <a16:creationId xmlns:a16="http://schemas.microsoft.com/office/drawing/2014/main" id="{6231A092-BF2E-45AA-9FCE-448145104334}"/>
              </a:ext>
            </a:extLst>
          </p:cNvPr>
          <p:cNvSpPr txBox="1"/>
          <p:nvPr/>
        </p:nvSpPr>
        <p:spPr>
          <a:xfrm>
            <a:off x="9768773" y="5810990"/>
            <a:ext cx="750500" cy="338554"/>
          </a:xfrm>
          <a:prstGeom prst="rect">
            <a:avLst/>
          </a:prstGeom>
          <a:noFill/>
        </p:spPr>
        <p:txBody>
          <a:bodyPr wrap="square" rtlCol="0">
            <a:spAutoFit/>
          </a:bodyPr>
          <a:lstStyle/>
          <a:p>
            <a:r>
              <a:rPr lang="en-AU" sz="1600" dirty="0"/>
              <a:t>Fail</a:t>
            </a:r>
            <a:endParaRPr lang="en-AU" dirty="0"/>
          </a:p>
        </p:txBody>
      </p:sp>
      <p:sp>
        <p:nvSpPr>
          <p:cNvPr id="175" name="TextBox 174">
            <a:extLst>
              <a:ext uri="{FF2B5EF4-FFF2-40B4-BE49-F238E27FC236}">
                <a16:creationId xmlns:a16="http://schemas.microsoft.com/office/drawing/2014/main" id="{113371CB-7B1C-4A97-8E16-0234B0B757C6}"/>
              </a:ext>
            </a:extLst>
          </p:cNvPr>
          <p:cNvSpPr txBox="1"/>
          <p:nvPr/>
        </p:nvSpPr>
        <p:spPr>
          <a:xfrm>
            <a:off x="8320915" y="7502439"/>
            <a:ext cx="4641982" cy="369332"/>
          </a:xfrm>
          <a:prstGeom prst="rect">
            <a:avLst/>
          </a:prstGeom>
          <a:noFill/>
        </p:spPr>
        <p:txBody>
          <a:bodyPr wrap="square" rtlCol="0">
            <a:spAutoFit/>
          </a:bodyPr>
          <a:lstStyle/>
          <a:p>
            <a:r>
              <a:rPr lang="en-AU" b="1" dirty="0"/>
              <a:t>Flow control: Parsons Puzzle implementation </a:t>
            </a:r>
          </a:p>
        </p:txBody>
      </p:sp>
      <p:cxnSp>
        <p:nvCxnSpPr>
          <p:cNvPr id="177" name="Straight Connector 176">
            <a:extLst>
              <a:ext uri="{FF2B5EF4-FFF2-40B4-BE49-F238E27FC236}">
                <a16:creationId xmlns:a16="http://schemas.microsoft.com/office/drawing/2014/main" id="{531F87EA-C6B3-40AF-88F2-7CE4BECBD372}"/>
              </a:ext>
            </a:extLst>
          </p:cNvPr>
          <p:cNvCxnSpPr>
            <a:cxnSpLocks/>
          </p:cNvCxnSpPr>
          <p:nvPr/>
        </p:nvCxnSpPr>
        <p:spPr>
          <a:xfrm flipH="1">
            <a:off x="12810500" y="3409420"/>
            <a:ext cx="3212" cy="4316210"/>
          </a:xfrm>
          <a:prstGeom prst="line">
            <a:avLst/>
          </a:prstGeom>
        </p:spPr>
        <p:style>
          <a:lnRef idx="1">
            <a:schemeClr val="dk1"/>
          </a:lnRef>
          <a:fillRef idx="0">
            <a:schemeClr val="dk1"/>
          </a:fillRef>
          <a:effectRef idx="0">
            <a:schemeClr val="dk1"/>
          </a:effectRef>
          <a:fontRef idx="minor">
            <a:schemeClr val="tx1"/>
          </a:fontRef>
        </p:style>
      </p:cxnSp>
      <p:sp>
        <p:nvSpPr>
          <p:cNvPr id="179" name="TextBox 178">
            <a:extLst>
              <a:ext uri="{FF2B5EF4-FFF2-40B4-BE49-F238E27FC236}">
                <a16:creationId xmlns:a16="http://schemas.microsoft.com/office/drawing/2014/main" id="{4AB3ACD8-8623-4AA2-A1FE-8B96DA9F1ED1}"/>
              </a:ext>
            </a:extLst>
          </p:cNvPr>
          <p:cNvSpPr txBox="1"/>
          <p:nvPr/>
        </p:nvSpPr>
        <p:spPr>
          <a:xfrm>
            <a:off x="13632259" y="3605683"/>
            <a:ext cx="2047469" cy="923330"/>
          </a:xfrm>
          <a:prstGeom prst="rect">
            <a:avLst/>
          </a:prstGeom>
          <a:noFill/>
        </p:spPr>
        <p:txBody>
          <a:bodyPr wrap="square" rtlCol="0">
            <a:spAutoFit/>
          </a:bodyPr>
          <a:lstStyle/>
          <a:p>
            <a:r>
              <a:rPr lang="en-AU" dirty="0"/>
              <a:t>Instructor interface components for creating a problem</a:t>
            </a:r>
          </a:p>
        </p:txBody>
      </p:sp>
      <p:sp>
        <p:nvSpPr>
          <p:cNvPr id="180" name="TextBox 179">
            <a:extLst>
              <a:ext uri="{FF2B5EF4-FFF2-40B4-BE49-F238E27FC236}">
                <a16:creationId xmlns:a16="http://schemas.microsoft.com/office/drawing/2014/main" id="{0D357335-826D-462B-8244-CA24059B3ECB}"/>
              </a:ext>
            </a:extLst>
          </p:cNvPr>
          <p:cNvSpPr txBox="1"/>
          <p:nvPr/>
        </p:nvSpPr>
        <p:spPr>
          <a:xfrm>
            <a:off x="15649343" y="3567207"/>
            <a:ext cx="3258318" cy="3970318"/>
          </a:xfrm>
          <a:prstGeom prst="rect">
            <a:avLst/>
          </a:prstGeom>
          <a:noFill/>
        </p:spPr>
        <p:txBody>
          <a:bodyPr wrap="square" rtlCol="0">
            <a:spAutoFit/>
          </a:bodyPr>
          <a:lstStyle/>
          <a:p>
            <a:pPr algn="just"/>
            <a:r>
              <a:rPr lang="en-AU" dirty="0"/>
              <a:t>Instructor can choose to create a quiz. The instructor can choose components required. The predefined syntax rules allow the instructor to create fill in the blanks, comments, indentation and distractors for parsons puzzle. The expected actions help to set the limit of the actions for the students. The hints and support and difficulty level can be decided by the instructor. The instructor can design the marking scheme.</a:t>
            </a:r>
          </a:p>
        </p:txBody>
      </p:sp>
      <p:sp>
        <p:nvSpPr>
          <p:cNvPr id="186" name="TextBox 185">
            <a:extLst>
              <a:ext uri="{FF2B5EF4-FFF2-40B4-BE49-F238E27FC236}">
                <a16:creationId xmlns:a16="http://schemas.microsoft.com/office/drawing/2014/main" id="{EA02B74B-D6E0-4962-B68E-275D0A38D2C6}"/>
              </a:ext>
            </a:extLst>
          </p:cNvPr>
          <p:cNvSpPr txBox="1"/>
          <p:nvPr/>
        </p:nvSpPr>
        <p:spPr>
          <a:xfrm>
            <a:off x="20051654" y="3329447"/>
            <a:ext cx="1919111" cy="646331"/>
          </a:xfrm>
          <a:prstGeom prst="rect">
            <a:avLst/>
          </a:prstGeom>
          <a:noFill/>
        </p:spPr>
        <p:txBody>
          <a:bodyPr wrap="square" rtlCol="0">
            <a:spAutoFit/>
          </a:bodyPr>
          <a:lstStyle/>
          <a:p>
            <a:r>
              <a:rPr lang="en-AU" dirty="0"/>
              <a:t>Student interface components</a:t>
            </a:r>
          </a:p>
        </p:txBody>
      </p:sp>
      <p:cxnSp>
        <p:nvCxnSpPr>
          <p:cNvPr id="187" name="Straight Connector 186">
            <a:extLst>
              <a:ext uri="{FF2B5EF4-FFF2-40B4-BE49-F238E27FC236}">
                <a16:creationId xmlns:a16="http://schemas.microsoft.com/office/drawing/2014/main" id="{6AB97275-4E43-4540-8A8F-B2E99DB7B6C4}"/>
              </a:ext>
            </a:extLst>
          </p:cNvPr>
          <p:cNvCxnSpPr>
            <a:cxnSpLocks/>
          </p:cNvCxnSpPr>
          <p:nvPr/>
        </p:nvCxnSpPr>
        <p:spPr>
          <a:xfrm>
            <a:off x="19074188" y="3409420"/>
            <a:ext cx="0" cy="431621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88" name="Diagram 187">
            <a:extLst>
              <a:ext uri="{FF2B5EF4-FFF2-40B4-BE49-F238E27FC236}">
                <a16:creationId xmlns:a16="http://schemas.microsoft.com/office/drawing/2014/main" id="{8ABD22E2-4AAB-4393-8D1B-96ED6EAF4C4F}"/>
              </a:ext>
            </a:extLst>
          </p:cNvPr>
          <p:cNvGraphicFramePr/>
          <p:nvPr>
            <p:extLst>
              <p:ext uri="{D42A27DB-BD31-4B8C-83A1-F6EECF244321}">
                <p14:modId xmlns:p14="http://schemas.microsoft.com/office/powerpoint/2010/main" val="3365888904"/>
              </p:ext>
            </p:extLst>
          </p:nvPr>
        </p:nvGraphicFramePr>
        <p:xfrm>
          <a:off x="19344652" y="3924673"/>
          <a:ext cx="2296630" cy="1002547"/>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sp>
        <p:nvSpPr>
          <p:cNvPr id="189" name="TextBox 188">
            <a:extLst>
              <a:ext uri="{FF2B5EF4-FFF2-40B4-BE49-F238E27FC236}">
                <a16:creationId xmlns:a16="http://schemas.microsoft.com/office/drawing/2014/main" id="{5CB2AC83-EBBB-473B-A1F4-C94C1FB11631}"/>
              </a:ext>
            </a:extLst>
          </p:cNvPr>
          <p:cNvSpPr txBox="1"/>
          <p:nvPr/>
        </p:nvSpPr>
        <p:spPr>
          <a:xfrm>
            <a:off x="19344652" y="4863308"/>
            <a:ext cx="2398637" cy="2862322"/>
          </a:xfrm>
          <a:prstGeom prst="rect">
            <a:avLst/>
          </a:prstGeom>
          <a:noFill/>
        </p:spPr>
        <p:txBody>
          <a:bodyPr wrap="square" rtlCol="0">
            <a:spAutoFit/>
          </a:bodyPr>
          <a:lstStyle/>
          <a:p>
            <a:pPr algn="just">
              <a:spcAft>
                <a:spcPts val="0"/>
              </a:spcAft>
            </a:pPr>
            <a:r>
              <a:rPr lang="en-AU" dirty="0">
                <a:ea typeface="DengXian" panose="02010600030101010101" pitchFamily="2" charset="-122"/>
                <a:cs typeface="Arial" panose="020B0604020202020204" pitchFamily="34" charset="0"/>
              </a:rPr>
              <a:t>Students  can track their progress by viewing the upcoming, past, undated problem or test sorted as per the due date. Attempt history will contain the attempt number and the grade for the problem/test. </a:t>
            </a:r>
          </a:p>
        </p:txBody>
      </p:sp>
      <p:grpSp>
        <p:nvGrpSpPr>
          <p:cNvPr id="140" name="Group 139">
            <a:extLst>
              <a:ext uri="{FF2B5EF4-FFF2-40B4-BE49-F238E27FC236}">
                <a16:creationId xmlns:a16="http://schemas.microsoft.com/office/drawing/2014/main" id="{B65972B5-B8B9-8745-934B-EDC1920EC88A}"/>
              </a:ext>
            </a:extLst>
          </p:cNvPr>
          <p:cNvGrpSpPr/>
          <p:nvPr/>
        </p:nvGrpSpPr>
        <p:grpSpPr>
          <a:xfrm>
            <a:off x="8443810" y="9635529"/>
            <a:ext cx="7145761" cy="5256586"/>
            <a:chOff x="0" y="50184"/>
            <a:chExt cx="4902165" cy="3606201"/>
          </a:xfrm>
        </p:grpSpPr>
        <p:grpSp>
          <p:nvGrpSpPr>
            <p:cNvPr id="141" name="Group 140">
              <a:extLst>
                <a:ext uri="{FF2B5EF4-FFF2-40B4-BE49-F238E27FC236}">
                  <a16:creationId xmlns:a16="http://schemas.microsoft.com/office/drawing/2014/main" id="{F0A0AAC6-C1EC-8549-83B2-F12596ED52DC}"/>
                </a:ext>
              </a:extLst>
            </p:cNvPr>
            <p:cNvGrpSpPr/>
            <p:nvPr/>
          </p:nvGrpSpPr>
          <p:grpSpPr>
            <a:xfrm>
              <a:off x="0" y="2596874"/>
              <a:ext cx="4182386" cy="1059511"/>
              <a:chOff x="0" y="0"/>
              <a:chExt cx="4182386" cy="1059511"/>
            </a:xfrm>
          </p:grpSpPr>
          <p:grpSp>
            <p:nvGrpSpPr>
              <p:cNvPr id="194" name="Group 193">
                <a:extLst>
                  <a:ext uri="{FF2B5EF4-FFF2-40B4-BE49-F238E27FC236}">
                    <a16:creationId xmlns:a16="http://schemas.microsoft.com/office/drawing/2014/main" id="{6E6A3AC8-3436-3E4A-862C-69B54FFC39C6}"/>
                  </a:ext>
                </a:extLst>
              </p:cNvPr>
              <p:cNvGrpSpPr/>
              <p:nvPr/>
            </p:nvGrpSpPr>
            <p:grpSpPr>
              <a:xfrm>
                <a:off x="0" y="178131"/>
                <a:ext cx="4182386" cy="881380"/>
                <a:chOff x="0" y="0"/>
                <a:chExt cx="4182386" cy="881380"/>
              </a:xfrm>
            </p:grpSpPr>
            <p:sp>
              <p:nvSpPr>
                <p:cNvPr id="196" name="Rounded Rectangle 195">
                  <a:extLst>
                    <a:ext uri="{FF2B5EF4-FFF2-40B4-BE49-F238E27FC236}">
                      <a16:creationId xmlns:a16="http://schemas.microsoft.com/office/drawing/2014/main" id="{C298A81A-39D2-0F40-BEF9-5F025BDE7779}"/>
                    </a:ext>
                  </a:extLst>
                </p:cNvPr>
                <p:cNvSpPr/>
                <p:nvPr/>
              </p:nvSpPr>
              <p:spPr>
                <a:xfrm>
                  <a:off x="0" y="0"/>
                  <a:ext cx="4182386" cy="8813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97" name="Group 196">
                  <a:extLst>
                    <a:ext uri="{FF2B5EF4-FFF2-40B4-BE49-F238E27FC236}">
                      <a16:creationId xmlns:a16="http://schemas.microsoft.com/office/drawing/2014/main" id="{0BF81FBF-4D69-874F-BD3E-DD8750A34DC4}"/>
                    </a:ext>
                  </a:extLst>
                </p:cNvPr>
                <p:cNvGrpSpPr/>
                <p:nvPr/>
              </p:nvGrpSpPr>
              <p:grpSpPr>
                <a:xfrm>
                  <a:off x="119270" y="111319"/>
                  <a:ext cx="3991141" cy="467995"/>
                  <a:chOff x="0" y="0"/>
                  <a:chExt cx="3991141" cy="467995"/>
                </a:xfrm>
              </p:grpSpPr>
              <p:sp>
                <p:nvSpPr>
                  <p:cNvPr id="201" name="Rounded Rectangle 200">
                    <a:extLst>
                      <a:ext uri="{FF2B5EF4-FFF2-40B4-BE49-F238E27FC236}">
                        <a16:creationId xmlns:a16="http://schemas.microsoft.com/office/drawing/2014/main" id="{392A5D93-7EE2-454B-9ACB-C506DDC80A9B}"/>
                      </a:ext>
                    </a:extLst>
                  </p:cNvPr>
                  <p:cNvSpPr/>
                  <p:nvPr/>
                </p:nvSpPr>
                <p:spPr>
                  <a:xfrm>
                    <a:off x="0" y="39756"/>
                    <a:ext cx="906145" cy="3879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202" name="Graphic 1" descr="Database">
                    <a:extLst>
                      <a:ext uri="{FF2B5EF4-FFF2-40B4-BE49-F238E27FC236}">
                        <a16:creationId xmlns:a16="http://schemas.microsoft.com/office/drawing/2014/main" id="{65DBFAA7-20E5-FD4D-9E1E-EAB1E00C9948}"/>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910076" y="7951"/>
                    <a:ext cx="460375" cy="459740"/>
                  </a:xfrm>
                  <a:prstGeom prst="rect">
                    <a:avLst/>
                  </a:prstGeom>
                </p:spPr>
              </p:pic>
              <p:sp>
                <p:nvSpPr>
                  <p:cNvPr id="203" name="Rectangle 202">
                    <a:extLst>
                      <a:ext uri="{FF2B5EF4-FFF2-40B4-BE49-F238E27FC236}">
                        <a16:creationId xmlns:a16="http://schemas.microsoft.com/office/drawing/2014/main" id="{C26577A5-7782-094A-9710-BF1106030A44}"/>
                      </a:ext>
                    </a:extLst>
                  </p:cNvPr>
                  <p:cNvSpPr/>
                  <p:nvPr/>
                </p:nvSpPr>
                <p:spPr>
                  <a:xfrm>
                    <a:off x="445273" y="95415"/>
                    <a:ext cx="461010" cy="292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AU" sz="1600" dirty="0">
                        <a:solidFill>
                          <a:srgbClr val="000000"/>
                        </a:solidFill>
                        <a:effectLst/>
                        <a:ea typeface="Calibri" panose="020F0502020204030204" pitchFamily="34" charset="0"/>
                        <a:cs typeface="Times New Roman" panose="02020603050405020304" pitchFamily="18" charset="0"/>
                      </a:rPr>
                      <a:t>PHP</a:t>
                    </a:r>
                    <a:endParaRPr lang="en-AU" sz="1600" dirty="0">
                      <a:effectLst/>
                      <a:ea typeface="Calibri" panose="020F0502020204030204" pitchFamily="34" charset="0"/>
                      <a:cs typeface="Times New Roman" panose="02020603050405020304" pitchFamily="18" charset="0"/>
                    </a:endParaRPr>
                  </a:p>
                </p:txBody>
              </p:sp>
              <p:sp>
                <p:nvSpPr>
                  <p:cNvPr id="204" name="Rectangle 203">
                    <a:extLst>
                      <a:ext uri="{FF2B5EF4-FFF2-40B4-BE49-F238E27FC236}">
                        <a16:creationId xmlns:a16="http://schemas.microsoft.com/office/drawing/2014/main" id="{84276E94-911A-9942-94C8-88D4709D376E}"/>
                      </a:ext>
                    </a:extLst>
                  </p:cNvPr>
                  <p:cNvSpPr/>
                  <p:nvPr/>
                </p:nvSpPr>
                <p:spPr>
                  <a:xfrm>
                    <a:off x="1622190" y="103367"/>
                    <a:ext cx="937895" cy="268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AU" sz="1600" dirty="0">
                        <a:solidFill>
                          <a:srgbClr val="000000"/>
                        </a:solidFill>
                        <a:effectLst/>
                        <a:ea typeface="Calibri" panose="020F0502020204030204" pitchFamily="34" charset="0"/>
                        <a:cs typeface="Times New Roman" panose="02020603050405020304" pitchFamily="18" charset="0"/>
                      </a:rPr>
                      <a:t>Web Server</a:t>
                    </a:r>
                    <a:endParaRPr lang="en-AU" sz="1600" dirty="0">
                      <a:effectLst/>
                      <a:ea typeface="Calibri" panose="020F0502020204030204" pitchFamily="34" charset="0"/>
                      <a:cs typeface="Times New Roman" panose="02020603050405020304" pitchFamily="18" charset="0"/>
                    </a:endParaRPr>
                  </a:p>
                </p:txBody>
              </p:sp>
              <p:pic>
                <p:nvPicPr>
                  <p:cNvPr id="205" name="Graphic 5" descr="World">
                    <a:extLst>
                      <a:ext uri="{FF2B5EF4-FFF2-40B4-BE49-F238E27FC236}">
                        <a16:creationId xmlns:a16="http://schemas.microsoft.com/office/drawing/2014/main" id="{3E190FE8-825B-D145-993A-8BD574011058}"/>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391478" y="63610"/>
                    <a:ext cx="357505" cy="356870"/>
                  </a:xfrm>
                  <a:prstGeom prst="rect">
                    <a:avLst/>
                  </a:prstGeom>
                </p:spPr>
              </p:pic>
              <p:pic>
                <p:nvPicPr>
                  <p:cNvPr id="206" name="Graphic 7" descr="Web design">
                    <a:extLst>
                      <a:ext uri="{FF2B5EF4-FFF2-40B4-BE49-F238E27FC236}">
                        <a16:creationId xmlns:a16="http://schemas.microsoft.com/office/drawing/2014/main" id="{A242803C-9736-D84F-8846-9FA22A0352E6}"/>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55659" y="0"/>
                    <a:ext cx="468630" cy="467995"/>
                  </a:xfrm>
                  <a:prstGeom prst="rect">
                    <a:avLst/>
                  </a:prstGeom>
                </p:spPr>
              </p:pic>
              <p:sp>
                <p:nvSpPr>
                  <p:cNvPr id="207" name="Rectangle 206">
                    <a:extLst>
                      <a:ext uri="{FF2B5EF4-FFF2-40B4-BE49-F238E27FC236}">
                        <a16:creationId xmlns:a16="http://schemas.microsoft.com/office/drawing/2014/main" id="{5EF32C5E-3A28-7B45-B789-4EF67EC92265}"/>
                      </a:ext>
                    </a:extLst>
                  </p:cNvPr>
                  <p:cNvSpPr/>
                  <p:nvPr/>
                </p:nvSpPr>
                <p:spPr>
                  <a:xfrm>
                    <a:off x="3204376" y="111318"/>
                    <a:ext cx="786765" cy="261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AU" sz="1600" dirty="0">
                        <a:solidFill>
                          <a:srgbClr val="000000"/>
                        </a:solidFill>
                        <a:effectLst/>
                        <a:ea typeface="Calibri" panose="020F0502020204030204" pitchFamily="34" charset="0"/>
                        <a:cs typeface="Times New Roman" panose="02020603050405020304" pitchFamily="18" charset="0"/>
                      </a:rPr>
                      <a:t>Database</a:t>
                    </a:r>
                    <a:endParaRPr lang="en-AU" sz="1600" dirty="0">
                      <a:effectLst/>
                      <a:ea typeface="Calibri" panose="020F0502020204030204" pitchFamily="34" charset="0"/>
                      <a:cs typeface="Times New Roman" panose="02020603050405020304" pitchFamily="18" charset="0"/>
                    </a:endParaRPr>
                  </a:p>
                </p:txBody>
              </p:sp>
              <p:sp>
                <p:nvSpPr>
                  <p:cNvPr id="208" name="Left-Right Arrow 207">
                    <a:extLst>
                      <a:ext uri="{FF2B5EF4-FFF2-40B4-BE49-F238E27FC236}">
                        <a16:creationId xmlns:a16="http://schemas.microsoft.com/office/drawing/2014/main" id="{2AC233F3-561F-9348-97CE-3E1A4519CF25}"/>
                      </a:ext>
                    </a:extLst>
                  </p:cNvPr>
                  <p:cNvSpPr/>
                  <p:nvPr/>
                </p:nvSpPr>
                <p:spPr>
                  <a:xfrm>
                    <a:off x="958905" y="187628"/>
                    <a:ext cx="392430" cy="113665"/>
                  </a:xfrm>
                  <a:prstGeom prst="leftRightArrow">
                    <a:avLst>
                      <a:gd name="adj1" fmla="val 39040"/>
                      <a:gd name="adj2" fmla="val 93183"/>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9" name="Left-Right Arrow 208">
                    <a:extLst>
                      <a:ext uri="{FF2B5EF4-FFF2-40B4-BE49-F238E27FC236}">
                        <a16:creationId xmlns:a16="http://schemas.microsoft.com/office/drawing/2014/main" id="{96A80885-1873-0541-94B3-F413A954828F}"/>
                      </a:ext>
                    </a:extLst>
                  </p:cNvPr>
                  <p:cNvSpPr/>
                  <p:nvPr/>
                </p:nvSpPr>
                <p:spPr>
                  <a:xfrm>
                    <a:off x="2549166" y="187628"/>
                    <a:ext cx="360680" cy="113665"/>
                  </a:xfrm>
                  <a:prstGeom prst="leftRightArrow">
                    <a:avLst>
                      <a:gd name="adj1" fmla="val 39040"/>
                      <a:gd name="adj2" fmla="val 93183"/>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8" name="Group 197">
                  <a:extLst>
                    <a:ext uri="{FF2B5EF4-FFF2-40B4-BE49-F238E27FC236}">
                      <a16:creationId xmlns:a16="http://schemas.microsoft.com/office/drawing/2014/main" id="{7DD94599-DC8B-264D-9B71-5625C41474CC}"/>
                    </a:ext>
                  </a:extLst>
                </p:cNvPr>
                <p:cNvGrpSpPr/>
                <p:nvPr/>
              </p:nvGrpSpPr>
              <p:grpSpPr>
                <a:xfrm>
                  <a:off x="1041621" y="572433"/>
                  <a:ext cx="2392045" cy="293370"/>
                  <a:chOff x="0" y="23844"/>
                  <a:chExt cx="2392487" cy="294005"/>
                </a:xfrm>
              </p:grpSpPr>
              <p:sp>
                <p:nvSpPr>
                  <p:cNvPr id="199" name="Text Box 11">
                    <a:extLst>
                      <a:ext uri="{FF2B5EF4-FFF2-40B4-BE49-F238E27FC236}">
                        <a16:creationId xmlns:a16="http://schemas.microsoft.com/office/drawing/2014/main" id="{20F99BF0-4A10-D842-9354-E5C835A81A4D}"/>
                      </a:ext>
                    </a:extLst>
                  </p:cNvPr>
                  <p:cNvSpPr txBox="1"/>
                  <p:nvPr/>
                </p:nvSpPr>
                <p:spPr>
                  <a:xfrm>
                    <a:off x="985962" y="23844"/>
                    <a:ext cx="1406525" cy="29400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dirty="0">
                        <a:effectLst/>
                        <a:latin typeface="Calibri" panose="020F0502020204030204" pitchFamily="34" charset="0"/>
                        <a:ea typeface="Calibri" panose="020F0502020204030204" pitchFamily="34" charset="0"/>
                        <a:cs typeface="Times New Roman" panose="02020603050405020304" pitchFamily="18" charset="0"/>
                      </a:rPr>
                      <a:t>– Hosting Provider</a:t>
                    </a:r>
                  </a:p>
                </p:txBody>
              </p:sp>
              <p:pic>
                <p:nvPicPr>
                  <p:cNvPr id="200" name="Picture 199">
                    <a:extLst>
                      <a:ext uri="{FF2B5EF4-FFF2-40B4-BE49-F238E27FC236}">
                        <a16:creationId xmlns:a16="http://schemas.microsoft.com/office/drawing/2014/main" id="{48FC6592-E87A-624D-B639-DBBB2D4781B6}"/>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0" y="23854"/>
                    <a:ext cx="977265" cy="213995"/>
                  </a:xfrm>
                  <a:prstGeom prst="rect">
                    <a:avLst/>
                  </a:prstGeom>
                </p:spPr>
              </p:pic>
            </p:grpSp>
          </p:grpSp>
          <p:sp>
            <p:nvSpPr>
              <p:cNvPr id="195" name="Up-Down Arrow 194">
                <a:extLst>
                  <a:ext uri="{FF2B5EF4-FFF2-40B4-BE49-F238E27FC236}">
                    <a16:creationId xmlns:a16="http://schemas.microsoft.com/office/drawing/2014/main" id="{DA14B8C3-67F6-CA40-AE2F-D46EEA0FE682}"/>
                  </a:ext>
                </a:extLst>
              </p:cNvPr>
              <p:cNvSpPr/>
              <p:nvPr/>
            </p:nvSpPr>
            <p:spPr>
              <a:xfrm>
                <a:off x="585194" y="0"/>
                <a:ext cx="107248" cy="305352"/>
              </a:xfrm>
              <a:prstGeom prst="up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42" name="Group 141">
              <a:extLst>
                <a:ext uri="{FF2B5EF4-FFF2-40B4-BE49-F238E27FC236}">
                  <a16:creationId xmlns:a16="http://schemas.microsoft.com/office/drawing/2014/main" id="{952F5E85-9936-0E4C-A227-5FF79CD4156E}"/>
                </a:ext>
              </a:extLst>
            </p:cNvPr>
            <p:cNvGrpSpPr/>
            <p:nvPr/>
          </p:nvGrpSpPr>
          <p:grpSpPr>
            <a:xfrm>
              <a:off x="0" y="50184"/>
              <a:ext cx="4902165" cy="2532554"/>
              <a:chOff x="0" y="50184"/>
              <a:chExt cx="4902165" cy="2532554"/>
            </a:xfrm>
          </p:grpSpPr>
          <p:grpSp>
            <p:nvGrpSpPr>
              <p:cNvPr id="143" name="Group 142">
                <a:extLst>
                  <a:ext uri="{FF2B5EF4-FFF2-40B4-BE49-F238E27FC236}">
                    <a16:creationId xmlns:a16="http://schemas.microsoft.com/office/drawing/2014/main" id="{13FD18FE-804F-894F-BD8D-19D899B2E4C8}"/>
                  </a:ext>
                </a:extLst>
              </p:cNvPr>
              <p:cNvGrpSpPr/>
              <p:nvPr/>
            </p:nvGrpSpPr>
            <p:grpSpPr>
              <a:xfrm>
                <a:off x="0" y="1614115"/>
                <a:ext cx="2921636" cy="968623"/>
                <a:chOff x="0" y="0"/>
                <a:chExt cx="2921636" cy="968623"/>
              </a:xfrm>
            </p:grpSpPr>
            <p:sp>
              <p:nvSpPr>
                <p:cNvPr id="169" name="Rounded Rectangle 168">
                  <a:extLst>
                    <a:ext uri="{FF2B5EF4-FFF2-40B4-BE49-F238E27FC236}">
                      <a16:creationId xmlns:a16="http://schemas.microsoft.com/office/drawing/2014/main" id="{E6A22EF7-2E0D-1840-95DF-559D380FDC84}"/>
                    </a:ext>
                  </a:extLst>
                </p:cNvPr>
                <p:cNvSpPr/>
                <p:nvPr/>
              </p:nvSpPr>
              <p:spPr>
                <a:xfrm>
                  <a:off x="0" y="0"/>
                  <a:ext cx="2921636" cy="9686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70" name="Group 169">
                  <a:extLst>
                    <a:ext uri="{FF2B5EF4-FFF2-40B4-BE49-F238E27FC236}">
                      <a16:creationId xmlns:a16="http://schemas.microsoft.com/office/drawing/2014/main" id="{497592E9-3B85-8649-971E-58336DD9C19A}"/>
                    </a:ext>
                  </a:extLst>
                </p:cNvPr>
                <p:cNvGrpSpPr/>
                <p:nvPr/>
              </p:nvGrpSpPr>
              <p:grpSpPr>
                <a:xfrm>
                  <a:off x="413142" y="620120"/>
                  <a:ext cx="2342343" cy="339192"/>
                  <a:chOff x="-1208924" y="31743"/>
                  <a:chExt cx="2342343" cy="339406"/>
                </a:xfrm>
              </p:grpSpPr>
              <p:sp>
                <p:nvSpPr>
                  <p:cNvPr id="192" name="Text Box 17">
                    <a:extLst>
                      <a:ext uri="{FF2B5EF4-FFF2-40B4-BE49-F238E27FC236}">
                        <a16:creationId xmlns:a16="http://schemas.microsoft.com/office/drawing/2014/main" id="{CB9A3D40-D32D-604E-A9A1-0B8C07181B3C}"/>
                      </a:ext>
                    </a:extLst>
                  </p:cNvPr>
                  <p:cNvSpPr txBox="1"/>
                  <p:nvPr/>
                </p:nvSpPr>
                <p:spPr>
                  <a:xfrm>
                    <a:off x="-878261" y="61269"/>
                    <a:ext cx="2011680" cy="30988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dirty="0">
                        <a:effectLst/>
                        <a:latin typeface="Calibri" panose="020F0502020204030204" pitchFamily="34" charset="0"/>
                        <a:ea typeface="Calibri" panose="020F0502020204030204" pitchFamily="34" charset="0"/>
                        <a:cs typeface="Times New Roman" panose="02020603050405020304" pitchFamily="18" charset="0"/>
                      </a:rPr>
                      <a:t>Content-Manage Framework</a:t>
                    </a:r>
                  </a:p>
                </p:txBody>
              </p:sp>
              <p:pic>
                <p:nvPicPr>
                  <p:cNvPr id="193" name="Picture 192">
                    <a:extLst>
                      <a:ext uri="{FF2B5EF4-FFF2-40B4-BE49-F238E27FC236}">
                        <a16:creationId xmlns:a16="http://schemas.microsoft.com/office/drawing/2014/main" id="{B194FDEC-3E31-2843-BCC7-85ED0987F6B5}"/>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1208924" y="31743"/>
                    <a:ext cx="331470" cy="331470"/>
                  </a:xfrm>
                  <a:prstGeom prst="rect">
                    <a:avLst/>
                  </a:prstGeom>
                </p:spPr>
              </p:pic>
            </p:grpSp>
            <p:grpSp>
              <p:nvGrpSpPr>
                <p:cNvPr id="171" name="Group 170">
                  <a:extLst>
                    <a:ext uri="{FF2B5EF4-FFF2-40B4-BE49-F238E27FC236}">
                      <a16:creationId xmlns:a16="http://schemas.microsoft.com/office/drawing/2014/main" id="{95C5D537-D41F-8F47-B2D8-01F9CBF82C7A}"/>
                    </a:ext>
                  </a:extLst>
                </p:cNvPr>
                <p:cNvGrpSpPr/>
                <p:nvPr/>
              </p:nvGrpSpPr>
              <p:grpSpPr>
                <a:xfrm>
                  <a:off x="119270" y="143202"/>
                  <a:ext cx="2754393" cy="389494"/>
                  <a:chOff x="0" y="79"/>
                  <a:chExt cx="2754393" cy="389494"/>
                </a:xfrm>
              </p:grpSpPr>
              <p:grpSp>
                <p:nvGrpSpPr>
                  <p:cNvPr id="172" name="Group 171">
                    <a:extLst>
                      <a:ext uri="{FF2B5EF4-FFF2-40B4-BE49-F238E27FC236}">
                        <a16:creationId xmlns:a16="http://schemas.microsoft.com/office/drawing/2014/main" id="{D1AA661F-168C-3846-A242-3FFB7DBEEA9B}"/>
                      </a:ext>
                    </a:extLst>
                  </p:cNvPr>
                  <p:cNvGrpSpPr/>
                  <p:nvPr/>
                </p:nvGrpSpPr>
                <p:grpSpPr>
                  <a:xfrm>
                    <a:off x="0" y="79"/>
                    <a:ext cx="2754393" cy="389494"/>
                    <a:chOff x="-754049" y="23734"/>
                    <a:chExt cx="2754602" cy="390210"/>
                  </a:xfrm>
                </p:grpSpPr>
                <p:grpSp>
                  <p:nvGrpSpPr>
                    <p:cNvPr id="178" name="Group 177">
                      <a:extLst>
                        <a:ext uri="{FF2B5EF4-FFF2-40B4-BE49-F238E27FC236}">
                          <a16:creationId xmlns:a16="http://schemas.microsoft.com/office/drawing/2014/main" id="{0631AA5D-97FD-CC41-B4B2-06541603503A}"/>
                        </a:ext>
                      </a:extLst>
                    </p:cNvPr>
                    <p:cNvGrpSpPr/>
                    <p:nvPr/>
                  </p:nvGrpSpPr>
                  <p:grpSpPr>
                    <a:xfrm>
                      <a:off x="-754049" y="23734"/>
                      <a:ext cx="1210198" cy="389255"/>
                      <a:chOff x="-3005386" y="15786"/>
                      <a:chExt cx="1210649" cy="389373"/>
                    </a:xfrm>
                  </p:grpSpPr>
                  <p:sp>
                    <p:nvSpPr>
                      <p:cNvPr id="185" name="Rounded Rectangle 184">
                        <a:extLst>
                          <a:ext uri="{FF2B5EF4-FFF2-40B4-BE49-F238E27FC236}">
                            <a16:creationId xmlns:a16="http://schemas.microsoft.com/office/drawing/2014/main" id="{2613CBF3-2CD0-2B48-AADE-681664888480}"/>
                          </a:ext>
                        </a:extLst>
                      </p:cNvPr>
                      <p:cNvSpPr/>
                      <p:nvPr/>
                    </p:nvSpPr>
                    <p:spPr>
                      <a:xfrm>
                        <a:off x="-3005386" y="15786"/>
                        <a:ext cx="1149406" cy="389373"/>
                      </a:xfrm>
                      <a:prstGeom prst="roundRect">
                        <a:avLst/>
                      </a:prstGeom>
                      <a:solidFill>
                        <a:schemeClr val="accent1">
                          <a:lumMod val="40000"/>
                          <a:lumOff val="60000"/>
                        </a:schemeClr>
                      </a:solidFill>
                      <a:ln>
                        <a:solidFill>
                          <a:schemeClr val="accent1">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90" name="Graphic 21" descr="Gears">
                        <a:extLst>
                          <a:ext uri="{FF2B5EF4-FFF2-40B4-BE49-F238E27FC236}">
                            <a16:creationId xmlns:a16="http://schemas.microsoft.com/office/drawing/2014/main" id="{8C840AC4-5689-8449-8761-95CD4949E3F2}"/>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974895" y="55590"/>
                        <a:ext cx="294198" cy="294054"/>
                      </a:xfrm>
                      <a:prstGeom prst="rect">
                        <a:avLst/>
                      </a:prstGeom>
                    </p:spPr>
                  </p:pic>
                  <p:sp>
                    <p:nvSpPr>
                      <p:cNvPr id="191" name="Text Box 23">
                        <a:extLst>
                          <a:ext uri="{FF2B5EF4-FFF2-40B4-BE49-F238E27FC236}">
                            <a16:creationId xmlns:a16="http://schemas.microsoft.com/office/drawing/2014/main" id="{D22D2FE5-5D43-A247-A4C1-35FB151DE0EC}"/>
                          </a:ext>
                        </a:extLst>
                      </p:cNvPr>
                      <p:cNvSpPr txBox="1"/>
                      <p:nvPr/>
                    </p:nvSpPr>
                    <p:spPr>
                      <a:xfrm>
                        <a:off x="-2645334" y="27138"/>
                        <a:ext cx="850597" cy="21686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Views Module</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81" name="Group 180">
                      <a:extLst>
                        <a:ext uri="{FF2B5EF4-FFF2-40B4-BE49-F238E27FC236}">
                          <a16:creationId xmlns:a16="http://schemas.microsoft.com/office/drawing/2014/main" id="{373DC3EA-5E24-AC47-8F96-44F758EE7CD3}"/>
                        </a:ext>
                      </a:extLst>
                    </p:cNvPr>
                    <p:cNvGrpSpPr/>
                    <p:nvPr/>
                  </p:nvGrpSpPr>
                  <p:grpSpPr>
                    <a:xfrm>
                      <a:off x="815537" y="24689"/>
                      <a:ext cx="1185016" cy="389255"/>
                      <a:chOff x="815751" y="24695"/>
                      <a:chExt cx="1185323" cy="389373"/>
                    </a:xfrm>
                  </p:grpSpPr>
                  <p:sp>
                    <p:nvSpPr>
                      <p:cNvPr id="182" name="Rounded Rectangle 181">
                        <a:extLst>
                          <a:ext uri="{FF2B5EF4-FFF2-40B4-BE49-F238E27FC236}">
                            <a16:creationId xmlns:a16="http://schemas.microsoft.com/office/drawing/2014/main" id="{C204ECF0-7F14-954D-BDCC-2A75E6060261}"/>
                          </a:ext>
                        </a:extLst>
                      </p:cNvPr>
                      <p:cNvSpPr/>
                      <p:nvPr/>
                    </p:nvSpPr>
                    <p:spPr>
                      <a:xfrm>
                        <a:off x="815751" y="24695"/>
                        <a:ext cx="1133713" cy="389373"/>
                      </a:xfrm>
                      <a:prstGeom prst="roundRect">
                        <a:avLst/>
                      </a:prstGeom>
                      <a:solidFill>
                        <a:schemeClr val="accent1">
                          <a:lumMod val="40000"/>
                          <a:lumOff val="60000"/>
                        </a:schemeClr>
                      </a:solidFill>
                      <a:ln>
                        <a:solidFill>
                          <a:schemeClr val="accent1">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3" name="Text Box 19">
                        <a:extLst>
                          <a:ext uri="{FF2B5EF4-FFF2-40B4-BE49-F238E27FC236}">
                            <a16:creationId xmlns:a16="http://schemas.microsoft.com/office/drawing/2014/main" id="{0DDCC285-6A78-DE49-B0B7-524FFD014B66}"/>
                          </a:ext>
                        </a:extLst>
                      </p:cNvPr>
                      <p:cNvSpPr txBox="1"/>
                      <p:nvPr/>
                    </p:nvSpPr>
                    <p:spPr>
                      <a:xfrm>
                        <a:off x="1242397" y="37781"/>
                        <a:ext cx="758677" cy="23176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H5P Module</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4" name="Picture 183">
                        <a:extLst>
                          <a:ext uri="{FF2B5EF4-FFF2-40B4-BE49-F238E27FC236}">
                            <a16:creationId xmlns:a16="http://schemas.microsoft.com/office/drawing/2014/main" id="{225BDF7D-9301-D843-A12D-237699806CAB}"/>
                          </a:ext>
                        </a:extLst>
                      </p:cNvPr>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902845" y="142918"/>
                        <a:ext cx="351475" cy="154879"/>
                      </a:xfrm>
                      <a:prstGeom prst="rect">
                        <a:avLst/>
                      </a:prstGeom>
                    </p:spPr>
                  </p:pic>
                </p:grpSp>
              </p:grpSp>
              <p:sp>
                <p:nvSpPr>
                  <p:cNvPr id="176" name="Up-Down Arrow 175">
                    <a:extLst>
                      <a:ext uri="{FF2B5EF4-FFF2-40B4-BE49-F238E27FC236}">
                        <a16:creationId xmlns:a16="http://schemas.microsoft.com/office/drawing/2014/main" id="{72EB9DAD-5AAA-3E49-BB15-D6EC9B538F18}"/>
                      </a:ext>
                    </a:extLst>
                  </p:cNvPr>
                  <p:cNvSpPr/>
                  <p:nvPr/>
                </p:nvSpPr>
                <p:spPr>
                  <a:xfrm rot="16200000">
                    <a:off x="1296871" y="50100"/>
                    <a:ext cx="130860" cy="299003"/>
                  </a:xfrm>
                  <a:prstGeom prst="up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44" name="Group 143">
                <a:extLst>
                  <a:ext uri="{FF2B5EF4-FFF2-40B4-BE49-F238E27FC236}">
                    <a16:creationId xmlns:a16="http://schemas.microsoft.com/office/drawing/2014/main" id="{8E804D5B-783B-AB40-8BA0-91E11E0193DF}"/>
                  </a:ext>
                </a:extLst>
              </p:cNvPr>
              <p:cNvGrpSpPr/>
              <p:nvPr/>
            </p:nvGrpSpPr>
            <p:grpSpPr>
              <a:xfrm>
                <a:off x="0" y="50184"/>
                <a:ext cx="4902165" cy="1430656"/>
                <a:chOff x="0" y="50184"/>
                <a:chExt cx="4902165" cy="1430656"/>
              </a:xfrm>
            </p:grpSpPr>
            <p:grpSp>
              <p:nvGrpSpPr>
                <p:cNvPr id="147" name="Group 146">
                  <a:extLst>
                    <a:ext uri="{FF2B5EF4-FFF2-40B4-BE49-F238E27FC236}">
                      <a16:creationId xmlns:a16="http://schemas.microsoft.com/office/drawing/2014/main" id="{3CFF4FBF-CDB8-1947-B7E6-1BAE7273F20C}"/>
                    </a:ext>
                  </a:extLst>
                </p:cNvPr>
                <p:cNvGrpSpPr/>
                <p:nvPr/>
              </p:nvGrpSpPr>
              <p:grpSpPr>
                <a:xfrm>
                  <a:off x="0" y="50184"/>
                  <a:ext cx="4902165" cy="1430656"/>
                  <a:chOff x="0" y="50204"/>
                  <a:chExt cx="4902165" cy="1431235"/>
                </a:xfrm>
              </p:grpSpPr>
              <p:sp>
                <p:nvSpPr>
                  <p:cNvPr id="149" name="Rounded Rectangle 148">
                    <a:extLst>
                      <a:ext uri="{FF2B5EF4-FFF2-40B4-BE49-F238E27FC236}">
                        <a16:creationId xmlns:a16="http://schemas.microsoft.com/office/drawing/2014/main" id="{D0A882CF-167B-4D4F-AD9C-FD460BDB996B}"/>
                      </a:ext>
                    </a:extLst>
                  </p:cNvPr>
                  <p:cNvSpPr/>
                  <p:nvPr/>
                </p:nvSpPr>
                <p:spPr>
                  <a:xfrm>
                    <a:off x="135172" y="405517"/>
                    <a:ext cx="2657578" cy="89684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50" name="Rounded Rectangle 149">
                    <a:extLst>
                      <a:ext uri="{FF2B5EF4-FFF2-40B4-BE49-F238E27FC236}">
                        <a16:creationId xmlns:a16="http://schemas.microsoft.com/office/drawing/2014/main" id="{C5625908-781F-1E49-B084-C09B335AB42B}"/>
                      </a:ext>
                    </a:extLst>
                  </p:cNvPr>
                  <p:cNvSpPr/>
                  <p:nvPr/>
                </p:nvSpPr>
                <p:spPr>
                  <a:xfrm>
                    <a:off x="0" y="50204"/>
                    <a:ext cx="4902165" cy="143123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51" name="Rounded Rectangle 150">
                    <a:extLst>
                      <a:ext uri="{FF2B5EF4-FFF2-40B4-BE49-F238E27FC236}">
                        <a16:creationId xmlns:a16="http://schemas.microsoft.com/office/drawing/2014/main" id="{19E7CDD0-C066-BE4A-8C45-2C279B1C23EE}"/>
                      </a:ext>
                    </a:extLst>
                  </p:cNvPr>
                  <p:cNvSpPr/>
                  <p:nvPr/>
                </p:nvSpPr>
                <p:spPr>
                  <a:xfrm>
                    <a:off x="385909" y="739191"/>
                    <a:ext cx="790579" cy="437322"/>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2" name="Rounded Rectangle 151">
                    <a:extLst>
                      <a:ext uri="{FF2B5EF4-FFF2-40B4-BE49-F238E27FC236}">
                        <a16:creationId xmlns:a16="http://schemas.microsoft.com/office/drawing/2014/main" id="{E39A5F6E-0A26-EF47-B9E0-EA4C7CD09661}"/>
                      </a:ext>
                    </a:extLst>
                  </p:cNvPr>
                  <p:cNvSpPr/>
                  <p:nvPr/>
                </p:nvSpPr>
                <p:spPr>
                  <a:xfrm>
                    <a:off x="3379916" y="263192"/>
                    <a:ext cx="1373748" cy="1041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53" name="Rounded Rectangle 152">
                    <a:extLst>
                      <a:ext uri="{FF2B5EF4-FFF2-40B4-BE49-F238E27FC236}">
                        <a16:creationId xmlns:a16="http://schemas.microsoft.com/office/drawing/2014/main" id="{4EBBFE89-944B-3A48-80B8-71716FF481BF}"/>
                      </a:ext>
                    </a:extLst>
                  </p:cNvPr>
                  <p:cNvSpPr/>
                  <p:nvPr/>
                </p:nvSpPr>
                <p:spPr>
                  <a:xfrm>
                    <a:off x="3495555" y="780138"/>
                    <a:ext cx="1155301" cy="429260"/>
                  </a:xfrm>
                  <a:prstGeom prst="roundRect">
                    <a:avLst/>
                  </a:prstGeom>
                  <a:solidFill>
                    <a:srgbClr val="F5C7BE"/>
                  </a:solidFill>
                  <a:ln>
                    <a:solidFill>
                      <a:srgbClr val="F5C7B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4" name="Rounded Rectangle 153">
                    <a:extLst>
                      <a:ext uri="{FF2B5EF4-FFF2-40B4-BE49-F238E27FC236}">
                        <a16:creationId xmlns:a16="http://schemas.microsoft.com/office/drawing/2014/main" id="{D67E6B5A-8517-8148-A427-A299D173EF8B}"/>
                      </a:ext>
                    </a:extLst>
                  </p:cNvPr>
                  <p:cNvSpPr/>
                  <p:nvPr/>
                </p:nvSpPr>
                <p:spPr>
                  <a:xfrm>
                    <a:off x="1703013" y="499895"/>
                    <a:ext cx="914400" cy="714375"/>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5" name="Text Box 75">
                    <a:extLst>
                      <a:ext uri="{FF2B5EF4-FFF2-40B4-BE49-F238E27FC236}">
                        <a16:creationId xmlns:a16="http://schemas.microsoft.com/office/drawing/2014/main" id="{D491410F-B938-884C-A94E-5BF53DB90091}"/>
                      </a:ext>
                    </a:extLst>
                  </p:cNvPr>
                  <p:cNvSpPr txBox="1"/>
                  <p:nvPr/>
                </p:nvSpPr>
                <p:spPr>
                  <a:xfrm>
                    <a:off x="190730" y="453121"/>
                    <a:ext cx="922020" cy="269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dirty="0">
                        <a:effectLst/>
                        <a:latin typeface="Calibri" panose="020F0502020204030204" pitchFamily="34" charset="0"/>
                        <a:ea typeface="Calibri" panose="020F0502020204030204" pitchFamily="34" charset="0"/>
                        <a:cs typeface="Times New Roman" panose="02020603050405020304" pitchFamily="18" charset="0"/>
                      </a:rPr>
                      <a:t>Drupal Site</a:t>
                    </a:r>
                  </a:p>
                </p:txBody>
              </p:sp>
              <p:sp>
                <p:nvSpPr>
                  <p:cNvPr id="156" name="Text Box 37">
                    <a:extLst>
                      <a:ext uri="{FF2B5EF4-FFF2-40B4-BE49-F238E27FC236}">
                        <a16:creationId xmlns:a16="http://schemas.microsoft.com/office/drawing/2014/main" id="{E1726B5F-12BA-C440-83C2-6FE5920E41F9}"/>
                      </a:ext>
                    </a:extLst>
                  </p:cNvPr>
                  <p:cNvSpPr txBox="1"/>
                  <p:nvPr/>
                </p:nvSpPr>
                <p:spPr>
                  <a:xfrm>
                    <a:off x="1676276" y="886179"/>
                    <a:ext cx="993775" cy="4051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AU" sz="1400" dirty="0">
                        <a:effectLst/>
                        <a:latin typeface="Calibri" panose="020F0502020204030204" pitchFamily="34" charset="0"/>
                        <a:ea typeface="Calibri" panose="020F0502020204030204" pitchFamily="34" charset="0"/>
                        <a:cs typeface="Times New Roman" panose="02020603050405020304" pitchFamily="18" charset="0"/>
                      </a:rPr>
                      <a:t>Parsons Puzzle Quiz – H5P</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7" name="Graphic 42" descr="Teacher">
                    <a:extLst>
                      <a:ext uri="{FF2B5EF4-FFF2-40B4-BE49-F238E27FC236}">
                        <a16:creationId xmlns:a16="http://schemas.microsoft.com/office/drawing/2014/main" id="{B28FC31A-00FC-5641-A1E2-80EA084CB57C}"/>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620202" y="731520"/>
                    <a:ext cx="294005" cy="294005"/>
                  </a:xfrm>
                  <a:prstGeom prst="rect">
                    <a:avLst/>
                  </a:prstGeom>
                </p:spPr>
              </p:pic>
              <p:grpSp>
                <p:nvGrpSpPr>
                  <p:cNvPr id="158" name="Group 157">
                    <a:extLst>
                      <a:ext uri="{FF2B5EF4-FFF2-40B4-BE49-F238E27FC236}">
                        <a16:creationId xmlns:a16="http://schemas.microsoft.com/office/drawing/2014/main" id="{672DA9A1-7470-8242-A747-D9F85387590C}"/>
                      </a:ext>
                    </a:extLst>
                  </p:cNvPr>
                  <p:cNvGrpSpPr/>
                  <p:nvPr/>
                </p:nvGrpSpPr>
                <p:grpSpPr>
                  <a:xfrm>
                    <a:off x="1971771" y="63346"/>
                    <a:ext cx="1423090" cy="313102"/>
                    <a:chOff x="-151234" y="23589"/>
                    <a:chExt cx="1423150" cy="313102"/>
                  </a:xfrm>
                </p:grpSpPr>
                <p:pic>
                  <p:nvPicPr>
                    <p:cNvPr id="167" name="Graphic 8" descr="Laptop">
                      <a:extLst>
                        <a:ext uri="{FF2B5EF4-FFF2-40B4-BE49-F238E27FC236}">
                          <a16:creationId xmlns:a16="http://schemas.microsoft.com/office/drawing/2014/main" id="{1CD0A093-0A2E-B247-8626-1467E4702C6D}"/>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151234" y="23589"/>
                      <a:ext cx="262255" cy="262255"/>
                    </a:xfrm>
                    <a:prstGeom prst="rect">
                      <a:avLst/>
                    </a:prstGeom>
                  </p:spPr>
                </p:pic>
                <p:sp>
                  <p:nvSpPr>
                    <p:cNvPr id="168" name="Text Box 73">
                      <a:extLst>
                        <a:ext uri="{FF2B5EF4-FFF2-40B4-BE49-F238E27FC236}">
                          <a16:creationId xmlns:a16="http://schemas.microsoft.com/office/drawing/2014/main" id="{BED0D769-8DA3-EA43-A05C-CB4DCCBA13AB}"/>
                        </a:ext>
                      </a:extLst>
                    </p:cNvPr>
                    <p:cNvSpPr txBox="1"/>
                    <p:nvPr/>
                  </p:nvSpPr>
                  <p:spPr>
                    <a:xfrm>
                      <a:off x="107688" y="26811"/>
                      <a:ext cx="1164228" cy="30988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dirty="0">
                          <a:effectLst/>
                          <a:latin typeface="Calibri" panose="020F0502020204030204" pitchFamily="34" charset="0"/>
                          <a:ea typeface="Calibri" panose="020F0502020204030204" pitchFamily="34" charset="0"/>
                          <a:cs typeface="Times New Roman" panose="02020603050405020304" pitchFamily="18" charset="0"/>
                        </a:rPr>
                        <a:t>User Interface</a:t>
                      </a:r>
                    </a:p>
                  </p:txBody>
                </p:sp>
              </p:grpSp>
              <p:sp>
                <p:nvSpPr>
                  <p:cNvPr id="159" name="Up-Down Arrow 158">
                    <a:extLst>
                      <a:ext uri="{FF2B5EF4-FFF2-40B4-BE49-F238E27FC236}">
                        <a16:creationId xmlns:a16="http://schemas.microsoft.com/office/drawing/2014/main" id="{4A42DBA9-9742-B446-ACCA-EC919CEE5CB9}"/>
                      </a:ext>
                    </a:extLst>
                  </p:cNvPr>
                  <p:cNvSpPr/>
                  <p:nvPr/>
                </p:nvSpPr>
                <p:spPr>
                  <a:xfrm rot="16200000">
                    <a:off x="1338531" y="799724"/>
                    <a:ext cx="157028" cy="349895"/>
                  </a:xfrm>
                  <a:prstGeom prst="upDownArrow">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0" name="Text Box 83">
                    <a:extLst>
                      <a:ext uri="{FF2B5EF4-FFF2-40B4-BE49-F238E27FC236}">
                        <a16:creationId xmlns:a16="http://schemas.microsoft.com/office/drawing/2014/main" id="{AFBD5840-68B1-124B-A94A-678BB13666AB}"/>
                      </a:ext>
                    </a:extLst>
                  </p:cNvPr>
                  <p:cNvSpPr txBox="1"/>
                  <p:nvPr/>
                </p:nvSpPr>
                <p:spPr>
                  <a:xfrm>
                    <a:off x="3505989" y="402797"/>
                    <a:ext cx="1176655" cy="269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dirty="0" err="1">
                        <a:effectLst/>
                        <a:latin typeface="Calibri" panose="020F0502020204030204" pitchFamily="34" charset="0"/>
                        <a:ea typeface="Calibri" panose="020F0502020204030204" pitchFamily="34" charset="0"/>
                        <a:cs typeface="Times New Roman" panose="02020603050405020304" pitchFamily="18" charset="0"/>
                      </a:rPr>
                      <a:t>MyUni</a:t>
                    </a:r>
                    <a:r>
                      <a:rPr lang="en-AU" dirty="0">
                        <a:effectLst/>
                        <a:latin typeface="Calibri" panose="020F0502020204030204" pitchFamily="34" charset="0"/>
                        <a:ea typeface="Calibri" panose="020F0502020204030204" pitchFamily="34" charset="0"/>
                        <a:cs typeface="Times New Roman" panose="02020603050405020304" pitchFamily="18" charset="0"/>
                      </a:rPr>
                      <a:t> - Canvas</a:t>
                    </a:r>
                  </a:p>
                </p:txBody>
              </p:sp>
              <p:pic>
                <p:nvPicPr>
                  <p:cNvPr id="161" name="Graphic 85">
                    <a:extLst>
                      <a:ext uri="{FF2B5EF4-FFF2-40B4-BE49-F238E27FC236}">
                        <a16:creationId xmlns:a16="http://schemas.microsoft.com/office/drawing/2014/main" id="{59A0631C-F5A4-8249-86E8-35AA974FCBB9}"/>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948559" y="560849"/>
                    <a:ext cx="426085" cy="309880"/>
                  </a:xfrm>
                  <a:prstGeom prst="rect">
                    <a:avLst/>
                  </a:prstGeom>
                </p:spPr>
              </p:pic>
              <p:pic>
                <p:nvPicPr>
                  <p:cNvPr id="163" name="Graphic 86">
                    <a:extLst>
                      <a:ext uri="{FF2B5EF4-FFF2-40B4-BE49-F238E27FC236}">
                        <a16:creationId xmlns:a16="http://schemas.microsoft.com/office/drawing/2014/main" id="{356DBE7F-33E7-B944-951D-EE3BB8D39DEC}"/>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3528862" y="856926"/>
                    <a:ext cx="426085" cy="309880"/>
                  </a:xfrm>
                  <a:prstGeom prst="rect">
                    <a:avLst/>
                  </a:prstGeom>
                </p:spPr>
              </p:pic>
              <p:sp>
                <p:nvSpPr>
                  <p:cNvPr id="164" name="Text Box 87">
                    <a:extLst>
                      <a:ext uri="{FF2B5EF4-FFF2-40B4-BE49-F238E27FC236}">
                        <a16:creationId xmlns:a16="http://schemas.microsoft.com/office/drawing/2014/main" id="{406405D7-9C06-034A-9ED9-4009F15DEE0C}"/>
                      </a:ext>
                    </a:extLst>
                  </p:cNvPr>
                  <p:cNvSpPr txBox="1"/>
                  <p:nvPr/>
                </p:nvSpPr>
                <p:spPr>
                  <a:xfrm>
                    <a:off x="3810421" y="855294"/>
                    <a:ext cx="840435" cy="2749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AU" sz="1400" dirty="0">
                        <a:effectLst/>
                        <a:latin typeface="Calibri" panose="020F0502020204030204" pitchFamily="34" charset="0"/>
                        <a:ea typeface="Calibri" panose="020F0502020204030204" pitchFamily="34" charset="0"/>
                        <a:cs typeface="Times New Roman" panose="02020603050405020304" pitchFamily="18" charset="0"/>
                      </a:rPr>
                      <a:t>Parsons Puzzle Quiz</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5" name="Up-Down Arrow 164">
                    <a:extLst>
                      <a:ext uri="{FF2B5EF4-FFF2-40B4-BE49-F238E27FC236}">
                        <a16:creationId xmlns:a16="http://schemas.microsoft.com/office/drawing/2014/main" id="{3CB53A42-A99D-3146-87FB-9F2FC1325B60}"/>
                      </a:ext>
                    </a:extLst>
                  </p:cNvPr>
                  <p:cNvSpPr/>
                  <p:nvPr/>
                </p:nvSpPr>
                <p:spPr>
                  <a:xfrm rot="16200000">
                    <a:off x="2927726" y="492299"/>
                    <a:ext cx="124257" cy="717332"/>
                  </a:xfrm>
                  <a:prstGeom prst="upDownArrow">
                    <a:avLst/>
                  </a:prstGeom>
                  <a:solidFill>
                    <a:srgbClr val="FF807A"/>
                  </a:solidFill>
                  <a:ln>
                    <a:solidFill>
                      <a:srgbClr val="FF80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6" name="Text Box 89">
                    <a:extLst>
                      <a:ext uri="{FF2B5EF4-FFF2-40B4-BE49-F238E27FC236}">
                        <a16:creationId xmlns:a16="http://schemas.microsoft.com/office/drawing/2014/main" id="{ED63CBF6-E7EC-E94B-9333-296C3D2E80EB}"/>
                      </a:ext>
                    </a:extLst>
                  </p:cNvPr>
                  <p:cNvSpPr txBox="1"/>
                  <p:nvPr/>
                </p:nvSpPr>
                <p:spPr>
                  <a:xfrm>
                    <a:off x="2579532" y="624183"/>
                    <a:ext cx="828040" cy="2476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Embedding</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48" name="Text Box 45">
                  <a:extLst>
                    <a:ext uri="{FF2B5EF4-FFF2-40B4-BE49-F238E27FC236}">
                      <a16:creationId xmlns:a16="http://schemas.microsoft.com/office/drawing/2014/main" id="{3F9894A9-495B-AA40-9976-E3FDC3B87DD1}"/>
                    </a:ext>
                  </a:extLst>
                </p:cNvPr>
                <p:cNvSpPr txBox="1"/>
                <p:nvPr/>
              </p:nvSpPr>
              <p:spPr>
                <a:xfrm>
                  <a:off x="484906" y="962108"/>
                  <a:ext cx="731520" cy="2540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400" dirty="0">
                      <a:effectLst/>
                      <a:latin typeface="Calibri" panose="020F0502020204030204" pitchFamily="34" charset="0"/>
                      <a:ea typeface="Calibri" panose="020F0502020204030204" pitchFamily="34" charset="0"/>
                      <a:cs typeface="Times New Roman" panose="02020603050405020304" pitchFamily="18" charset="0"/>
                    </a:rPr>
                    <a:t>Feedback</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45" name="Up-Down Arrow 144">
                <a:extLst>
                  <a:ext uri="{FF2B5EF4-FFF2-40B4-BE49-F238E27FC236}">
                    <a16:creationId xmlns:a16="http://schemas.microsoft.com/office/drawing/2014/main" id="{16DB0DD6-7536-3C41-A537-D77372AC4182}"/>
                  </a:ext>
                </a:extLst>
              </p:cNvPr>
              <p:cNvSpPr/>
              <p:nvPr/>
            </p:nvSpPr>
            <p:spPr>
              <a:xfrm>
                <a:off x="680610" y="1181542"/>
                <a:ext cx="154278" cy="550297"/>
              </a:xfrm>
              <a:prstGeom prst="up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6" name="Up-Down Arrow 145">
                <a:extLst>
                  <a:ext uri="{FF2B5EF4-FFF2-40B4-BE49-F238E27FC236}">
                    <a16:creationId xmlns:a16="http://schemas.microsoft.com/office/drawing/2014/main" id="{417E3EF8-0B2E-3148-8F0F-940DF757B1F2}"/>
                  </a:ext>
                </a:extLst>
              </p:cNvPr>
              <p:cNvSpPr/>
              <p:nvPr/>
            </p:nvSpPr>
            <p:spPr>
              <a:xfrm>
                <a:off x="2112655" y="1232996"/>
                <a:ext cx="153975" cy="486300"/>
              </a:xfrm>
              <a:prstGeom prst="up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210" name="Text Box 106">
            <a:extLst>
              <a:ext uri="{FF2B5EF4-FFF2-40B4-BE49-F238E27FC236}">
                <a16:creationId xmlns:a16="http://schemas.microsoft.com/office/drawing/2014/main" id="{6BB37E1A-AC28-F64C-A71A-E4D89F0EF27D}"/>
              </a:ext>
            </a:extLst>
          </p:cNvPr>
          <p:cNvSpPr txBox="1"/>
          <p:nvPr/>
        </p:nvSpPr>
        <p:spPr>
          <a:xfrm>
            <a:off x="15948596" y="9664514"/>
            <a:ext cx="5692686" cy="1918077"/>
          </a:xfrm>
          <a:prstGeom prst="rect">
            <a:avLst/>
          </a:prstGeom>
          <a:solidFill>
            <a:schemeClr val="lt1"/>
          </a:solidFill>
          <a:ln w="6350">
            <a:solidFill>
              <a:schemeClr val="accent2"/>
            </a:solidFill>
            <a:prstDash val="dash"/>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AU" sz="2000" dirty="0">
                <a:effectLst/>
                <a:latin typeface="Calibri" panose="020F0502020204030204" pitchFamily="34" charset="0"/>
                <a:ea typeface="Calibri" panose="020F0502020204030204" pitchFamily="34" charset="0"/>
                <a:cs typeface="Times New Roman" panose="02020603050405020304" pitchFamily="18" charset="0"/>
              </a:rPr>
              <a:t>Created H5P content - Parsons Puzzle Quiz can be viewed and finished, and the results can be shown on Drupal website. The Parsons Puzzle Quiz can be embedded into </a:t>
            </a:r>
            <a:r>
              <a:rPr lang="en-AU" sz="2000" dirty="0" err="1">
                <a:effectLst/>
                <a:latin typeface="Calibri" panose="020F0502020204030204" pitchFamily="34" charset="0"/>
                <a:ea typeface="Calibri" panose="020F0502020204030204" pitchFamily="34" charset="0"/>
                <a:cs typeface="Times New Roman" panose="02020603050405020304" pitchFamily="18" charset="0"/>
              </a:rPr>
              <a:t>MyUni</a:t>
            </a:r>
            <a:r>
              <a:rPr lang="en-AU" sz="2000" dirty="0">
                <a:effectLst/>
                <a:latin typeface="Calibri" panose="020F0502020204030204" pitchFamily="34" charset="0"/>
                <a:ea typeface="Calibri" panose="020F0502020204030204" pitchFamily="34" charset="0"/>
                <a:cs typeface="Times New Roman" panose="02020603050405020304" pitchFamily="18" charset="0"/>
              </a:rPr>
              <a:t> from Drupal through </a:t>
            </a:r>
            <a:r>
              <a:rPr lang="en-AU" sz="2000" dirty="0" err="1">
                <a:effectLst/>
                <a:latin typeface="Calibri" panose="020F0502020204030204" pitchFamily="34" charset="0"/>
                <a:ea typeface="Calibri" panose="020F0502020204030204" pitchFamily="34" charset="0"/>
                <a:cs typeface="Times New Roman" panose="02020603050405020304" pitchFamily="18" charset="0"/>
              </a:rPr>
              <a:t>iFrame</a:t>
            </a:r>
            <a:r>
              <a:rPr lang="en-AU" sz="2000" dirty="0">
                <a:latin typeface="Calibri" panose="020F0502020204030204" pitchFamily="34" charset="0"/>
                <a:ea typeface="Calibri" panose="020F0502020204030204" pitchFamily="34" charset="0"/>
                <a:cs typeface="Times New Roman" panose="02020603050405020304" pitchFamily="18" charset="0"/>
              </a:rPr>
              <a:t>, but not fully integrated with </a:t>
            </a:r>
            <a:r>
              <a:rPr lang="en-AU" sz="2000" dirty="0" err="1">
                <a:latin typeface="Calibri" panose="020F0502020204030204" pitchFamily="34" charset="0"/>
                <a:ea typeface="Calibri" panose="020F0502020204030204" pitchFamily="34" charset="0"/>
                <a:cs typeface="Times New Roman" panose="02020603050405020304" pitchFamily="18" charset="0"/>
              </a:rPr>
              <a:t>MyUni</a:t>
            </a:r>
            <a:r>
              <a:rPr lang="en-AU" sz="2000" dirty="0">
                <a:latin typeface="Calibri" panose="020F0502020204030204" pitchFamily="34" charset="0"/>
                <a:ea typeface="Calibri" panose="020F0502020204030204" pitchFamily="34" charset="0"/>
                <a:cs typeface="Times New Roman" panose="02020603050405020304" pitchFamily="18" charset="0"/>
              </a:rPr>
              <a:t> analytics and grades.</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1" name="Text Box 93">
            <a:extLst>
              <a:ext uri="{FF2B5EF4-FFF2-40B4-BE49-F238E27FC236}">
                <a16:creationId xmlns:a16="http://schemas.microsoft.com/office/drawing/2014/main" id="{6C41CF66-836C-424A-B90C-186748E837E0}"/>
              </a:ext>
            </a:extLst>
          </p:cNvPr>
          <p:cNvSpPr txBox="1"/>
          <p:nvPr/>
        </p:nvSpPr>
        <p:spPr>
          <a:xfrm>
            <a:off x="13428394" y="12013214"/>
            <a:ext cx="8212888" cy="1284745"/>
          </a:xfrm>
          <a:prstGeom prst="rect">
            <a:avLst/>
          </a:prstGeom>
          <a:solidFill>
            <a:schemeClr val="lt1"/>
          </a:solidFill>
          <a:ln w="6350">
            <a:solidFill>
              <a:schemeClr val="accent1"/>
            </a:solidFill>
            <a:prstDash val="dash"/>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AU" sz="2000" dirty="0">
                <a:effectLst/>
                <a:latin typeface="Calibri" panose="020F0502020204030204" pitchFamily="34" charset="0"/>
                <a:ea typeface="Calibri" panose="020F0502020204030204" pitchFamily="34" charset="0"/>
                <a:cs typeface="Times New Roman" panose="02020603050405020304" pitchFamily="18" charset="0"/>
              </a:rPr>
              <a:t>Drupal is a content-management framework that can be used to manage H5P contents via H5P Module. A customized H5P content type can be uploaded and used to create/edit interactive contents – Parsons Puzzle Quiz on Drupal. Views Module can analyse results of H5P contents.</a:t>
            </a:r>
          </a:p>
        </p:txBody>
      </p:sp>
      <p:sp>
        <p:nvSpPr>
          <p:cNvPr id="212" name="Text Box 94">
            <a:extLst>
              <a:ext uri="{FF2B5EF4-FFF2-40B4-BE49-F238E27FC236}">
                <a16:creationId xmlns:a16="http://schemas.microsoft.com/office/drawing/2014/main" id="{989205E2-F6C7-354E-AD89-07C26DDBCCF8}"/>
              </a:ext>
            </a:extLst>
          </p:cNvPr>
          <p:cNvSpPr txBox="1"/>
          <p:nvPr/>
        </p:nvSpPr>
        <p:spPr>
          <a:xfrm>
            <a:off x="14875881" y="13865965"/>
            <a:ext cx="6765401" cy="681990"/>
          </a:xfrm>
          <a:prstGeom prst="rect">
            <a:avLst/>
          </a:prstGeom>
          <a:solidFill>
            <a:schemeClr val="lt1"/>
          </a:solidFill>
          <a:ln w="6350">
            <a:solidFill>
              <a:schemeClr val="accent3"/>
            </a:solidFill>
            <a:prstDash val="dash"/>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2000" dirty="0">
                <a:effectLst/>
                <a:latin typeface="Calibri" panose="020F0502020204030204" pitchFamily="34" charset="0"/>
                <a:ea typeface="Calibri" panose="020F0502020204030204" pitchFamily="34" charset="0"/>
                <a:cs typeface="Times New Roman" panose="02020603050405020304" pitchFamily="18" charset="0"/>
              </a:rPr>
              <a:t>Drupal websites runs on hosting provider Aquia which provides PHP/Web Server/Database services.</a:t>
            </a:r>
          </a:p>
        </p:txBody>
      </p:sp>
      <p:sp>
        <p:nvSpPr>
          <p:cNvPr id="228" name="Oval 227">
            <a:extLst>
              <a:ext uri="{FF2B5EF4-FFF2-40B4-BE49-F238E27FC236}">
                <a16:creationId xmlns:a16="http://schemas.microsoft.com/office/drawing/2014/main" id="{D5FFA61E-9719-0047-9AEA-0B9D26E29168}"/>
              </a:ext>
            </a:extLst>
          </p:cNvPr>
          <p:cNvSpPr/>
          <p:nvPr/>
        </p:nvSpPr>
        <p:spPr>
          <a:xfrm>
            <a:off x="8423362" y="18443148"/>
            <a:ext cx="586888" cy="4857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200" dirty="0">
                <a:solidFill>
                  <a:srgbClr val="000000"/>
                </a:solidFill>
                <a:effectLst/>
                <a:ea typeface="Calibri" panose="020F0502020204030204" pitchFamily="34" charset="0"/>
                <a:cs typeface="Times New Roman" panose="02020603050405020304" pitchFamily="18" charset="0"/>
              </a:rPr>
              <a:t>Start</a:t>
            </a:r>
            <a:endParaRPr lang="en-AU" sz="1600" dirty="0">
              <a:effectLst/>
              <a:ea typeface="Calibri" panose="020F0502020204030204" pitchFamily="34" charset="0"/>
              <a:cs typeface="Times New Roman" panose="02020603050405020304" pitchFamily="18" charset="0"/>
            </a:endParaRPr>
          </a:p>
        </p:txBody>
      </p:sp>
      <p:sp>
        <p:nvSpPr>
          <p:cNvPr id="229" name="Diamond 228">
            <a:extLst>
              <a:ext uri="{FF2B5EF4-FFF2-40B4-BE49-F238E27FC236}">
                <a16:creationId xmlns:a16="http://schemas.microsoft.com/office/drawing/2014/main" id="{F57B0F6B-05B6-8F46-9995-410C1140FD35}"/>
              </a:ext>
            </a:extLst>
          </p:cNvPr>
          <p:cNvSpPr/>
          <p:nvPr/>
        </p:nvSpPr>
        <p:spPr>
          <a:xfrm>
            <a:off x="8962423" y="19557174"/>
            <a:ext cx="632227" cy="383334"/>
          </a:xfrm>
          <a:prstGeom prst="diamond">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7200" rIns="36000" bIns="7200" numCol="1" spcCol="0" rtlCol="0" fromWordArt="0" anchor="ctr" anchorCtr="0" forceAA="0" compatLnSpc="1">
            <a:prstTxWarp prst="textNoShape">
              <a:avLst/>
            </a:prstTxWarp>
            <a:noAutofit/>
          </a:bodyPr>
          <a:lstStyle/>
          <a:p>
            <a:pPr algn="ctr">
              <a:spcAft>
                <a:spcPts val="0"/>
              </a:spcAft>
            </a:pPr>
            <a:r>
              <a:rPr lang="en-AU" sz="1050" dirty="0">
                <a:solidFill>
                  <a:srgbClr val="000000"/>
                </a:solidFill>
                <a:effectLst/>
                <a:ea typeface="Calibri" panose="020F0502020204030204" pitchFamily="34" charset="0"/>
                <a:cs typeface="Times New Roman" panose="02020603050405020304" pitchFamily="18" charset="0"/>
              </a:rPr>
              <a:t>Role?</a:t>
            </a:r>
            <a:endParaRPr lang="en-AU" sz="1400" dirty="0">
              <a:effectLst/>
              <a:ea typeface="Calibri" panose="020F0502020204030204" pitchFamily="34" charset="0"/>
              <a:cs typeface="Times New Roman" panose="02020603050405020304" pitchFamily="18" charset="0"/>
            </a:endParaRPr>
          </a:p>
        </p:txBody>
      </p:sp>
      <p:cxnSp>
        <p:nvCxnSpPr>
          <p:cNvPr id="230" name="Elbow Connector 229">
            <a:extLst>
              <a:ext uri="{FF2B5EF4-FFF2-40B4-BE49-F238E27FC236}">
                <a16:creationId xmlns:a16="http://schemas.microsoft.com/office/drawing/2014/main" id="{C8B2D5EA-0BA6-2D4E-987F-C4361D0B7DE6}"/>
              </a:ext>
            </a:extLst>
          </p:cNvPr>
          <p:cNvCxnSpPr>
            <a:cxnSpLocks/>
            <a:stCxn id="250" idx="0"/>
            <a:endCxn id="238" idx="1"/>
          </p:cNvCxnSpPr>
          <p:nvPr/>
        </p:nvCxnSpPr>
        <p:spPr>
          <a:xfrm rot="5400000" flipH="1" flipV="1">
            <a:off x="9348885" y="16422282"/>
            <a:ext cx="444639" cy="585334"/>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sp>
        <p:nvSpPr>
          <p:cNvPr id="231" name="Text Box 114">
            <a:extLst>
              <a:ext uri="{FF2B5EF4-FFF2-40B4-BE49-F238E27FC236}">
                <a16:creationId xmlns:a16="http://schemas.microsoft.com/office/drawing/2014/main" id="{6B0202F4-543C-734B-B7DD-300F10FAA6D0}"/>
              </a:ext>
            </a:extLst>
          </p:cNvPr>
          <p:cNvSpPr txBox="1"/>
          <p:nvPr/>
        </p:nvSpPr>
        <p:spPr>
          <a:xfrm>
            <a:off x="9130012" y="18108723"/>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2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Instructor</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2" name="Rounded Rectangle 231">
            <a:extLst>
              <a:ext uri="{FF2B5EF4-FFF2-40B4-BE49-F238E27FC236}">
                <a16:creationId xmlns:a16="http://schemas.microsoft.com/office/drawing/2014/main" id="{1EFF3A19-D94E-DB44-A766-DCBEF47FBA38}"/>
              </a:ext>
            </a:extLst>
          </p:cNvPr>
          <p:cNvSpPr/>
          <p:nvPr/>
        </p:nvSpPr>
        <p:spPr>
          <a:xfrm>
            <a:off x="9877728" y="17750111"/>
            <a:ext cx="1380742" cy="701913"/>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Upload </a:t>
            </a:r>
            <a:r>
              <a:rPr lang="en-AU" sz="1400" dirty="0" err="1">
                <a:solidFill>
                  <a:srgbClr val="000000"/>
                </a:solidFill>
                <a:effectLst/>
                <a:ea typeface="Calibri" panose="020F0502020204030204" pitchFamily="34" charset="0"/>
                <a:cs typeface="Times New Roman" panose="02020603050405020304" pitchFamily="18" charset="0"/>
              </a:rPr>
              <a:t>ParsonsQuiz</a:t>
            </a:r>
            <a:r>
              <a:rPr lang="en-AU" sz="1400" dirty="0">
                <a:solidFill>
                  <a:srgbClr val="000000"/>
                </a:solidFill>
                <a:effectLst/>
                <a:ea typeface="Calibri" panose="020F0502020204030204" pitchFamily="34" charset="0"/>
                <a:cs typeface="Times New Roman" panose="02020603050405020304" pitchFamily="18" charset="0"/>
              </a:rPr>
              <a:t> H5P content type</a:t>
            </a:r>
            <a:endParaRPr lang="en-AU" sz="2000" dirty="0">
              <a:effectLst/>
              <a:ea typeface="Calibri" panose="020F0502020204030204" pitchFamily="34" charset="0"/>
              <a:cs typeface="Times New Roman" panose="02020603050405020304" pitchFamily="18" charset="0"/>
            </a:endParaRPr>
          </a:p>
        </p:txBody>
      </p:sp>
      <p:sp>
        <p:nvSpPr>
          <p:cNvPr id="233" name="Rounded Rectangle 232">
            <a:extLst>
              <a:ext uri="{FF2B5EF4-FFF2-40B4-BE49-F238E27FC236}">
                <a16:creationId xmlns:a16="http://schemas.microsoft.com/office/drawing/2014/main" id="{9BE4271E-16F2-EC4A-BD0B-F33C3D2DDB99}"/>
              </a:ext>
            </a:extLst>
          </p:cNvPr>
          <p:cNvSpPr/>
          <p:nvPr/>
        </p:nvSpPr>
        <p:spPr>
          <a:xfrm>
            <a:off x="11556609" y="17750111"/>
            <a:ext cx="1536989" cy="694589"/>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Use </a:t>
            </a:r>
            <a:r>
              <a:rPr lang="en-AU" sz="1400" dirty="0" err="1">
                <a:solidFill>
                  <a:srgbClr val="000000"/>
                </a:solidFill>
                <a:effectLst/>
                <a:ea typeface="Calibri" panose="020F0502020204030204" pitchFamily="34" charset="0"/>
                <a:cs typeface="Times New Roman" panose="02020603050405020304" pitchFamily="18" charset="0"/>
              </a:rPr>
              <a:t>ParsonsQuiz</a:t>
            </a:r>
            <a:r>
              <a:rPr lang="en-AU" sz="1400" dirty="0">
                <a:solidFill>
                  <a:srgbClr val="000000"/>
                </a:solidFill>
                <a:effectLst/>
                <a:ea typeface="Calibri" panose="020F0502020204030204" pitchFamily="34" charset="0"/>
                <a:cs typeface="Times New Roman" panose="02020603050405020304" pitchFamily="18" charset="0"/>
              </a:rPr>
              <a:t> type to create/edit a Parsons quiz</a:t>
            </a:r>
            <a:endParaRPr lang="en-AU" sz="1400" dirty="0">
              <a:effectLst/>
              <a:ea typeface="Calibri" panose="020F0502020204030204" pitchFamily="34" charset="0"/>
              <a:cs typeface="Times New Roman" panose="02020603050405020304" pitchFamily="18" charset="0"/>
            </a:endParaRPr>
          </a:p>
        </p:txBody>
      </p:sp>
      <p:cxnSp>
        <p:nvCxnSpPr>
          <p:cNvPr id="234" name="Straight Arrow Connector 233">
            <a:extLst>
              <a:ext uri="{FF2B5EF4-FFF2-40B4-BE49-F238E27FC236}">
                <a16:creationId xmlns:a16="http://schemas.microsoft.com/office/drawing/2014/main" id="{6CEBA296-A346-8A4D-91C0-542826464E42}"/>
              </a:ext>
            </a:extLst>
          </p:cNvPr>
          <p:cNvCxnSpPr>
            <a:cxnSpLocks/>
            <a:stCxn id="238" idx="3"/>
            <a:endCxn id="239" idx="1"/>
          </p:cNvCxnSpPr>
          <p:nvPr/>
        </p:nvCxnSpPr>
        <p:spPr>
          <a:xfrm flipV="1">
            <a:off x="11019571" y="16491164"/>
            <a:ext cx="393382" cy="14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35" name="Rounded Rectangle 234">
            <a:extLst>
              <a:ext uri="{FF2B5EF4-FFF2-40B4-BE49-F238E27FC236}">
                <a16:creationId xmlns:a16="http://schemas.microsoft.com/office/drawing/2014/main" id="{9E19F2F0-A699-F842-AD67-815F94FC3315}"/>
              </a:ext>
            </a:extLst>
          </p:cNvPr>
          <p:cNvSpPr/>
          <p:nvPr/>
        </p:nvSpPr>
        <p:spPr>
          <a:xfrm>
            <a:off x="13428394" y="17748923"/>
            <a:ext cx="935527" cy="690851"/>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Check all students’ grades</a:t>
            </a:r>
            <a:endParaRPr lang="en-AU" sz="1400" dirty="0">
              <a:effectLst/>
              <a:ea typeface="Calibri" panose="020F0502020204030204" pitchFamily="34" charset="0"/>
              <a:cs typeface="Times New Roman" panose="02020603050405020304" pitchFamily="18" charset="0"/>
            </a:endParaRPr>
          </a:p>
        </p:txBody>
      </p:sp>
      <p:cxnSp>
        <p:nvCxnSpPr>
          <p:cNvPr id="236" name="Straight Arrow Connector 235">
            <a:extLst>
              <a:ext uri="{FF2B5EF4-FFF2-40B4-BE49-F238E27FC236}">
                <a16:creationId xmlns:a16="http://schemas.microsoft.com/office/drawing/2014/main" id="{026A5B67-98A1-6848-8293-BC1068AD73B9}"/>
              </a:ext>
            </a:extLst>
          </p:cNvPr>
          <p:cNvCxnSpPr>
            <a:cxnSpLocks/>
            <a:stCxn id="232" idx="3"/>
            <a:endCxn id="233" idx="1"/>
          </p:cNvCxnSpPr>
          <p:nvPr/>
        </p:nvCxnSpPr>
        <p:spPr>
          <a:xfrm flipV="1">
            <a:off x="11258470" y="18097406"/>
            <a:ext cx="298139" cy="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Elbow Connector 236">
            <a:extLst>
              <a:ext uri="{FF2B5EF4-FFF2-40B4-BE49-F238E27FC236}">
                <a16:creationId xmlns:a16="http://schemas.microsoft.com/office/drawing/2014/main" id="{D5873DB4-98FE-6541-B86E-76C2746FD411}"/>
              </a:ext>
            </a:extLst>
          </p:cNvPr>
          <p:cNvCxnSpPr>
            <a:cxnSpLocks/>
            <a:stCxn id="228" idx="4"/>
            <a:endCxn id="229" idx="1"/>
          </p:cNvCxnSpPr>
          <p:nvPr/>
        </p:nvCxnSpPr>
        <p:spPr>
          <a:xfrm rot="16200000" flipH="1">
            <a:off x="8429655" y="19216073"/>
            <a:ext cx="819918" cy="245617"/>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38" name="Rounded Rectangle 237">
            <a:extLst>
              <a:ext uri="{FF2B5EF4-FFF2-40B4-BE49-F238E27FC236}">
                <a16:creationId xmlns:a16="http://schemas.microsoft.com/office/drawing/2014/main" id="{72645E00-E444-BF49-8EA7-44CD064E5C75}"/>
              </a:ext>
            </a:extLst>
          </p:cNvPr>
          <p:cNvSpPr/>
          <p:nvPr/>
        </p:nvSpPr>
        <p:spPr>
          <a:xfrm>
            <a:off x="9863871" y="16186876"/>
            <a:ext cx="1155700" cy="611505"/>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View/Finish a Parsons quiz</a:t>
            </a:r>
            <a:endParaRPr lang="en-AU" sz="2000" dirty="0">
              <a:effectLst/>
              <a:ea typeface="Calibri" panose="020F0502020204030204" pitchFamily="34" charset="0"/>
              <a:cs typeface="Times New Roman" panose="02020603050405020304" pitchFamily="18" charset="0"/>
            </a:endParaRPr>
          </a:p>
        </p:txBody>
      </p:sp>
      <p:sp>
        <p:nvSpPr>
          <p:cNvPr id="239" name="Rounded Rectangle 238">
            <a:extLst>
              <a:ext uri="{FF2B5EF4-FFF2-40B4-BE49-F238E27FC236}">
                <a16:creationId xmlns:a16="http://schemas.microsoft.com/office/drawing/2014/main" id="{E069844B-5068-924C-9280-F1D14C4DDEBA}"/>
              </a:ext>
            </a:extLst>
          </p:cNvPr>
          <p:cNvSpPr/>
          <p:nvPr/>
        </p:nvSpPr>
        <p:spPr>
          <a:xfrm>
            <a:off x="11412953" y="16185411"/>
            <a:ext cx="1213456" cy="611505"/>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Receive grades for the quiz</a:t>
            </a:r>
            <a:endParaRPr lang="en-AU" sz="1400" dirty="0">
              <a:effectLst/>
              <a:ea typeface="Calibri" panose="020F0502020204030204" pitchFamily="34" charset="0"/>
              <a:cs typeface="Times New Roman" panose="02020603050405020304" pitchFamily="18" charset="0"/>
            </a:endParaRPr>
          </a:p>
        </p:txBody>
      </p:sp>
      <p:sp>
        <p:nvSpPr>
          <p:cNvPr id="240" name="Text Box 125">
            <a:extLst>
              <a:ext uri="{FF2B5EF4-FFF2-40B4-BE49-F238E27FC236}">
                <a16:creationId xmlns:a16="http://schemas.microsoft.com/office/drawing/2014/main" id="{85B05AAF-7FBB-D947-BD15-B69055A95458}"/>
              </a:ext>
            </a:extLst>
          </p:cNvPr>
          <p:cNvSpPr txBox="1"/>
          <p:nvPr/>
        </p:nvSpPr>
        <p:spPr>
          <a:xfrm>
            <a:off x="9141755" y="16261621"/>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2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Students</a:t>
            </a:r>
          </a:p>
        </p:txBody>
      </p:sp>
      <p:sp>
        <p:nvSpPr>
          <p:cNvPr id="243" name="Text Box 106">
            <a:extLst>
              <a:ext uri="{FF2B5EF4-FFF2-40B4-BE49-F238E27FC236}">
                <a16:creationId xmlns:a16="http://schemas.microsoft.com/office/drawing/2014/main" id="{0894139E-40FF-6849-9135-179C2FF4CA1F}"/>
              </a:ext>
            </a:extLst>
          </p:cNvPr>
          <p:cNvSpPr txBox="1"/>
          <p:nvPr/>
        </p:nvSpPr>
        <p:spPr>
          <a:xfrm>
            <a:off x="15363698" y="16080367"/>
            <a:ext cx="6185304" cy="294151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42900" indent="-342900">
              <a:spcAft>
                <a:spcPts val="0"/>
              </a:spcAft>
              <a:buFont typeface="Arial" panose="020B0604020202020204" pitchFamily="34" charset="0"/>
              <a:buChar char="•"/>
            </a:pPr>
            <a:r>
              <a:rPr lang="en-AU" sz="2000" dirty="0">
                <a:ea typeface="Calibri" panose="020F0502020204030204" pitchFamily="34" charset="0"/>
                <a:cs typeface="Times New Roman" panose="02020603050405020304" pitchFamily="18" charset="0"/>
              </a:rPr>
              <a:t>Instructor can upload the </a:t>
            </a:r>
            <a:r>
              <a:rPr lang="en-AU" sz="2000" dirty="0" err="1">
                <a:ea typeface="Calibri" panose="020F0502020204030204" pitchFamily="34" charset="0"/>
                <a:cs typeface="Times New Roman" panose="02020603050405020304" pitchFamily="18" charset="0"/>
              </a:rPr>
              <a:t>ParsonsQuiz</a:t>
            </a:r>
            <a:r>
              <a:rPr lang="en-AU" sz="2000" dirty="0">
                <a:ea typeface="Calibri" panose="020F0502020204030204" pitchFamily="34" charset="0"/>
                <a:cs typeface="Times New Roman" panose="02020603050405020304" pitchFamily="18" charset="0"/>
              </a:rPr>
              <a:t> H5P content type to the H5P Libraries on Drupal site.</a:t>
            </a:r>
          </a:p>
          <a:p>
            <a:pPr marL="342900" indent="-342900">
              <a:spcAft>
                <a:spcPts val="0"/>
              </a:spcAft>
              <a:buFont typeface="Arial" panose="020B0604020202020204" pitchFamily="34" charset="0"/>
              <a:buChar char="•"/>
            </a:pPr>
            <a:r>
              <a:rPr lang="en-AU" sz="2000" dirty="0">
                <a:effectLst/>
                <a:ea typeface="Calibri" panose="020F0502020204030204" pitchFamily="34" charset="0"/>
                <a:cs typeface="Times New Roman" panose="02020603050405020304" pitchFamily="18" charset="0"/>
              </a:rPr>
              <a:t>Instructor can use the </a:t>
            </a:r>
            <a:r>
              <a:rPr lang="en-AU" sz="2000" dirty="0" err="1">
                <a:effectLst/>
                <a:ea typeface="Calibri" panose="020F0502020204030204" pitchFamily="34" charset="0"/>
                <a:cs typeface="Times New Roman" panose="02020603050405020304" pitchFamily="18" charset="0"/>
              </a:rPr>
              <a:t>ParsonsQuiz</a:t>
            </a:r>
            <a:r>
              <a:rPr lang="en-AU" sz="2000" dirty="0">
                <a:effectLst/>
                <a:ea typeface="Calibri" panose="020F0502020204030204" pitchFamily="34" charset="0"/>
                <a:cs typeface="Times New Roman" panose="02020603050405020304" pitchFamily="18" charset="0"/>
              </a:rPr>
              <a:t> type to create or edit a Parsons quiz.</a:t>
            </a:r>
          </a:p>
          <a:p>
            <a:pPr marL="342900" indent="-342900">
              <a:spcAft>
                <a:spcPts val="0"/>
              </a:spcAft>
              <a:buFont typeface="Arial" panose="020B0604020202020204" pitchFamily="34" charset="0"/>
              <a:buChar char="•"/>
            </a:pPr>
            <a:r>
              <a:rPr lang="en-AU" sz="2000" dirty="0">
                <a:ea typeface="Calibri" panose="020F0502020204030204" pitchFamily="34" charset="0"/>
                <a:cs typeface="Times New Roman" panose="02020603050405020304" pitchFamily="18" charset="0"/>
              </a:rPr>
              <a:t>Instructor can check the grades from all students.</a:t>
            </a:r>
          </a:p>
          <a:p>
            <a:pPr marL="342900" indent="-342900">
              <a:spcAft>
                <a:spcPts val="0"/>
              </a:spcAft>
              <a:buFont typeface="Arial" panose="020B0604020202020204" pitchFamily="34" charset="0"/>
              <a:buChar char="•"/>
            </a:pPr>
            <a:r>
              <a:rPr lang="en-AU" sz="2000" dirty="0">
                <a:effectLst/>
                <a:ea typeface="Calibri" panose="020F0502020204030204" pitchFamily="34" charset="0"/>
                <a:cs typeface="Times New Roman" panose="02020603050405020304" pitchFamily="18" charset="0"/>
              </a:rPr>
              <a:t>Instructor can</a:t>
            </a:r>
            <a:r>
              <a:rPr lang="en-AU" sz="2000" dirty="0">
                <a:ea typeface="Calibri" panose="020F0502020204030204" pitchFamily="34" charset="0"/>
                <a:cs typeface="Times New Roman" panose="02020603050405020304" pitchFamily="18" charset="0"/>
              </a:rPr>
              <a:t> add users and  set user permissions.</a:t>
            </a:r>
          </a:p>
          <a:p>
            <a:pPr marL="342900" indent="-342900">
              <a:spcAft>
                <a:spcPts val="0"/>
              </a:spcAft>
              <a:buFont typeface="Arial" panose="020B0604020202020204" pitchFamily="34" charset="0"/>
              <a:buChar char="•"/>
            </a:pPr>
            <a:r>
              <a:rPr lang="en-AU" sz="2000" dirty="0">
                <a:effectLst/>
                <a:ea typeface="Calibri" panose="020F0502020204030204" pitchFamily="34" charset="0"/>
                <a:cs typeface="Times New Roman" panose="02020603050405020304" pitchFamily="18" charset="0"/>
              </a:rPr>
              <a:t>Instructor can embed the </a:t>
            </a:r>
            <a:r>
              <a:rPr lang="en-AU" sz="2000" dirty="0">
                <a:ea typeface="Calibri" panose="020F0502020204030204" pitchFamily="34" charset="0"/>
                <a:cs typeface="Times New Roman" panose="02020603050405020304" pitchFamily="18" charset="0"/>
              </a:rPr>
              <a:t>Parsons quiz into Canvas and publish it on </a:t>
            </a:r>
            <a:r>
              <a:rPr lang="en-AU" sz="2000" dirty="0" err="1">
                <a:ea typeface="Calibri" panose="020F0502020204030204" pitchFamily="34" charset="0"/>
                <a:cs typeface="Times New Roman" panose="02020603050405020304" pitchFamily="18" charset="0"/>
              </a:rPr>
              <a:t>MyUni</a:t>
            </a:r>
            <a:r>
              <a:rPr lang="en-AU" sz="2000" dirty="0">
                <a:ea typeface="Calibri" panose="020F0502020204030204" pitchFamily="34" charset="0"/>
                <a:cs typeface="Times New Roman" panose="02020603050405020304" pitchFamily="18" charset="0"/>
              </a:rPr>
              <a:t>.</a:t>
            </a:r>
          </a:p>
          <a:p>
            <a:pPr marL="342900" indent="-342900">
              <a:spcAft>
                <a:spcPts val="0"/>
              </a:spcAft>
              <a:buFont typeface="Arial" panose="020B0604020202020204" pitchFamily="34" charset="0"/>
              <a:buChar char="•"/>
            </a:pPr>
            <a:r>
              <a:rPr lang="en-AU" sz="2000" dirty="0">
                <a:effectLst/>
                <a:ea typeface="Calibri" panose="020F0502020204030204" pitchFamily="34" charset="0"/>
                <a:cs typeface="Times New Roman" panose="02020603050405020304" pitchFamily="18" charset="0"/>
              </a:rPr>
              <a:t>Instructor can check students grades on </a:t>
            </a:r>
            <a:r>
              <a:rPr lang="en-AU" sz="2000" dirty="0" err="1">
                <a:effectLst/>
                <a:ea typeface="Calibri" panose="020F0502020204030204" pitchFamily="34" charset="0"/>
                <a:cs typeface="Times New Roman" panose="02020603050405020304" pitchFamily="18" charset="0"/>
              </a:rPr>
              <a:t>MyUni</a:t>
            </a:r>
            <a:r>
              <a:rPr lang="en-AU" sz="2000" dirty="0">
                <a:effectLst/>
                <a:ea typeface="Calibri" panose="020F0502020204030204" pitchFamily="34" charset="0"/>
                <a:cs typeface="Times New Roman" panose="02020603050405020304" pitchFamily="18" charset="0"/>
              </a:rPr>
              <a:t>.</a:t>
            </a:r>
          </a:p>
        </p:txBody>
      </p:sp>
      <p:sp>
        <p:nvSpPr>
          <p:cNvPr id="244" name="Text Box 106">
            <a:extLst>
              <a:ext uri="{FF2B5EF4-FFF2-40B4-BE49-F238E27FC236}">
                <a16:creationId xmlns:a16="http://schemas.microsoft.com/office/drawing/2014/main" id="{0FC76159-9397-1F4D-AABD-C95B37BB390E}"/>
              </a:ext>
            </a:extLst>
          </p:cNvPr>
          <p:cNvSpPr txBox="1"/>
          <p:nvPr/>
        </p:nvSpPr>
        <p:spPr>
          <a:xfrm>
            <a:off x="15363698" y="19042339"/>
            <a:ext cx="6277584" cy="137850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42900" indent="-342900">
              <a:spcAft>
                <a:spcPts val="0"/>
              </a:spcAft>
              <a:buFont typeface="Arial" panose="020B0604020202020204" pitchFamily="34" charset="0"/>
              <a:buChar char="•"/>
            </a:pPr>
            <a:r>
              <a:rPr lang="en-AU" sz="2000" dirty="0">
                <a:ea typeface="Calibri" panose="020F0502020204030204" pitchFamily="34" charset="0"/>
                <a:cs typeface="Times New Roman" panose="02020603050405020304" pitchFamily="18" charset="0"/>
              </a:rPr>
              <a:t>Students can view/finish the Parson quiz and receive the grade on Drupal site.</a:t>
            </a:r>
          </a:p>
          <a:p>
            <a:pPr marL="342900" indent="-342900">
              <a:spcAft>
                <a:spcPts val="0"/>
              </a:spcAft>
              <a:buFont typeface="Arial" panose="020B0604020202020204" pitchFamily="34" charset="0"/>
              <a:buChar char="•"/>
            </a:pPr>
            <a:r>
              <a:rPr lang="en-AU" sz="2000" dirty="0">
                <a:ea typeface="Calibri" panose="020F0502020204030204" pitchFamily="34" charset="0"/>
                <a:cs typeface="Times New Roman" panose="02020603050405020304" pitchFamily="18" charset="0"/>
              </a:rPr>
              <a:t>Students can view/finish the Parson quiz and receive the grades on </a:t>
            </a:r>
            <a:r>
              <a:rPr lang="en-AU" sz="2000" dirty="0" err="1">
                <a:ea typeface="Calibri" panose="020F0502020204030204" pitchFamily="34" charset="0"/>
                <a:cs typeface="Times New Roman" panose="02020603050405020304" pitchFamily="18" charset="0"/>
              </a:rPr>
              <a:t>MyUni</a:t>
            </a:r>
            <a:r>
              <a:rPr lang="en-AU" sz="2000" dirty="0">
                <a:ea typeface="Calibri" panose="020F0502020204030204" pitchFamily="34" charset="0"/>
                <a:cs typeface="Times New Roman" panose="02020603050405020304" pitchFamily="18" charset="0"/>
              </a:rPr>
              <a:t>.</a:t>
            </a:r>
          </a:p>
        </p:txBody>
      </p:sp>
      <p:cxnSp>
        <p:nvCxnSpPr>
          <p:cNvPr id="14" name="Straight Connector 13">
            <a:extLst>
              <a:ext uri="{FF2B5EF4-FFF2-40B4-BE49-F238E27FC236}">
                <a16:creationId xmlns:a16="http://schemas.microsoft.com/office/drawing/2014/main" id="{0C0B8B27-8CEF-CF4C-BE1E-C6F46F8DEF7F}"/>
              </a:ext>
            </a:extLst>
          </p:cNvPr>
          <p:cNvCxnSpPr/>
          <p:nvPr/>
        </p:nvCxnSpPr>
        <p:spPr>
          <a:xfrm>
            <a:off x="15343486" y="18958191"/>
            <a:ext cx="6369488"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46" name="Rounded Rectangle 245">
            <a:extLst>
              <a:ext uri="{FF2B5EF4-FFF2-40B4-BE49-F238E27FC236}">
                <a16:creationId xmlns:a16="http://schemas.microsoft.com/office/drawing/2014/main" id="{51A277B5-7243-1344-BD4B-64148E85B6A6}"/>
              </a:ext>
            </a:extLst>
          </p:cNvPr>
          <p:cNvSpPr/>
          <p:nvPr/>
        </p:nvSpPr>
        <p:spPr>
          <a:xfrm>
            <a:off x="9877383" y="18962944"/>
            <a:ext cx="1381087" cy="643256"/>
          </a:xfrm>
          <a:prstGeom prst="roundRect">
            <a:avLst/>
          </a:prstGeom>
          <a:solidFill>
            <a:srgbClr val="F5C7BE"/>
          </a:solidFill>
          <a:ln>
            <a:solidFill>
              <a:srgbClr val="F5C7B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r>
              <a:rPr lang="en-US" sz="1400" dirty="0">
                <a:solidFill>
                  <a:schemeClr val="tx1"/>
                </a:solidFill>
              </a:rPr>
              <a:t>Embed a Parsons quiz to </a:t>
            </a:r>
            <a:r>
              <a:rPr lang="en-US" sz="1400" dirty="0" err="1">
                <a:solidFill>
                  <a:schemeClr val="tx1"/>
                </a:solidFill>
              </a:rPr>
              <a:t>MyUni</a:t>
            </a:r>
            <a:endParaRPr lang="en-US" sz="1400" dirty="0">
              <a:solidFill>
                <a:schemeClr val="tx1"/>
              </a:solidFill>
            </a:endParaRPr>
          </a:p>
        </p:txBody>
      </p:sp>
      <p:sp>
        <p:nvSpPr>
          <p:cNvPr id="247" name="Rounded Rectangle 246">
            <a:extLst>
              <a:ext uri="{FF2B5EF4-FFF2-40B4-BE49-F238E27FC236}">
                <a16:creationId xmlns:a16="http://schemas.microsoft.com/office/drawing/2014/main" id="{FC430FCE-8065-3D44-B344-60C092E7EEEE}"/>
              </a:ext>
            </a:extLst>
          </p:cNvPr>
          <p:cNvSpPr/>
          <p:nvPr/>
        </p:nvSpPr>
        <p:spPr>
          <a:xfrm>
            <a:off x="11592637" y="18959934"/>
            <a:ext cx="1298662" cy="643256"/>
          </a:xfrm>
          <a:prstGeom prst="roundRect">
            <a:avLst/>
          </a:prstGeom>
          <a:solidFill>
            <a:srgbClr val="F5C7BE"/>
          </a:solidFill>
          <a:ln>
            <a:solidFill>
              <a:srgbClr val="F5C7B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r>
              <a:rPr lang="en-US" sz="1400" dirty="0">
                <a:solidFill>
                  <a:schemeClr val="tx1"/>
                </a:solidFill>
              </a:rPr>
              <a:t>Publish Parsons quiz</a:t>
            </a:r>
          </a:p>
        </p:txBody>
      </p:sp>
      <p:sp>
        <p:nvSpPr>
          <p:cNvPr id="248" name="Rounded Rectangle 247">
            <a:extLst>
              <a:ext uri="{FF2B5EF4-FFF2-40B4-BE49-F238E27FC236}">
                <a16:creationId xmlns:a16="http://schemas.microsoft.com/office/drawing/2014/main" id="{5368CD28-CF20-7248-A7FE-A596B6B7CB77}"/>
              </a:ext>
            </a:extLst>
          </p:cNvPr>
          <p:cNvSpPr/>
          <p:nvPr/>
        </p:nvSpPr>
        <p:spPr>
          <a:xfrm>
            <a:off x="13303099" y="18904613"/>
            <a:ext cx="962584" cy="749769"/>
          </a:xfrm>
          <a:prstGeom prst="roundRect">
            <a:avLst/>
          </a:prstGeom>
          <a:solidFill>
            <a:srgbClr val="F5C7BE"/>
          </a:solidFill>
          <a:ln>
            <a:solidFill>
              <a:srgbClr val="F5C7B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r>
              <a:rPr lang="en-US" sz="1400" dirty="0">
                <a:solidFill>
                  <a:schemeClr val="tx1"/>
                </a:solidFill>
              </a:rPr>
              <a:t>Check all students’ grades</a:t>
            </a:r>
          </a:p>
        </p:txBody>
      </p:sp>
      <p:cxnSp>
        <p:nvCxnSpPr>
          <p:cNvPr id="249" name="Elbow Connector 248">
            <a:extLst>
              <a:ext uri="{FF2B5EF4-FFF2-40B4-BE49-F238E27FC236}">
                <a16:creationId xmlns:a16="http://schemas.microsoft.com/office/drawing/2014/main" id="{700B22F7-6823-9549-94A8-E5290AFBE473}"/>
              </a:ext>
            </a:extLst>
          </p:cNvPr>
          <p:cNvCxnSpPr>
            <a:cxnSpLocks/>
            <a:stCxn id="228" idx="0"/>
            <a:endCxn id="250" idx="1"/>
          </p:cNvCxnSpPr>
          <p:nvPr/>
        </p:nvCxnSpPr>
        <p:spPr>
          <a:xfrm rot="5400000" flipH="1" flipV="1">
            <a:off x="8182508" y="17663234"/>
            <a:ext cx="1314213" cy="2456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0" name="Diamond 249">
            <a:extLst>
              <a:ext uri="{FF2B5EF4-FFF2-40B4-BE49-F238E27FC236}">
                <a16:creationId xmlns:a16="http://schemas.microsoft.com/office/drawing/2014/main" id="{5672DB2D-0C8C-BA4B-9002-23FD4C18D57F}"/>
              </a:ext>
            </a:extLst>
          </p:cNvPr>
          <p:cNvSpPr/>
          <p:nvPr/>
        </p:nvSpPr>
        <p:spPr>
          <a:xfrm>
            <a:off x="8962423" y="16937268"/>
            <a:ext cx="632227" cy="383334"/>
          </a:xfrm>
          <a:prstGeom prst="diamond">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7200" rIns="36000" bIns="7200" numCol="1" spcCol="0" rtlCol="0" fromWordArt="0" anchor="ctr" anchorCtr="0" forceAA="0" compatLnSpc="1">
            <a:prstTxWarp prst="textNoShape">
              <a:avLst/>
            </a:prstTxWarp>
            <a:noAutofit/>
          </a:bodyPr>
          <a:lstStyle/>
          <a:p>
            <a:pPr algn="ctr">
              <a:spcAft>
                <a:spcPts val="0"/>
              </a:spcAft>
            </a:pPr>
            <a:r>
              <a:rPr lang="en-AU" sz="1050" dirty="0">
                <a:solidFill>
                  <a:srgbClr val="000000"/>
                </a:solidFill>
                <a:effectLst/>
                <a:ea typeface="Calibri" panose="020F0502020204030204" pitchFamily="34" charset="0"/>
                <a:cs typeface="Times New Roman" panose="02020603050405020304" pitchFamily="18" charset="0"/>
              </a:rPr>
              <a:t>Role?</a:t>
            </a:r>
            <a:endParaRPr lang="en-AU" sz="1400" dirty="0">
              <a:effectLst/>
              <a:ea typeface="Calibri" panose="020F0502020204030204" pitchFamily="34" charset="0"/>
              <a:cs typeface="Times New Roman" panose="02020603050405020304" pitchFamily="18" charset="0"/>
            </a:endParaRPr>
          </a:p>
        </p:txBody>
      </p:sp>
      <p:sp>
        <p:nvSpPr>
          <p:cNvPr id="251" name="Rounded Rectangle 250">
            <a:extLst>
              <a:ext uri="{FF2B5EF4-FFF2-40B4-BE49-F238E27FC236}">
                <a16:creationId xmlns:a16="http://schemas.microsoft.com/office/drawing/2014/main" id="{11B75F0C-DC91-F145-ABFF-CE50C323DDA4}"/>
              </a:ext>
            </a:extLst>
          </p:cNvPr>
          <p:cNvSpPr/>
          <p:nvPr/>
        </p:nvSpPr>
        <p:spPr>
          <a:xfrm>
            <a:off x="9856532" y="19795493"/>
            <a:ext cx="1298661" cy="6115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View/Finish a Parsons quiz</a:t>
            </a:r>
            <a:endParaRPr lang="en-AU" sz="1400" dirty="0">
              <a:effectLst/>
              <a:ea typeface="Calibri" panose="020F0502020204030204" pitchFamily="34" charset="0"/>
              <a:cs typeface="Times New Roman" panose="02020603050405020304" pitchFamily="18" charset="0"/>
            </a:endParaRPr>
          </a:p>
        </p:txBody>
      </p:sp>
      <p:sp>
        <p:nvSpPr>
          <p:cNvPr id="252" name="Rounded Rectangle 251">
            <a:extLst>
              <a:ext uri="{FF2B5EF4-FFF2-40B4-BE49-F238E27FC236}">
                <a16:creationId xmlns:a16="http://schemas.microsoft.com/office/drawing/2014/main" id="{B6571106-E540-504F-B0E2-479EE9E39695}"/>
              </a:ext>
            </a:extLst>
          </p:cNvPr>
          <p:cNvSpPr/>
          <p:nvPr/>
        </p:nvSpPr>
        <p:spPr>
          <a:xfrm>
            <a:off x="11525656" y="19790090"/>
            <a:ext cx="1298662" cy="611505"/>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Receive grades for the quiz</a:t>
            </a:r>
            <a:endParaRPr lang="en-AU" sz="1400" dirty="0">
              <a:effectLst/>
              <a:ea typeface="Calibri" panose="020F0502020204030204" pitchFamily="34" charset="0"/>
              <a:cs typeface="Times New Roman" panose="02020603050405020304" pitchFamily="18" charset="0"/>
            </a:endParaRPr>
          </a:p>
        </p:txBody>
      </p:sp>
      <p:sp>
        <p:nvSpPr>
          <p:cNvPr id="253" name="Rounded Rectangle 252">
            <a:extLst>
              <a:ext uri="{FF2B5EF4-FFF2-40B4-BE49-F238E27FC236}">
                <a16:creationId xmlns:a16="http://schemas.microsoft.com/office/drawing/2014/main" id="{A2F67DC4-E797-A141-84A7-5601587BB230}"/>
              </a:ext>
            </a:extLst>
          </p:cNvPr>
          <p:cNvSpPr/>
          <p:nvPr/>
        </p:nvSpPr>
        <p:spPr>
          <a:xfrm>
            <a:off x="9866795" y="16950643"/>
            <a:ext cx="1642350" cy="557881"/>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400" dirty="0">
                <a:solidFill>
                  <a:srgbClr val="000000"/>
                </a:solidFill>
                <a:effectLst/>
                <a:ea typeface="Calibri" panose="020F0502020204030204" pitchFamily="34" charset="0"/>
                <a:cs typeface="Times New Roman" panose="02020603050405020304" pitchFamily="18" charset="0"/>
              </a:rPr>
              <a:t>Add users</a:t>
            </a:r>
          </a:p>
          <a:p>
            <a:pPr algn="ctr">
              <a:spcAft>
                <a:spcPts val="0"/>
              </a:spcAft>
            </a:pPr>
            <a:r>
              <a:rPr lang="en-AU" sz="1400" dirty="0">
                <a:solidFill>
                  <a:srgbClr val="000000"/>
                </a:solidFill>
                <a:ea typeface="Calibri" panose="020F0502020204030204" pitchFamily="34" charset="0"/>
                <a:cs typeface="Times New Roman" panose="02020603050405020304" pitchFamily="18" charset="0"/>
              </a:rPr>
              <a:t>Set user Permissions</a:t>
            </a:r>
            <a:endParaRPr lang="en-AU" sz="1400" dirty="0">
              <a:effectLst/>
              <a:ea typeface="Calibri" panose="020F0502020204030204" pitchFamily="34" charset="0"/>
              <a:cs typeface="Times New Roman" panose="02020603050405020304" pitchFamily="18" charset="0"/>
            </a:endParaRPr>
          </a:p>
        </p:txBody>
      </p:sp>
      <p:cxnSp>
        <p:nvCxnSpPr>
          <p:cNvPr id="254" name="Elbow Connector 253">
            <a:extLst>
              <a:ext uri="{FF2B5EF4-FFF2-40B4-BE49-F238E27FC236}">
                <a16:creationId xmlns:a16="http://schemas.microsoft.com/office/drawing/2014/main" id="{B28B3905-9EE0-A143-9A7C-75EED14E2A00}"/>
              </a:ext>
            </a:extLst>
          </p:cNvPr>
          <p:cNvCxnSpPr>
            <a:cxnSpLocks/>
            <a:endCxn id="232" idx="1"/>
          </p:cNvCxnSpPr>
          <p:nvPr/>
        </p:nvCxnSpPr>
        <p:spPr>
          <a:xfrm rot="16200000" flipH="1">
            <a:off x="9182949" y="17406289"/>
            <a:ext cx="780466" cy="6090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Elbow Connector 256">
            <a:extLst>
              <a:ext uri="{FF2B5EF4-FFF2-40B4-BE49-F238E27FC236}">
                <a16:creationId xmlns:a16="http://schemas.microsoft.com/office/drawing/2014/main" id="{F8843A08-D3FD-9648-802C-E828D75AFD18}"/>
              </a:ext>
            </a:extLst>
          </p:cNvPr>
          <p:cNvCxnSpPr>
            <a:cxnSpLocks/>
          </p:cNvCxnSpPr>
          <p:nvPr/>
        </p:nvCxnSpPr>
        <p:spPr>
          <a:xfrm rot="5400000" flipH="1" flipV="1">
            <a:off x="9275391" y="17516362"/>
            <a:ext cx="886649" cy="2961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6" name="Elbow Connector 265">
            <a:extLst>
              <a:ext uri="{FF2B5EF4-FFF2-40B4-BE49-F238E27FC236}">
                <a16:creationId xmlns:a16="http://schemas.microsoft.com/office/drawing/2014/main" id="{E56B6169-2C19-AE4A-9720-C966DC55D59A}"/>
              </a:ext>
            </a:extLst>
          </p:cNvPr>
          <p:cNvCxnSpPr>
            <a:cxnSpLocks/>
            <a:stCxn id="229" idx="0"/>
            <a:endCxn id="246" idx="1"/>
          </p:cNvCxnSpPr>
          <p:nvPr/>
        </p:nvCxnSpPr>
        <p:spPr>
          <a:xfrm rot="5400000" flipH="1" flipV="1">
            <a:off x="9441659" y="19121450"/>
            <a:ext cx="272602" cy="598846"/>
          </a:xfrm>
          <a:prstGeom prst="bent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67" name="Elbow Connector 266">
            <a:extLst>
              <a:ext uri="{FF2B5EF4-FFF2-40B4-BE49-F238E27FC236}">
                <a16:creationId xmlns:a16="http://schemas.microsoft.com/office/drawing/2014/main" id="{304F7E22-E9AD-4641-8F06-F38C8F9DD855}"/>
              </a:ext>
            </a:extLst>
          </p:cNvPr>
          <p:cNvCxnSpPr>
            <a:cxnSpLocks/>
            <a:stCxn id="229" idx="2"/>
            <a:endCxn id="251" idx="1"/>
          </p:cNvCxnSpPr>
          <p:nvPr/>
        </p:nvCxnSpPr>
        <p:spPr>
          <a:xfrm rot="16200000" flipH="1">
            <a:off x="9487166" y="19731878"/>
            <a:ext cx="160736" cy="577995"/>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295" name="Oval 294">
            <a:extLst>
              <a:ext uri="{FF2B5EF4-FFF2-40B4-BE49-F238E27FC236}">
                <a16:creationId xmlns:a16="http://schemas.microsoft.com/office/drawing/2014/main" id="{BCE5D6C8-CC44-7E43-94DE-DFA127D00C9C}"/>
              </a:ext>
            </a:extLst>
          </p:cNvPr>
          <p:cNvSpPr/>
          <p:nvPr/>
        </p:nvSpPr>
        <p:spPr>
          <a:xfrm>
            <a:off x="14854535" y="18439774"/>
            <a:ext cx="520395" cy="4857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algn="ctr">
              <a:spcAft>
                <a:spcPts val="0"/>
              </a:spcAft>
            </a:pPr>
            <a:r>
              <a:rPr lang="en-AU" sz="1200" dirty="0">
                <a:solidFill>
                  <a:srgbClr val="000000"/>
                </a:solidFill>
                <a:ea typeface="Calibri" panose="020F0502020204030204" pitchFamily="34" charset="0"/>
                <a:cs typeface="Times New Roman" panose="02020603050405020304" pitchFamily="18" charset="0"/>
              </a:rPr>
              <a:t>End</a:t>
            </a:r>
            <a:endParaRPr lang="en-AU" dirty="0">
              <a:effectLst/>
              <a:ea typeface="Calibri" panose="020F0502020204030204" pitchFamily="34" charset="0"/>
              <a:cs typeface="Times New Roman" panose="02020603050405020304" pitchFamily="18" charset="0"/>
            </a:endParaRPr>
          </a:p>
        </p:txBody>
      </p:sp>
      <p:cxnSp>
        <p:nvCxnSpPr>
          <p:cNvPr id="302" name="Straight Arrow Connector 301">
            <a:extLst>
              <a:ext uri="{FF2B5EF4-FFF2-40B4-BE49-F238E27FC236}">
                <a16:creationId xmlns:a16="http://schemas.microsoft.com/office/drawing/2014/main" id="{7E8586CD-9771-194E-9FDB-3C55DD6F30F0}"/>
              </a:ext>
            </a:extLst>
          </p:cNvPr>
          <p:cNvCxnSpPr>
            <a:cxnSpLocks/>
            <a:stCxn id="233" idx="3"/>
            <a:endCxn id="235" idx="1"/>
          </p:cNvCxnSpPr>
          <p:nvPr/>
        </p:nvCxnSpPr>
        <p:spPr>
          <a:xfrm flipV="1">
            <a:off x="13093598" y="18094349"/>
            <a:ext cx="334796" cy="3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89053DBF-54D1-D640-B6AD-207635F2A5AA}"/>
              </a:ext>
            </a:extLst>
          </p:cNvPr>
          <p:cNvCxnSpPr>
            <a:cxnSpLocks/>
            <a:stCxn id="246" idx="3"/>
            <a:endCxn id="247" idx="1"/>
          </p:cNvCxnSpPr>
          <p:nvPr/>
        </p:nvCxnSpPr>
        <p:spPr>
          <a:xfrm flipV="1">
            <a:off x="11258470" y="19281562"/>
            <a:ext cx="334167" cy="301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08" name="Straight Arrow Connector 307">
            <a:extLst>
              <a:ext uri="{FF2B5EF4-FFF2-40B4-BE49-F238E27FC236}">
                <a16:creationId xmlns:a16="http://schemas.microsoft.com/office/drawing/2014/main" id="{67210F63-257D-8943-8421-0431D6248237}"/>
              </a:ext>
            </a:extLst>
          </p:cNvPr>
          <p:cNvCxnSpPr>
            <a:cxnSpLocks/>
          </p:cNvCxnSpPr>
          <p:nvPr/>
        </p:nvCxnSpPr>
        <p:spPr>
          <a:xfrm flipV="1">
            <a:off x="11137722" y="20117120"/>
            <a:ext cx="380565" cy="42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15" name="Straight Arrow Connector 314">
            <a:extLst>
              <a:ext uri="{FF2B5EF4-FFF2-40B4-BE49-F238E27FC236}">
                <a16:creationId xmlns:a16="http://schemas.microsoft.com/office/drawing/2014/main" id="{9FA60253-98E5-4C49-B9B4-62960D2D7498}"/>
              </a:ext>
            </a:extLst>
          </p:cNvPr>
          <p:cNvCxnSpPr>
            <a:cxnSpLocks/>
            <a:stCxn id="247" idx="3"/>
            <a:endCxn id="248" idx="1"/>
          </p:cNvCxnSpPr>
          <p:nvPr/>
        </p:nvCxnSpPr>
        <p:spPr>
          <a:xfrm flipV="1">
            <a:off x="12891299" y="19279498"/>
            <a:ext cx="411800" cy="206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1" name="Elbow Connector 320">
            <a:extLst>
              <a:ext uri="{FF2B5EF4-FFF2-40B4-BE49-F238E27FC236}">
                <a16:creationId xmlns:a16="http://schemas.microsoft.com/office/drawing/2014/main" id="{40DB699C-061D-E64E-9A69-EFC16B6EF794}"/>
              </a:ext>
            </a:extLst>
          </p:cNvPr>
          <p:cNvCxnSpPr>
            <a:cxnSpLocks/>
            <a:stCxn id="239" idx="3"/>
            <a:endCxn id="295" idx="0"/>
          </p:cNvCxnSpPr>
          <p:nvPr/>
        </p:nvCxnSpPr>
        <p:spPr>
          <a:xfrm>
            <a:off x="12626409" y="16491164"/>
            <a:ext cx="2488324" cy="1948610"/>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4" name="Elbow Connector 323">
            <a:extLst>
              <a:ext uri="{FF2B5EF4-FFF2-40B4-BE49-F238E27FC236}">
                <a16:creationId xmlns:a16="http://schemas.microsoft.com/office/drawing/2014/main" id="{029CAEB6-EFCA-1341-BB15-6AC03101ADEB}"/>
              </a:ext>
            </a:extLst>
          </p:cNvPr>
          <p:cNvCxnSpPr>
            <a:cxnSpLocks/>
            <a:stCxn id="253" idx="3"/>
            <a:endCxn id="295" idx="2"/>
          </p:cNvCxnSpPr>
          <p:nvPr/>
        </p:nvCxnSpPr>
        <p:spPr>
          <a:xfrm>
            <a:off x="11509145" y="17229584"/>
            <a:ext cx="3345390" cy="14530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2F8F4356-607C-B74C-836E-B5B74CEFD9C3}"/>
              </a:ext>
            </a:extLst>
          </p:cNvPr>
          <p:cNvCxnSpPr/>
          <p:nvPr/>
        </p:nvCxnSpPr>
        <p:spPr>
          <a:xfrm>
            <a:off x="14370271" y="18101067"/>
            <a:ext cx="224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Elbow Connector 340">
            <a:extLst>
              <a:ext uri="{FF2B5EF4-FFF2-40B4-BE49-F238E27FC236}">
                <a16:creationId xmlns:a16="http://schemas.microsoft.com/office/drawing/2014/main" id="{11948AB9-E993-974C-AF7E-12C52A0EF980}"/>
              </a:ext>
            </a:extLst>
          </p:cNvPr>
          <p:cNvCxnSpPr>
            <a:cxnSpLocks/>
            <a:stCxn id="248" idx="3"/>
            <a:endCxn id="295" idx="3"/>
          </p:cNvCxnSpPr>
          <p:nvPr/>
        </p:nvCxnSpPr>
        <p:spPr>
          <a:xfrm flipV="1">
            <a:off x="14265683" y="18854409"/>
            <a:ext cx="665062" cy="425089"/>
          </a:xfrm>
          <a:prstGeom prst="bent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45" name="Elbow Connector 344">
            <a:extLst>
              <a:ext uri="{FF2B5EF4-FFF2-40B4-BE49-F238E27FC236}">
                <a16:creationId xmlns:a16="http://schemas.microsoft.com/office/drawing/2014/main" id="{EDBB75D1-B0C8-E84C-85BF-1D0B994A82C0}"/>
              </a:ext>
            </a:extLst>
          </p:cNvPr>
          <p:cNvCxnSpPr>
            <a:cxnSpLocks/>
            <a:stCxn id="252" idx="3"/>
            <a:endCxn id="295" idx="4"/>
          </p:cNvCxnSpPr>
          <p:nvPr/>
        </p:nvCxnSpPr>
        <p:spPr>
          <a:xfrm flipV="1">
            <a:off x="12824318" y="18925549"/>
            <a:ext cx="2290415" cy="1170294"/>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346" name="Text Box 114">
            <a:extLst>
              <a:ext uri="{FF2B5EF4-FFF2-40B4-BE49-F238E27FC236}">
                <a16:creationId xmlns:a16="http://schemas.microsoft.com/office/drawing/2014/main" id="{9E4D4C99-4770-014A-9806-4C57B8DF9096}"/>
              </a:ext>
            </a:extLst>
          </p:cNvPr>
          <p:cNvSpPr txBox="1"/>
          <p:nvPr/>
        </p:nvSpPr>
        <p:spPr>
          <a:xfrm>
            <a:off x="9175122" y="19011766"/>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Instructor</a:t>
            </a:r>
          </a:p>
        </p:txBody>
      </p:sp>
      <p:sp>
        <p:nvSpPr>
          <p:cNvPr id="347" name="Text Box 125">
            <a:extLst>
              <a:ext uri="{FF2B5EF4-FFF2-40B4-BE49-F238E27FC236}">
                <a16:creationId xmlns:a16="http://schemas.microsoft.com/office/drawing/2014/main" id="{97AA50C7-75B0-3643-ADCC-046BDB63AA34}"/>
              </a:ext>
            </a:extLst>
          </p:cNvPr>
          <p:cNvSpPr txBox="1"/>
          <p:nvPr/>
        </p:nvSpPr>
        <p:spPr>
          <a:xfrm>
            <a:off x="9053310" y="20085522"/>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Students</a:t>
            </a:r>
          </a:p>
        </p:txBody>
      </p:sp>
      <p:sp>
        <p:nvSpPr>
          <p:cNvPr id="352" name="Text Box 114">
            <a:extLst>
              <a:ext uri="{FF2B5EF4-FFF2-40B4-BE49-F238E27FC236}">
                <a16:creationId xmlns:a16="http://schemas.microsoft.com/office/drawing/2014/main" id="{22D9C784-130F-A84C-91CA-D4DBF24E16CF}"/>
              </a:ext>
            </a:extLst>
          </p:cNvPr>
          <p:cNvSpPr txBox="1"/>
          <p:nvPr/>
        </p:nvSpPr>
        <p:spPr>
          <a:xfrm>
            <a:off x="8319665" y="16849387"/>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4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Drupal</a:t>
            </a:r>
            <a:endParaRPr lang="en-AU"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3" name="Text Box 114">
            <a:extLst>
              <a:ext uri="{FF2B5EF4-FFF2-40B4-BE49-F238E27FC236}">
                <a16:creationId xmlns:a16="http://schemas.microsoft.com/office/drawing/2014/main" id="{E691724E-BE14-0A43-8837-AEECB146CDC0}"/>
              </a:ext>
            </a:extLst>
          </p:cNvPr>
          <p:cNvSpPr txBox="1"/>
          <p:nvPr/>
        </p:nvSpPr>
        <p:spPr>
          <a:xfrm>
            <a:off x="8260372" y="19712612"/>
            <a:ext cx="83439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AU" sz="1400"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MyUni</a:t>
            </a:r>
            <a:endParaRPr lang="en-AU"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55" name="Elbow Connector 354">
            <a:extLst>
              <a:ext uri="{FF2B5EF4-FFF2-40B4-BE49-F238E27FC236}">
                <a16:creationId xmlns:a16="http://schemas.microsoft.com/office/drawing/2014/main" id="{4DC46465-B041-E54D-97B4-0BE0362A4665}"/>
              </a:ext>
            </a:extLst>
          </p:cNvPr>
          <p:cNvCxnSpPr>
            <a:stCxn id="233" idx="2"/>
            <a:endCxn id="246" idx="0"/>
          </p:cNvCxnSpPr>
          <p:nvPr/>
        </p:nvCxnSpPr>
        <p:spPr>
          <a:xfrm rot="5400000">
            <a:off x="11187394" y="17825234"/>
            <a:ext cx="518244" cy="1757177"/>
          </a:xfrm>
          <a:prstGeom prst="bentConnector3">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F56FEF8-FDA8-48C9-9E72-9AA1A6C61981}"/>
              </a:ext>
            </a:extLst>
          </p:cNvPr>
          <p:cNvCxnSpPr>
            <a:cxnSpLocks/>
            <a:stCxn id="53" idx="1"/>
            <a:endCxn id="54" idx="3"/>
          </p:cNvCxnSpPr>
          <p:nvPr/>
        </p:nvCxnSpPr>
        <p:spPr>
          <a:xfrm rot="10800000">
            <a:off x="9761940" y="4694633"/>
            <a:ext cx="437661" cy="74767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88" name="Rectangle 287">
            <a:extLst>
              <a:ext uri="{FF2B5EF4-FFF2-40B4-BE49-F238E27FC236}">
                <a16:creationId xmlns:a16="http://schemas.microsoft.com/office/drawing/2014/main" id="{245258C0-41C5-4448-BE94-ECB21B958CD4}"/>
              </a:ext>
            </a:extLst>
          </p:cNvPr>
          <p:cNvSpPr/>
          <p:nvPr/>
        </p:nvSpPr>
        <p:spPr>
          <a:xfrm>
            <a:off x="22114399" y="17917422"/>
            <a:ext cx="7917715" cy="26227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89" name="Rectangle: Rounded Corners 288">
            <a:extLst>
              <a:ext uri="{FF2B5EF4-FFF2-40B4-BE49-F238E27FC236}">
                <a16:creationId xmlns:a16="http://schemas.microsoft.com/office/drawing/2014/main" id="{6F063BFA-FB12-4DA7-ACE1-601DD93ACFD7}"/>
              </a:ext>
            </a:extLst>
          </p:cNvPr>
          <p:cNvSpPr/>
          <p:nvPr/>
        </p:nvSpPr>
        <p:spPr>
          <a:xfrm>
            <a:off x="22183730" y="17994204"/>
            <a:ext cx="7768908" cy="819150"/>
          </a:xfrm>
          <a:prstGeom prst="round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4000" b="1" dirty="0"/>
              <a:t>References</a:t>
            </a:r>
            <a:endParaRPr lang="en-IN" b="1" dirty="0"/>
          </a:p>
        </p:txBody>
      </p:sp>
      <p:sp>
        <p:nvSpPr>
          <p:cNvPr id="303" name="TextBox 302">
            <a:extLst>
              <a:ext uri="{FF2B5EF4-FFF2-40B4-BE49-F238E27FC236}">
                <a16:creationId xmlns:a16="http://schemas.microsoft.com/office/drawing/2014/main" id="{0A4083E9-4619-4294-9E44-01A40C76DF71}"/>
              </a:ext>
            </a:extLst>
          </p:cNvPr>
          <p:cNvSpPr txBox="1"/>
          <p:nvPr/>
        </p:nvSpPr>
        <p:spPr>
          <a:xfrm>
            <a:off x="22190074" y="18809125"/>
            <a:ext cx="7842040" cy="2031325"/>
          </a:xfrm>
          <a:prstGeom prst="rect">
            <a:avLst/>
          </a:prstGeom>
          <a:noFill/>
        </p:spPr>
        <p:txBody>
          <a:bodyPr wrap="square" rtlCol="0">
            <a:spAutoFit/>
          </a:bodyPr>
          <a:lstStyle/>
          <a:p>
            <a:r>
              <a:rPr lang="en-US" dirty="0"/>
              <a:t>1. A. Robins, J. Rountree and N. Rountree, "Learning and teaching programming: A review and discussion," Computer Science Education, vol. 13, pp. 137-172, 2003.</a:t>
            </a:r>
          </a:p>
          <a:p>
            <a:r>
              <a:rPr lang="en-IN" dirty="0"/>
              <a:t>2. S. S. </a:t>
            </a:r>
            <a:r>
              <a:rPr lang="en-IN" dirty="0" err="1"/>
              <a:t>Oyelere</a:t>
            </a:r>
            <a:r>
              <a:rPr lang="en-IN" dirty="0"/>
              <a:t>, J. </a:t>
            </a:r>
            <a:r>
              <a:rPr lang="en-IN" dirty="0" err="1"/>
              <a:t>Suhonen</a:t>
            </a:r>
            <a:r>
              <a:rPr lang="en-IN" dirty="0"/>
              <a:t>, T. H. </a:t>
            </a:r>
            <a:r>
              <a:rPr lang="en-IN" dirty="0" err="1"/>
              <a:t>Laine,“Integrating</a:t>
            </a:r>
            <a:r>
              <a:rPr lang="en-IN" dirty="0"/>
              <a:t> Parson’s Programming Puzzles into a game-based mobile learning application”, pp. 158-162, 2017.</a:t>
            </a:r>
          </a:p>
          <a:p>
            <a:r>
              <a:rPr lang="en-US" dirty="0"/>
              <a:t>3. </a:t>
            </a:r>
            <a:r>
              <a:rPr lang="en-US" dirty="0" err="1"/>
              <a:t>Amruth</a:t>
            </a:r>
            <a:r>
              <a:rPr lang="en-US" dirty="0"/>
              <a:t> N. Kumar, “</a:t>
            </a:r>
            <a:r>
              <a:rPr lang="en-US" dirty="0" err="1"/>
              <a:t>Epplets</a:t>
            </a:r>
            <a:r>
              <a:rPr lang="en-US" dirty="0"/>
              <a:t>: A Tool for Solving Parsons </a:t>
            </a:r>
            <a:r>
              <a:rPr lang="en-US" dirty="0" err="1"/>
              <a:t>Puzzles”,pp</a:t>
            </a:r>
            <a:r>
              <a:rPr lang="en-US" dirty="0"/>
              <a:t>. 527-532, 2018 </a:t>
            </a:r>
          </a:p>
          <a:p>
            <a:endParaRPr lang="en-US" dirty="0"/>
          </a:p>
        </p:txBody>
      </p:sp>
      <p:pic>
        <p:nvPicPr>
          <p:cNvPr id="213" name="Picture 212">
            <a:extLst>
              <a:ext uri="{FF2B5EF4-FFF2-40B4-BE49-F238E27FC236}">
                <a16:creationId xmlns:a16="http://schemas.microsoft.com/office/drawing/2014/main" id="{E503E88B-DFE7-0949-B930-F56441D88BF3}"/>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485849" y="15044844"/>
            <a:ext cx="815584" cy="815058"/>
          </a:xfrm>
          <a:prstGeom prst="rect">
            <a:avLst/>
          </a:prstGeom>
        </p:spPr>
      </p:pic>
      <p:sp>
        <p:nvSpPr>
          <p:cNvPr id="214" name="Text Box 106">
            <a:extLst>
              <a:ext uri="{FF2B5EF4-FFF2-40B4-BE49-F238E27FC236}">
                <a16:creationId xmlns:a16="http://schemas.microsoft.com/office/drawing/2014/main" id="{EBC210BC-C6BD-B44C-8206-8DEB533994A2}"/>
              </a:ext>
            </a:extLst>
          </p:cNvPr>
          <p:cNvSpPr txBox="1"/>
          <p:nvPr/>
        </p:nvSpPr>
        <p:spPr>
          <a:xfrm>
            <a:off x="8520355" y="8867938"/>
            <a:ext cx="13120928" cy="71271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AU" sz="2050" b="1" dirty="0">
                <a:latin typeface="Calibri" panose="020F0502020204030204" pitchFamily="34" charset="0"/>
                <a:ea typeface="Calibri" panose="020F0502020204030204" pitchFamily="34" charset="0"/>
                <a:cs typeface="Times New Roman" panose="02020603050405020304" pitchFamily="18" charset="0"/>
              </a:rPr>
              <a:t>The goal of the project is full integration with </a:t>
            </a:r>
            <a:r>
              <a:rPr lang="en-AU" sz="2050" b="1" dirty="0" err="1">
                <a:latin typeface="Calibri" panose="020F0502020204030204" pitchFamily="34" charset="0"/>
                <a:ea typeface="Calibri" panose="020F0502020204030204" pitchFamily="34" charset="0"/>
                <a:cs typeface="Times New Roman" panose="02020603050405020304" pitchFamily="18" charset="0"/>
              </a:rPr>
              <a:t>MyUni</a:t>
            </a:r>
            <a:r>
              <a:rPr lang="en-AU" sz="2050" b="1" dirty="0">
                <a:latin typeface="Calibri" panose="020F0502020204030204" pitchFamily="34" charset="0"/>
                <a:ea typeface="Calibri" panose="020F0502020204030204" pitchFamily="34" charset="0"/>
                <a:cs typeface="Times New Roman" panose="02020603050405020304" pitchFamily="18" charset="0"/>
              </a:rPr>
              <a:t>, but accessing to Canvas instances is not possible within the project timeframe. Integration into Drupal is implemented as a proof of concept. </a:t>
            </a:r>
            <a:endParaRPr lang="en-AU" sz="205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3040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621</TotalTime>
  <Words>1522</Words>
  <Application>Microsoft Macintosh PowerPoint</Application>
  <PresentationFormat>Custom</PresentationFormat>
  <Paragraphs>138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Euphemia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dc:creator>
  <cp:lastModifiedBy>Han Jessica</cp:lastModifiedBy>
  <cp:revision>309</cp:revision>
  <dcterms:created xsi:type="dcterms:W3CDTF">2020-06-07T01:48:50Z</dcterms:created>
  <dcterms:modified xsi:type="dcterms:W3CDTF">2020-06-08T07:42:06Z</dcterms:modified>
</cp:coreProperties>
</file>