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80" r:id="rId6"/>
    <p:sldId id="281" r:id="rId7"/>
    <p:sldId id="282" r:id="rId8"/>
    <p:sldId id="283" r:id="rId9"/>
    <p:sldId id="284" r:id="rId10"/>
    <p:sldId id="285" r:id="rId11"/>
    <p:sldId id="286" r:id="rId12"/>
    <p:sldId id="287" r:id="rId13"/>
    <p:sldId id="288" r:id="rId14"/>
    <p:sldId id="297" r:id="rId15"/>
    <p:sldId id="290" r:id="rId16"/>
    <p:sldId id="289" r:id="rId17"/>
    <p:sldId id="291" r:id="rId18"/>
    <p:sldId id="292" r:id="rId19"/>
    <p:sldId id="294" r:id="rId20"/>
    <p:sldId id="295" r:id="rId21"/>
    <p:sldId id="293" r:id="rId22"/>
    <p:sldId id="296"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293" autoAdjust="0"/>
  </p:normalViewPr>
  <p:slideViewPr>
    <p:cSldViewPr snapToGrid="0">
      <p:cViewPr>
        <p:scale>
          <a:sx n="125" d="100"/>
          <a:sy n="125" d="100"/>
        </p:scale>
        <p:origin x="142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location data was represented by the census tract, the longitude and latitude, as well as the district. </a:t>
            </a:r>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177263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281092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variation across time and income?</a:t>
            </a:r>
          </a:p>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270791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6/10/2021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Autofit/>
          </a:bodyPr>
          <a:lstStyle/>
          <a:p>
            <a:pPr algn="l"/>
            <a:r>
              <a:rPr lang="en-US" sz="3200" dirty="0"/>
              <a:t>Analysis of Seattle 911 Police Incident Response Time Using Machine Learning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000" dirty="0"/>
              <a:t>By Cheryl Kung</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A6BF-C237-4E0D-8FFA-024762F34485}"/>
              </a:ext>
            </a:extLst>
          </p:cNvPr>
          <p:cNvSpPr>
            <a:spLocks noGrp="1"/>
          </p:cNvSpPr>
          <p:nvPr>
            <p:ph type="title"/>
          </p:nvPr>
        </p:nvSpPr>
        <p:spPr/>
        <p:txBody>
          <a:bodyPr/>
          <a:lstStyle/>
          <a:p>
            <a:r>
              <a:rPr lang="en-US" dirty="0"/>
              <a:t>Income</a:t>
            </a:r>
          </a:p>
        </p:txBody>
      </p:sp>
      <p:graphicFrame>
        <p:nvGraphicFramePr>
          <p:cNvPr id="5" name="Table 5">
            <a:extLst>
              <a:ext uri="{FF2B5EF4-FFF2-40B4-BE49-F238E27FC236}">
                <a16:creationId xmlns:a16="http://schemas.microsoft.com/office/drawing/2014/main" id="{63D67FFC-D234-463F-80B8-4977025BCFA1}"/>
              </a:ext>
            </a:extLst>
          </p:cNvPr>
          <p:cNvGraphicFramePr>
            <a:graphicFrameLocks noGrp="1"/>
          </p:cNvGraphicFramePr>
          <p:nvPr>
            <p:ph sz="half" idx="1"/>
            <p:extLst>
              <p:ext uri="{D42A27DB-BD31-4B8C-83A1-F6EECF244321}">
                <p14:modId xmlns:p14="http://schemas.microsoft.com/office/powerpoint/2010/main" val="4151646996"/>
              </p:ext>
            </p:extLst>
          </p:nvPr>
        </p:nvGraphicFramePr>
        <p:xfrm>
          <a:off x="914400" y="2076450"/>
          <a:ext cx="4534677" cy="3606800"/>
        </p:xfrm>
        <a:graphic>
          <a:graphicData uri="http://schemas.openxmlformats.org/drawingml/2006/table">
            <a:tbl>
              <a:tblPr firstRow="1" bandRow="1">
                <a:tableStyleId>{073A0DAA-6AF3-43AB-8588-CEC1D06C72B9}</a:tableStyleId>
              </a:tblPr>
              <a:tblGrid>
                <a:gridCol w="1499616">
                  <a:extLst>
                    <a:ext uri="{9D8B030D-6E8A-4147-A177-3AD203B41FA5}">
                      <a16:colId xmlns:a16="http://schemas.microsoft.com/office/drawing/2014/main" val="3250513430"/>
                    </a:ext>
                  </a:extLst>
                </a:gridCol>
                <a:gridCol w="1523502">
                  <a:extLst>
                    <a:ext uri="{9D8B030D-6E8A-4147-A177-3AD203B41FA5}">
                      <a16:colId xmlns:a16="http://schemas.microsoft.com/office/drawing/2014/main" val="2103327661"/>
                    </a:ext>
                  </a:extLst>
                </a:gridCol>
                <a:gridCol w="1511559">
                  <a:extLst>
                    <a:ext uri="{9D8B030D-6E8A-4147-A177-3AD203B41FA5}">
                      <a16:colId xmlns:a16="http://schemas.microsoft.com/office/drawing/2014/main" val="2444274275"/>
                    </a:ext>
                  </a:extLst>
                </a:gridCol>
              </a:tblGrid>
              <a:tr h="370840">
                <a:tc>
                  <a:txBody>
                    <a:bodyPr/>
                    <a:lstStyle/>
                    <a:p>
                      <a:endParaRPr lang="en-US" dirty="0"/>
                    </a:p>
                  </a:txBody>
                  <a:tcPr/>
                </a:tc>
                <a:tc>
                  <a:txBody>
                    <a:bodyPr/>
                    <a:lstStyle/>
                    <a:p>
                      <a:r>
                        <a:rPr lang="en-US" dirty="0"/>
                        <a:t>Income (Mean) $</a:t>
                      </a:r>
                    </a:p>
                  </a:txBody>
                  <a:tcPr/>
                </a:tc>
                <a:tc>
                  <a:txBody>
                    <a:bodyPr/>
                    <a:lstStyle/>
                    <a:p>
                      <a:r>
                        <a:rPr lang="en-US" dirty="0"/>
                        <a:t>Income (Median) $</a:t>
                      </a:r>
                    </a:p>
                  </a:txBody>
                  <a:tcPr/>
                </a:tc>
                <a:extLst>
                  <a:ext uri="{0D108BD9-81ED-4DB2-BD59-A6C34878D82A}">
                    <a16:rowId xmlns:a16="http://schemas.microsoft.com/office/drawing/2014/main" val="74896065"/>
                  </a:ext>
                </a:extLst>
              </a:tr>
              <a:tr h="370840">
                <a:tc>
                  <a:txBody>
                    <a:bodyPr/>
                    <a:lstStyle/>
                    <a:p>
                      <a:pPr algn="ctr"/>
                      <a:r>
                        <a:rPr lang="en-US" dirty="0"/>
                        <a:t>All</a:t>
                      </a:r>
                    </a:p>
                  </a:txBody>
                  <a:tcPr/>
                </a:tc>
                <a:tc>
                  <a:txBody>
                    <a:bodyPr/>
                    <a:lstStyle/>
                    <a:p>
                      <a:pPr algn="ctr"/>
                      <a:r>
                        <a:rPr lang="en-US" dirty="0"/>
                        <a:t>65304.80</a:t>
                      </a:r>
                    </a:p>
                  </a:txBody>
                  <a:tcPr/>
                </a:tc>
                <a:tc>
                  <a:txBody>
                    <a:bodyPr/>
                    <a:lstStyle/>
                    <a:p>
                      <a:pPr algn="ctr"/>
                      <a:r>
                        <a:rPr lang="en-US" dirty="0"/>
                        <a:t>65960</a:t>
                      </a:r>
                    </a:p>
                  </a:txBody>
                  <a:tcPr/>
                </a:tc>
                <a:extLst>
                  <a:ext uri="{0D108BD9-81ED-4DB2-BD59-A6C34878D82A}">
                    <a16:rowId xmlns:a16="http://schemas.microsoft.com/office/drawing/2014/main" val="1961502895"/>
                  </a:ext>
                </a:extLst>
              </a:tr>
              <a:tr h="370840">
                <a:tc>
                  <a:txBody>
                    <a:bodyPr/>
                    <a:lstStyle/>
                    <a:p>
                      <a:pPr algn="ctr" rtl="0" fontAlgn="ctr"/>
                      <a:r>
                        <a:rPr lang="en-US" sz="1800" b="0" i="0" u="none" strike="noStrike" dirty="0">
                          <a:solidFill>
                            <a:srgbClr val="000000"/>
                          </a:solidFill>
                          <a:effectLst/>
                          <a:latin typeface="Goudy Old Style" panose="02020502050305020303" pitchFamily="18" charset="0"/>
                        </a:rPr>
                        <a:t>5</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26044.41</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26886</a:t>
                      </a:r>
                    </a:p>
                  </a:txBody>
                  <a:tcPr marL="9525" marR="9525" marT="9525" marB="0" anchor="ctr"/>
                </a:tc>
                <a:extLst>
                  <a:ext uri="{0D108BD9-81ED-4DB2-BD59-A6C34878D82A}">
                    <a16:rowId xmlns:a16="http://schemas.microsoft.com/office/drawing/2014/main" val="3517750019"/>
                  </a:ext>
                </a:extLst>
              </a:tr>
              <a:tr h="370840">
                <a:tc>
                  <a:txBody>
                    <a:bodyPr/>
                    <a:lstStyle/>
                    <a:p>
                      <a:pPr algn="ctr" rtl="0" fontAlgn="ctr"/>
                      <a:r>
                        <a:rPr lang="en-US" sz="1800" b="0" i="0" u="none" strike="noStrike" dirty="0">
                          <a:solidFill>
                            <a:srgbClr val="000000"/>
                          </a:solidFill>
                          <a:effectLst/>
                          <a:latin typeface="Goudy Old Style" panose="02020502050305020303" pitchFamily="18" charset="0"/>
                        </a:rPr>
                        <a:t>1</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45067.64</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45511</a:t>
                      </a:r>
                    </a:p>
                  </a:txBody>
                  <a:tcPr marL="9525" marR="9525" marT="9525" marB="0" anchor="ctr"/>
                </a:tc>
                <a:extLst>
                  <a:ext uri="{0D108BD9-81ED-4DB2-BD59-A6C34878D82A}">
                    <a16:rowId xmlns:a16="http://schemas.microsoft.com/office/drawing/2014/main" val="2756592738"/>
                  </a:ext>
                </a:extLst>
              </a:tr>
              <a:tr h="370840">
                <a:tc>
                  <a:txBody>
                    <a:bodyPr/>
                    <a:lstStyle/>
                    <a:p>
                      <a:pPr algn="ctr" rtl="0" fontAlgn="ctr"/>
                      <a:r>
                        <a:rPr lang="en-US" sz="1800" b="0" i="0" u="none" strike="noStrike" dirty="0">
                          <a:solidFill>
                            <a:srgbClr val="000000"/>
                          </a:solidFill>
                          <a:effectLst/>
                          <a:latin typeface="Goudy Old Style" panose="02020502050305020303" pitchFamily="18" charset="0"/>
                        </a:rPr>
                        <a:t>7</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62773.74</a:t>
                      </a:r>
                    </a:p>
                  </a:txBody>
                  <a:tcPr marL="9525" marR="9525" marT="9525" marB="0" anchor="ctr"/>
                </a:tc>
                <a:tc>
                  <a:txBody>
                    <a:bodyPr/>
                    <a:lstStyle/>
                    <a:p>
                      <a:pPr algn="ctr" rtl="0" fontAlgn="ctr"/>
                      <a:r>
                        <a:rPr lang="en-US" sz="1800" b="0" i="0" u="none" strike="noStrike" dirty="0">
                          <a:solidFill>
                            <a:srgbClr val="000000"/>
                          </a:solidFill>
                          <a:effectLst/>
                          <a:latin typeface="Goudy Old Style" panose="02020502050305020303" pitchFamily="18" charset="0"/>
                        </a:rPr>
                        <a:t>62980</a:t>
                      </a:r>
                    </a:p>
                  </a:txBody>
                  <a:tcPr marL="9525" marR="9525" marT="9525" marB="0" anchor="ctr"/>
                </a:tc>
                <a:extLst>
                  <a:ext uri="{0D108BD9-81ED-4DB2-BD59-A6C34878D82A}">
                    <a16:rowId xmlns:a16="http://schemas.microsoft.com/office/drawing/2014/main" val="4226912828"/>
                  </a:ext>
                </a:extLst>
              </a:tr>
              <a:tr h="370840">
                <a:tc>
                  <a:txBody>
                    <a:bodyPr/>
                    <a:lstStyle/>
                    <a:p>
                      <a:pPr algn="ctr" rtl="0" fontAlgn="ctr"/>
                      <a:r>
                        <a:rPr lang="en-US" sz="1800" b="0" i="0" u="none" strike="noStrike">
                          <a:solidFill>
                            <a:srgbClr val="000000"/>
                          </a:solidFill>
                          <a:effectLst/>
                          <a:latin typeface="Goudy Old Style" panose="02020502050305020303" pitchFamily="18" charset="0"/>
                        </a:rPr>
                        <a:t>4</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68683.1</a:t>
                      </a:r>
                    </a:p>
                  </a:txBody>
                  <a:tcPr marL="9525" marR="9525" marT="9525" marB="0" anchor="ctr"/>
                </a:tc>
                <a:tc>
                  <a:txBody>
                    <a:bodyPr/>
                    <a:lstStyle/>
                    <a:p>
                      <a:pPr algn="ctr" rtl="0" fontAlgn="ctr"/>
                      <a:r>
                        <a:rPr lang="en-US" sz="1800" b="0" i="0" u="none" strike="noStrike" dirty="0">
                          <a:solidFill>
                            <a:srgbClr val="000000"/>
                          </a:solidFill>
                          <a:effectLst/>
                          <a:latin typeface="Goudy Old Style" panose="02020502050305020303" pitchFamily="18" charset="0"/>
                        </a:rPr>
                        <a:t>69130</a:t>
                      </a:r>
                    </a:p>
                  </a:txBody>
                  <a:tcPr marL="9525" marR="9525" marT="9525" marB="0" anchor="ctr"/>
                </a:tc>
                <a:extLst>
                  <a:ext uri="{0D108BD9-81ED-4DB2-BD59-A6C34878D82A}">
                    <a16:rowId xmlns:a16="http://schemas.microsoft.com/office/drawing/2014/main" val="3846947343"/>
                  </a:ext>
                </a:extLst>
              </a:tr>
              <a:tr h="370840">
                <a:tc>
                  <a:txBody>
                    <a:bodyPr/>
                    <a:lstStyle/>
                    <a:p>
                      <a:pPr algn="ctr" rtl="0" fontAlgn="ctr"/>
                      <a:r>
                        <a:rPr lang="en-US" sz="1800" b="0" i="0" u="none" strike="noStrike">
                          <a:solidFill>
                            <a:srgbClr val="000000"/>
                          </a:solidFill>
                          <a:effectLst/>
                          <a:latin typeface="Goudy Old Style" panose="02020502050305020303" pitchFamily="18" charset="0"/>
                        </a:rPr>
                        <a:t>2</a:t>
                      </a:r>
                    </a:p>
                  </a:txBody>
                  <a:tcPr marL="9525" marR="9525" marT="9525" marB="0" anchor="ctr"/>
                </a:tc>
                <a:tc>
                  <a:txBody>
                    <a:bodyPr/>
                    <a:lstStyle/>
                    <a:p>
                      <a:pPr algn="ctr" rtl="0" fontAlgn="ctr"/>
                      <a:r>
                        <a:rPr lang="en-US" sz="1800" b="0" i="0" u="none" strike="noStrike" dirty="0">
                          <a:solidFill>
                            <a:srgbClr val="000000"/>
                          </a:solidFill>
                          <a:effectLst/>
                          <a:latin typeface="Goudy Old Style" panose="02020502050305020303" pitchFamily="18" charset="0"/>
                        </a:rPr>
                        <a:t>77424.03</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76320</a:t>
                      </a:r>
                    </a:p>
                  </a:txBody>
                  <a:tcPr marL="9525" marR="9525" marT="9525" marB="0" anchor="ctr"/>
                </a:tc>
                <a:extLst>
                  <a:ext uri="{0D108BD9-81ED-4DB2-BD59-A6C34878D82A}">
                    <a16:rowId xmlns:a16="http://schemas.microsoft.com/office/drawing/2014/main" val="2562857291"/>
                  </a:ext>
                </a:extLst>
              </a:tr>
              <a:tr h="370840">
                <a:tc>
                  <a:txBody>
                    <a:bodyPr/>
                    <a:lstStyle/>
                    <a:p>
                      <a:pPr algn="ctr" rtl="0" fontAlgn="ctr"/>
                      <a:r>
                        <a:rPr lang="en-US" sz="1800" b="0" i="0" u="none" strike="noStrike">
                          <a:solidFill>
                            <a:srgbClr val="000000"/>
                          </a:solidFill>
                          <a:effectLst/>
                          <a:latin typeface="Goudy Old Style" panose="02020502050305020303" pitchFamily="18" charset="0"/>
                        </a:rPr>
                        <a:t>6</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94868.49</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93155</a:t>
                      </a:r>
                    </a:p>
                  </a:txBody>
                  <a:tcPr marL="9525" marR="9525" marT="9525" marB="0" anchor="ctr"/>
                </a:tc>
                <a:extLst>
                  <a:ext uri="{0D108BD9-81ED-4DB2-BD59-A6C34878D82A}">
                    <a16:rowId xmlns:a16="http://schemas.microsoft.com/office/drawing/2014/main" val="568286865"/>
                  </a:ext>
                </a:extLst>
              </a:tr>
              <a:tr h="370840">
                <a:tc>
                  <a:txBody>
                    <a:bodyPr/>
                    <a:lstStyle/>
                    <a:p>
                      <a:pPr algn="ctr" rtl="0" fontAlgn="ctr"/>
                      <a:r>
                        <a:rPr lang="en-US" sz="1800" b="0" i="0" u="none" strike="noStrike">
                          <a:solidFill>
                            <a:srgbClr val="000000"/>
                          </a:solidFill>
                          <a:effectLst/>
                          <a:latin typeface="Goudy Old Style" panose="02020502050305020303" pitchFamily="18" charset="0"/>
                        </a:rPr>
                        <a:t>3</a:t>
                      </a:r>
                    </a:p>
                  </a:txBody>
                  <a:tcPr marL="9525" marR="9525" marT="9525" marB="0" anchor="ctr"/>
                </a:tc>
                <a:tc>
                  <a:txBody>
                    <a:bodyPr/>
                    <a:lstStyle/>
                    <a:p>
                      <a:pPr algn="ctr" rtl="0" fontAlgn="ctr"/>
                      <a:r>
                        <a:rPr lang="en-US" sz="1800" b="0" i="0" u="none" strike="noStrike">
                          <a:solidFill>
                            <a:srgbClr val="000000"/>
                          </a:solidFill>
                          <a:effectLst/>
                          <a:latin typeface="Goudy Old Style" panose="02020502050305020303" pitchFamily="18" charset="0"/>
                        </a:rPr>
                        <a:t>116435.7</a:t>
                      </a:r>
                    </a:p>
                  </a:txBody>
                  <a:tcPr marL="9525" marR="9525" marT="9525" marB="0" anchor="ctr"/>
                </a:tc>
                <a:tc>
                  <a:txBody>
                    <a:bodyPr/>
                    <a:lstStyle/>
                    <a:p>
                      <a:pPr algn="ctr" rtl="0" fontAlgn="ctr"/>
                      <a:r>
                        <a:rPr lang="en-US" sz="1800" b="0" i="0" u="none" strike="noStrike" dirty="0">
                          <a:solidFill>
                            <a:srgbClr val="000000"/>
                          </a:solidFill>
                          <a:effectLst/>
                          <a:latin typeface="Goudy Old Style" panose="02020502050305020303" pitchFamily="18" charset="0"/>
                        </a:rPr>
                        <a:t>113432</a:t>
                      </a:r>
                    </a:p>
                  </a:txBody>
                  <a:tcPr marL="9525" marR="9525" marT="9525" marB="0" anchor="ctr"/>
                </a:tc>
                <a:extLst>
                  <a:ext uri="{0D108BD9-81ED-4DB2-BD59-A6C34878D82A}">
                    <a16:rowId xmlns:a16="http://schemas.microsoft.com/office/drawing/2014/main" val="3225416016"/>
                  </a:ext>
                </a:extLst>
              </a:tr>
            </a:tbl>
          </a:graphicData>
        </a:graphic>
      </p:graphicFrame>
      <p:pic>
        <p:nvPicPr>
          <p:cNvPr id="6" name="Content Placeholder 7" descr="A picture containing text, nature&#10;&#10;Description automatically generated">
            <a:extLst>
              <a:ext uri="{FF2B5EF4-FFF2-40B4-BE49-F238E27FC236}">
                <a16:creationId xmlns:a16="http://schemas.microsoft.com/office/drawing/2014/main" id="{4211060D-B13F-4C90-AD93-F7F4CE4932C2}"/>
              </a:ext>
            </a:extLst>
          </p:cNvPr>
          <p:cNvPicPr>
            <a:picLocks noGrp="1" noChangeAspect="1"/>
          </p:cNvPicPr>
          <p:nvPr>
            <p:ph sz="half" idx="2"/>
          </p:nvPr>
        </p:nvPicPr>
        <p:blipFill>
          <a:blip r:embed="rId2"/>
          <a:stretch>
            <a:fillRect/>
          </a:stretch>
        </p:blipFill>
        <p:spPr>
          <a:xfrm>
            <a:off x="6537550" y="1711108"/>
            <a:ext cx="4510416" cy="4537292"/>
          </a:xfrm>
        </p:spPr>
      </p:pic>
    </p:spTree>
    <p:extLst>
      <p:ext uri="{BB962C8B-B14F-4D97-AF65-F5344CB8AC3E}">
        <p14:creationId xmlns:p14="http://schemas.microsoft.com/office/powerpoint/2010/main" val="74127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36C1923-6B33-4C9A-AE30-98D278B84A02}"/>
              </a:ext>
            </a:extLst>
          </p:cNvPr>
          <p:cNvSpPr/>
          <p:nvPr/>
        </p:nvSpPr>
        <p:spPr>
          <a:xfrm>
            <a:off x="542615" y="3105201"/>
            <a:ext cx="5341217" cy="36571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FB0C69C-D4EB-4D69-8D87-22C1CDFCA46B}"/>
              </a:ext>
            </a:extLst>
          </p:cNvPr>
          <p:cNvSpPr/>
          <p:nvPr/>
        </p:nvSpPr>
        <p:spPr>
          <a:xfrm>
            <a:off x="6054746" y="2119828"/>
            <a:ext cx="5171557" cy="36226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7B649-1115-4061-9DBD-B1C4EBE813FA}"/>
              </a:ext>
            </a:extLst>
          </p:cNvPr>
          <p:cNvSpPr>
            <a:spLocks noGrp="1"/>
          </p:cNvSpPr>
          <p:nvPr>
            <p:ph type="title"/>
          </p:nvPr>
        </p:nvSpPr>
        <p:spPr>
          <a:xfrm>
            <a:off x="872541" y="260109"/>
            <a:ext cx="10353762" cy="1261872"/>
          </a:xfrm>
        </p:spPr>
        <p:txBody>
          <a:bodyPr/>
          <a:lstStyle/>
          <a:p>
            <a:r>
              <a:rPr lang="en-US" dirty="0"/>
              <a:t>Income vs Percentage of White Residents</a:t>
            </a:r>
          </a:p>
        </p:txBody>
      </p:sp>
      <p:sp>
        <p:nvSpPr>
          <p:cNvPr id="3" name="Content Placeholder 2">
            <a:extLst>
              <a:ext uri="{FF2B5EF4-FFF2-40B4-BE49-F238E27FC236}">
                <a16:creationId xmlns:a16="http://schemas.microsoft.com/office/drawing/2014/main" id="{65FDE460-81A0-428A-B70D-7FB45FAC10DC}"/>
              </a:ext>
            </a:extLst>
          </p:cNvPr>
          <p:cNvSpPr>
            <a:spLocks noGrp="1"/>
          </p:cNvSpPr>
          <p:nvPr>
            <p:ph sz="half" idx="1"/>
          </p:nvPr>
        </p:nvSpPr>
        <p:spPr>
          <a:xfrm>
            <a:off x="913795" y="1626300"/>
            <a:ext cx="4856841" cy="4072822"/>
          </a:xfrm>
        </p:spPr>
        <p:txBody>
          <a:bodyPr/>
          <a:lstStyle/>
          <a:p>
            <a:r>
              <a:rPr lang="en-US" dirty="0"/>
              <a:t>Income vs percentage of white residents in the area are correlated, but not the time at the scene</a:t>
            </a:r>
          </a:p>
        </p:txBody>
      </p:sp>
      <p:pic>
        <p:nvPicPr>
          <p:cNvPr id="8" name="Content Placeholder 7" descr="Chart, scatter chart&#10;&#10;Description automatically generated">
            <a:extLst>
              <a:ext uri="{FF2B5EF4-FFF2-40B4-BE49-F238E27FC236}">
                <a16:creationId xmlns:a16="http://schemas.microsoft.com/office/drawing/2014/main" id="{B5AD0209-930C-4872-96E0-CDA153F63ED9}"/>
              </a:ext>
            </a:extLst>
          </p:cNvPr>
          <p:cNvPicPr>
            <a:picLocks noGrp="1" noChangeAspect="1"/>
          </p:cNvPicPr>
          <p:nvPr>
            <p:ph sz="half" idx="2"/>
          </p:nvPr>
        </p:nvPicPr>
        <p:blipFill>
          <a:blip r:embed="rId2"/>
          <a:stretch>
            <a:fillRect/>
          </a:stretch>
        </p:blipFill>
        <p:spPr>
          <a:xfrm>
            <a:off x="6410325" y="2028825"/>
            <a:ext cx="4857750" cy="3478212"/>
          </a:xfrm>
        </p:spPr>
      </p:pic>
      <p:sp>
        <p:nvSpPr>
          <p:cNvPr id="10" name="TextBox 9">
            <a:extLst>
              <a:ext uri="{FF2B5EF4-FFF2-40B4-BE49-F238E27FC236}">
                <a16:creationId xmlns:a16="http://schemas.microsoft.com/office/drawing/2014/main" id="{F8AE048E-AF9B-4CDD-8388-C13D29B4238D}"/>
              </a:ext>
            </a:extLst>
          </p:cNvPr>
          <p:cNvSpPr txBox="1"/>
          <p:nvPr/>
        </p:nvSpPr>
        <p:spPr>
          <a:xfrm>
            <a:off x="7534274" y="5322371"/>
            <a:ext cx="2953355" cy="369332"/>
          </a:xfrm>
          <a:prstGeom prst="rect">
            <a:avLst/>
          </a:prstGeom>
          <a:noFill/>
        </p:spPr>
        <p:txBody>
          <a:bodyPr wrap="square" rtlCol="0">
            <a:spAutoFit/>
          </a:bodyPr>
          <a:lstStyle/>
          <a:p>
            <a:r>
              <a:rPr lang="en-US" dirty="0">
                <a:solidFill>
                  <a:schemeClr val="bg1"/>
                </a:solidFill>
              </a:rPr>
              <a:t>Percentage of White Residents</a:t>
            </a:r>
          </a:p>
        </p:txBody>
      </p:sp>
      <p:sp>
        <p:nvSpPr>
          <p:cNvPr id="11" name="TextBox 10">
            <a:extLst>
              <a:ext uri="{FF2B5EF4-FFF2-40B4-BE49-F238E27FC236}">
                <a16:creationId xmlns:a16="http://schemas.microsoft.com/office/drawing/2014/main" id="{53DB1DEF-C70E-44CA-AF15-8A2FD5B580E2}"/>
              </a:ext>
            </a:extLst>
          </p:cNvPr>
          <p:cNvSpPr txBox="1"/>
          <p:nvPr/>
        </p:nvSpPr>
        <p:spPr>
          <a:xfrm rot="16200000">
            <a:off x="5742855" y="3703118"/>
            <a:ext cx="1020617" cy="369332"/>
          </a:xfrm>
          <a:prstGeom prst="rect">
            <a:avLst/>
          </a:prstGeom>
          <a:noFill/>
        </p:spPr>
        <p:txBody>
          <a:bodyPr wrap="square" rtlCol="0">
            <a:spAutoFit/>
          </a:bodyPr>
          <a:lstStyle/>
          <a:p>
            <a:r>
              <a:rPr lang="en-US" dirty="0">
                <a:solidFill>
                  <a:schemeClr val="bg1"/>
                </a:solidFill>
              </a:rPr>
              <a:t>Time (s)</a:t>
            </a:r>
          </a:p>
        </p:txBody>
      </p:sp>
      <p:pic>
        <p:nvPicPr>
          <p:cNvPr id="13" name="Picture 12" descr="Chart, scatter chart&#10;&#10;Description automatically generated">
            <a:extLst>
              <a:ext uri="{FF2B5EF4-FFF2-40B4-BE49-F238E27FC236}">
                <a16:creationId xmlns:a16="http://schemas.microsoft.com/office/drawing/2014/main" id="{16DEF986-2CEE-43AD-9F2D-7BC1D54F9F09}"/>
              </a:ext>
            </a:extLst>
          </p:cNvPr>
          <p:cNvPicPr>
            <a:picLocks noChangeAspect="1"/>
          </p:cNvPicPr>
          <p:nvPr/>
        </p:nvPicPr>
        <p:blipFill>
          <a:blip r:embed="rId3"/>
          <a:stretch>
            <a:fillRect/>
          </a:stretch>
        </p:blipFill>
        <p:spPr>
          <a:xfrm>
            <a:off x="753697" y="3000883"/>
            <a:ext cx="5485714" cy="3657143"/>
          </a:xfrm>
          <a:prstGeom prst="rect">
            <a:avLst/>
          </a:prstGeom>
        </p:spPr>
      </p:pic>
      <p:sp>
        <p:nvSpPr>
          <p:cNvPr id="15" name="TextBox 14">
            <a:extLst>
              <a:ext uri="{FF2B5EF4-FFF2-40B4-BE49-F238E27FC236}">
                <a16:creationId xmlns:a16="http://schemas.microsoft.com/office/drawing/2014/main" id="{B836A374-2D9E-4566-94D2-E5D1C58F7F7D}"/>
              </a:ext>
            </a:extLst>
          </p:cNvPr>
          <p:cNvSpPr txBox="1"/>
          <p:nvPr/>
        </p:nvSpPr>
        <p:spPr>
          <a:xfrm>
            <a:off x="1894836" y="6393011"/>
            <a:ext cx="2953355" cy="369332"/>
          </a:xfrm>
          <a:prstGeom prst="rect">
            <a:avLst/>
          </a:prstGeom>
          <a:noFill/>
        </p:spPr>
        <p:txBody>
          <a:bodyPr wrap="square" rtlCol="0">
            <a:spAutoFit/>
          </a:bodyPr>
          <a:lstStyle/>
          <a:p>
            <a:r>
              <a:rPr lang="en-US" dirty="0">
                <a:solidFill>
                  <a:schemeClr val="bg1"/>
                </a:solidFill>
              </a:rPr>
              <a:t>Percentage of White Residents</a:t>
            </a:r>
          </a:p>
        </p:txBody>
      </p:sp>
      <p:sp>
        <p:nvSpPr>
          <p:cNvPr id="16" name="TextBox 15">
            <a:extLst>
              <a:ext uri="{FF2B5EF4-FFF2-40B4-BE49-F238E27FC236}">
                <a16:creationId xmlns:a16="http://schemas.microsoft.com/office/drawing/2014/main" id="{2FBFBC7C-0BEC-4E27-8D29-68A0ACDC71C8}"/>
              </a:ext>
            </a:extLst>
          </p:cNvPr>
          <p:cNvSpPr txBox="1"/>
          <p:nvPr/>
        </p:nvSpPr>
        <p:spPr>
          <a:xfrm rot="16200000">
            <a:off x="120474" y="4431306"/>
            <a:ext cx="1249997" cy="369332"/>
          </a:xfrm>
          <a:prstGeom prst="rect">
            <a:avLst/>
          </a:prstGeom>
          <a:noFill/>
        </p:spPr>
        <p:txBody>
          <a:bodyPr wrap="square" rtlCol="0">
            <a:spAutoFit/>
          </a:bodyPr>
          <a:lstStyle/>
          <a:p>
            <a:r>
              <a:rPr lang="en-US" dirty="0">
                <a:solidFill>
                  <a:schemeClr val="bg1"/>
                </a:solidFill>
              </a:rPr>
              <a:t>Income ($)</a:t>
            </a:r>
          </a:p>
        </p:txBody>
      </p:sp>
    </p:spTree>
    <p:extLst>
      <p:ext uri="{BB962C8B-B14F-4D97-AF65-F5344CB8AC3E}">
        <p14:creationId xmlns:p14="http://schemas.microsoft.com/office/powerpoint/2010/main" val="130047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250281-6121-4D9F-AEDB-CAC63DE2CFE2}"/>
              </a:ext>
            </a:extLst>
          </p:cNvPr>
          <p:cNvSpPr/>
          <p:nvPr/>
        </p:nvSpPr>
        <p:spPr>
          <a:xfrm>
            <a:off x="6410716" y="2076451"/>
            <a:ext cx="4856841" cy="36226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72A6E-5E9B-4C52-8E95-98F2643A0514}"/>
              </a:ext>
            </a:extLst>
          </p:cNvPr>
          <p:cNvSpPr>
            <a:spLocks noGrp="1"/>
          </p:cNvSpPr>
          <p:nvPr>
            <p:ph type="title"/>
          </p:nvPr>
        </p:nvSpPr>
        <p:spPr/>
        <p:txBody>
          <a:bodyPr/>
          <a:lstStyle/>
          <a:p>
            <a:r>
              <a:rPr lang="en-US" dirty="0"/>
              <a:t>Types of Events: All</a:t>
            </a:r>
          </a:p>
        </p:txBody>
      </p:sp>
      <p:graphicFrame>
        <p:nvGraphicFramePr>
          <p:cNvPr id="5" name="Table 5">
            <a:extLst>
              <a:ext uri="{FF2B5EF4-FFF2-40B4-BE49-F238E27FC236}">
                <a16:creationId xmlns:a16="http://schemas.microsoft.com/office/drawing/2014/main" id="{79E491D6-08B2-4C2F-8C02-A477F2DB7DC1}"/>
              </a:ext>
            </a:extLst>
          </p:cNvPr>
          <p:cNvGraphicFramePr>
            <a:graphicFrameLocks noGrp="1"/>
          </p:cNvGraphicFramePr>
          <p:nvPr>
            <p:ph sz="half" idx="1"/>
            <p:extLst>
              <p:ext uri="{D42A27DB-BD31-4B8C-83A1-F6EECF244321}">
                <p14:modId xmlns:p14="http://schemas.microsoft.com/office/powerpoint/2010/main" val="1762218748"/>
              </p:ext>
            </p:extLst>
          </p:nvPr>
        </p:nvGraphicFramePr>
        <p:xfrm>
          <a:off x="914400" y="2076450"/>
          <a:ext cx="4856162" cy="3876040"/>
        </p:xfrm>
        <a:graphic>
          <a:graphicData uri="http://schemas.openxmlformats.org/drawingml/2006/table">
            <a:tbl>
              <a:tblPr firstRow="1" bandRow="1">
                <a:tableStyleId>{073A0DAA-6AF3-43AB-8588-CEC1D06C72B9}</a:tableStyleId>
              </a:tblPr>
              <a:tblGrid>
                <a:gridCol w="2428081">
                  <a:extLst>
                    <a:ext uri="{9D8B030D-6E8A-4147-A177-3AD203B41FA5}">
                      <a16:colId xmlns:a16="http://schemas.microsoft.com/office/drawing/2014/main" val="2991149001"/>
                    </a:ext>
                  </a:extLst>
                </a:gridCol>
                <a:gridCol w="2428081">
                  <a:extLst>
                    <a:ext uri="{9D8B030D-6E8A-4147-A177-3AD203B41FA5}">
                      <a16:colId xmlns:a16="http://schemas.microsoft.com/office/drawing/2014/main" val="1974675374"/>
                    </a:ext>
                  </a:extLst>
                </a:gridCol>
              </a:tblGrid>
              <a:tr h="370840">
                <a:tc>
                  <a:txBody>
                    <a:bodyPr/>
                    <a:lstStyle/>
                    <a:p>
                      <a:r>
                        <a:rPr lang="en-US" dirty="0"/>
                        <a:t>Event Clearance Code</a:t>
                      </a:r>
                    </a:p>
                  </a:txBody>
                  <a:tcPr/>
                </a:tc>
                <a:tc>
                  <a:txBody>
                    <a:bodyPr/>
                    <a:lstStyle/>
                    <a:p>
                      <a:r>
                        <a:rPr lang="en-US" dirty="0"/>
                        <a:t>Event</a:t>
                      </a:r>
                    </a:p>
                  </a:txBody>
                  <a:tcPr/>
                </a:tc>
                <a:extLst>
                  <a:ext uri="{0D108BD9-81ED-4DB2-BD59-A6C34878D82A}">
                    <a16:rowId xmlns:a16="http://schemas.microsoft.com/office/drawing/2014/main" val="2670320736"/>
                  </a:ext>
                </a:extLst>
              </a:tr>
              <a:tr h="370840">
                <a:tc>
                  <a:txBody>
                    <a:bodyPr/>
                    <a:lstStyle/>
                    <a:p>
                      <a:r>
                        <a:rPr lang="en-US" dirty="0"/>
                        <a:t>430</a:t>
                      </a:r>
                    </a:p>
                  </a:txBody>
                  <a:tcPr/>
                </a:tc>
                <a:tc>
                  <a:txBody>
                    <a:bodyPr/>
                    <a:lstStyle/>
                    <a:p>
                      <a:r>
                        <a:rPr lang="en-US" dirty="0"/>
                        <a:t>Accident Investigation</a:t>
                      </a:r>
                    </a:p>
                  </a:txBody>
                  <a:tcPr/>
                </a:tc>
                <a:extLst>
                  <a:ext uri="{0D108BD9-81ED-4DB2-BD59-A6C34878D82A}">
                    <a16:rowId xmlns:a16="http://schemas.microsoft.com/office/drawing/2014/main" val="2582707805"/>
                  </a:ext>
                </a:extLst>
              </a:tr>
              <a:tr h="370840">
                <a:tc>
                  <a:txBody>
                    <a:bodyPr/>
                    <a:lstStyle/>
                    <a:p>
                      <a:r>
                        <a:rPr lang="en-US" dirty="0"/>
                        <a:t>245</a:t>
                      </a:r>
                    </a:p>
                  </a:txBody>
                  <a:tcPr/>
                </a:tc>
                <a:tc>
                  <a:txBody>
                    <a:bodyPr/>
                    <a:lstStyle/>
                    <a:p>
                      <a:r>
                        <a:rPr lang="en-US" dirty="0"/>
                        <a:t>Disturbance – Other</a:t>
                      </a:r>
                    </a:p>
                  </a:txBody>
                  <a:tcPr/>
                </a:tc>
                <a:extLst>
                  <a:ext uri="{0D108BD9-81ED-4DB2-BD59-A6C34878D82A}">
                    <a16:rowId xmlns:a16="http://schemas.microsoft.com/office/drawing/2014/main" val="3523195529"/>
                  </a:ext>
                </a:extLst>
              </a:tr>
              <a:tr h="370840">
                <a:tc>
                  <a:txBody>
                    <a:bodyPr/>
                    <a:lstStyle/>
                    <a:p>
                      <a:r>
                        <a:rPr lang="en-US" dirty="0"/>
                        <a:t>280</a:t>
                      </a:r>
                    </a:p>
                  </a:txBody>
                  <a:tcPr/>
                </a:tc>
                <a:tc>
                  <a:txBody>
                    <a:bodyPr/>
                    <a:lstStyle/>
                    <a:p>
                      <a:r>
                        <a:rPr lang="en-US" dirty="0"/>
                        <a:t>Suspicious Person</a:t>
                      </a:r>
                    </a:p>
                  </a:txBody>
                  <a:tcPr/>
                </a:tc>
                <a:extLst>
                  <a:ext uri="{0D108BD9-81ED-4DB2-BD59-A6C34878D82A}">
                    <a16:rowId xmlns:a16="http://schemas.microsoft.com/office/drawing/2014/main" val="2546395227"/>
                  </a:ext>
                </a:extLst>
              </a:tr>
              <a:tr h="370840">
                <a:tc>
                  <a:txBody>
                    <a:bodyPr/>
                    <a:lstStyle/>
                    <a:p>
                      <a:r>
                        <a:rPr lang="en-US" dirty="0"/>
                        <a:t>63</a:t>
                      </a:r>
                    </a:p>
                  </a:txBody>
                  <a:tcPr/>
                </a:tc>
                <a:tc>
                  <a:txBody>
                    <a:bodyPr/>
                    <a:lstStyle/>
                    <a:p>
                      <a:r>
                        <a:rPr lang="en-US" dirty="0"/>
                        <a:t>Theft – car prowl</a:t>
                      </a:r>
                    </a:p>
                  </a:txBody>
                  <a:tcPr/>
                </a:tc>
                <a:extLst>
                  <a:ext uri="{0D108BD9-81ED-4DB2-BD59-A6C34878D82A}">
                    <a16:rowId xmlns:a16="http://schemas.microsoft.com/office/drawing/2014/main" val="96409768"/>
                  </a:ext>
                </a:extLst>
              </a:tr>
              <a:tr h="370840">
                <a:tc>
                  <a:txBody>
                    <a:bodyPr/>
                    <a:lstStyle/>
                    <a:p>
                      <a:r>
                        <a:rPr lang="en-US" dirty="0"/>
                        <a:t>460</a:t>
                      </a:r>
                    </a:p>
                  </a:txBody>
                  <a:tcPr/>
                </a:tc>
                <a:tc>
                  <a:txBody>
                    <a:bodyPr/>
                    <a:lstStyle/>
                    <a:p>
                      <a:r>
                        <a:rPr lang="en-US" dirty="0"/>
                        <a:t>Traffic (Moving) Violation</a:t>
                      </a:r>
                    </a:p>
                  </a:txBody>
                  <a:tcPr/>
                </a:tc>
                <a:extLst>
                  <a:ext uri="{0D108BD9-81ED-4DB2-BD59-A6C34878D82A}">
                    <a16:rowId xmlns:a16="http://schemas.microsoft.com/office/drawing/2014/main" val="1943835034"/>
                  </a:ext>
                </a:extLst>
              </a:tr>
              <a:tr h="370840">
                <a:tc>
                  <a:txBody>
                    <a:bodyPr/>
                    <a:lstStyle/>
                    <a:p>
                      <a:r>
                        <a:rPr lang="en-US" dirty="0"/>
                        <a:t>65</a:t>
                      </a:r>
                    </a:p>
                  </a:txBody>
                  <a:tcPr/>
                </a:tc>
                <a:tc>
                  <a:txBody>
                    <a:bodyPr/>
                    <a:lstStyle/>
                    <a:p>
                      <a:r>
                        <a:rPr lang="en-US" dirty="0"/>
                        <a:t>Theft – Miscellaneous</a:t>
                      </a:r>
                    </a:p>
                  </a:txBody>
                  <a:tcPr/>
                </a:tc>
                <a:extLst>
                  <a:ext uri="{0D108BD9-81ED-4DB2-BD59-A6C34878D82A}">
                    <a16:rowId xmlns:a16="http://schemas.microsoft.com/office/drawing/2014/main" val="1015676181"/>
                  </a:ext>
                </a:extLst>
              </a:tr>
              <a:tr h="0">
                <a:tc>
                  <a:txBody>
                    <a:bodyPr/>
                    <a:lstStyle/>
                    <a:p>
                      <a:r>
                        <a:rPr lang="en-US" dirty="0"/>
                        <a:t>50</a:t>
                      </a:r>
                    </a:p>
                  </a:txBody>
                  <a:tcPr/>
                </a:tc>
                <a:tc>
                  <a:txBody>
                    <a:bodyPr/>
                    <a:lstStyle/>
                    <a:p>
                      <a:r>
                        <a:rPr lang="en-US" dirty="0"/>
                        <a:t>Burglary – residual, unoccupied</a:t>
                      </a:r>
                    </a:p>
                  </a:txBody>
                  <a:tcPr/>
                </a:tc>
                <a:extLst>
                  <a:ext uri="{0D108BD9-81ED-4DB2-BD59-A6C34878D82A}">
                    <a16:rowId xmlns:a16="http://schemas.microsoft.com/office/drawing/2014/main" val="2505996199"/>
                  </a:ext>
                </a:extLst>
              </a:tr>
              <a:tr h="370840">
                <a:tc>
                  <a:txBody>
                    <a:bodyPr/>
                    <a:lstStyle/>
                    <a:p>
                      <a:r>
                        <a:rPr lang="en-US" dirty="0"/>
                        <a:t>450</a:t>
                      </a:r>
                    </a:p>
                  </a:txBody>
                  <a:tcPr/>
                </a:tc>
                <a:tc>
                  <a:txBody>
                    <a:bodyPr/>
                    <a:lstStyle/>
                    <a:p>
                      <a:r>
                        <a:rPr lang="en-US" dirty="0"/>
                        <a:t>DUIs</a:t>
                      </a:r>
                    </a:p>
                  </a:txBody>
                  <a:tcPr/>
                </a:tc>
                <a:extLst>
                  <a:ext uri="{0D108BD9-81ED-4DB2-BD59-A6C34878D82A}">
                    <a16:rowId xmlns:a16="http://schemas.microsoft.com/office/drawing/2014/main" val="3512104619"/>
                  </a:ext>
                </a:extLst>
              </a:tr>
            </a:tbl>
          </a:graphicData>
        </a:graphic>
      </p:graphicFrame>
      <p:pic>
        <p:nvPicPr>
          <p:cNvPr id="7" name="Content Placeholder 6" descr="Chart, bar chart&#10;&#10;Description automatically generated">
            <a:extLst>
              <a:ext uri="{FF2B5EF4-FFF2-40B4-BE49-F238E27FC236}">
                <a16:creationId xmlns:a16="http://schemas.microsoft.com/office/drawing/2014/main" id="{0EFCB32E-75C4-4F9C-BC35-BA18AEF26032}"/>
              </a:ext>
            </a:extLst>
          </p:cNvPr>
          <p:cNvPicPr>
            <a:picLocks noGrp="1" noChangeAspect="1"/>
          </p:cNvPicPr>
          <p:nvPr>
            <p:ph sz="half" idx="2"/>
          </p:nvPr>
        </p:nvPicPr>
        <p:blipFill>
          <a:blip r:embed="rId2"/>
          <a:stretch>
            <a:fillRect/>
          </a:stretch>
        </p:blipFill>
        <p:spPr>
          <a:xfrm>
            <a:off x="6410325" y="2268537"/>
            <a:ext cx="4857750" cy="3238500"/>
          </a:xfrm>
        </p:spPr>
      </p:pic>
    </p:spTree>
    <p:extLst>
      <p:ext uri="{BB962C8B-B14F-4D97-AF65-F5344CB8AC3E}">
        <p14:creationId xmlns:p14="http://schemas.microsoft.com/office/powerpoint/2010/main" val="397697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B357-02E5-4A03-9348-C4073E3D1975}"/>
              </a:ext>
            </a:extLst>
          </p:cNvPr>
          <p:cNvSpPr>
            <a:spLocks noGrp="1"/>
          </p:cNvSpPr>
          <p:nvPr>
            <p:ph type="title"/>
          </p:nvPr>
        </p:nvSpPr>
        <p:spPr/>
        <p:txBody>
          <a:bodyPr/>
          <a:lstStyle/>
          <a:p>
            <a:r>
              <a:rPr lang="en-US" dirty="0"/>
              <a:t>Types of Events: Cluster 5</a:t>
            </a:r>
          </a:p>
        </p:txBody>
      </p:sp>
      <p:graphicFrame>
        <p:nvGraphicFramePr>
          <p:cNvPr id="12" name="Table 12">
            <a:extLst>
              <a:ext uri="{FF2B5EF4-FFF2-40B4-BE49-F238E27FC236}">
                <a16:creationId xmlns:a16="http://schemas.microsoft.com/office/drawing/2014/main" id="{6BAB8F90-F344-42DE-BFBE-54E362D51476}"/>
              </a:ext>
            </a:extLst>
          </p:cNvPr>
          <p:cNvGraphicFramePr>
            <a:graphicFrameLocks noGrp="1"/>
          </p:cNvGraphicFramePr>
          <p:nvPr>
            <p:ph sz="half" idx="2"/>
            <p:extLst>
              <p:ext uri="{D42A27DB-BD31-4B8C-83A1-F6EECF244321}">
                <p14:modId xmlns:p14="http://schemas.microsoft.com/office/powerpoint/2010/main" val="355672849"/>
              </p:ext>
            </p:extLst>
          </p:nvPr>
        </p:nvGraphicFramePr>
        <p:xfrm>
          <a:off x="6410325" y="2076450"/>
          <a:ext cx="4857750" cy="2966720"/>
        </p:xfrm>
        <a:graphic>
          <a:graphicData uri="http://schemas.openxmlformats.org/drawingml/2006/table">
            <a:tbl>
              <a:tblPr firstRow="1" bandRow="1">
                <a:tableStyleId>{5C22544A-7EE6-4342-B048-85BDC9FD1C3A}</a:tableStyleId>
              </a:tblPr>
              <a:tblGrid>
                <a:gridCol w="2428875">
                  <a:extLst>
                    <a:ext uri="{9D8B030D-6E8A-4147-A177-3AD203B41FA5}">
                      <a16:colId xmlns:a16="http://schemas.microsoft.com/office/drawing/2014/main" val="2389977134"/>
                    </a:ext>
                  </a:extLst>
                </a:gridCol>
                <a:gridCol w="2428875">
                  <a:extLst>
                    <a:ext uri="{9D8B030D-6E8A-4147-A177-3AD203B41FA5}">
                      <a16:colId xmlns:a16="http://schemas.microsoft.com/office/drawing/2014/main" val="3889829405"/>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275104042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8656065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41304733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777526685"/>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90304635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953264625"/>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75411483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533686213"/>
                  </a:ext>
                </a:extLst>
              </a:tr>
            </a:tbl>
          </a:graphicData>
        </a:graphic>
      </p:graphicFrame>
      <p:sp>
        <p:nvSpPr>
          <p:cNvPr id="11" name="Rectangle 10">
            <a:extLst>
              <a:ext uri="{FF2B5EF4-FFF2-40B4-BE49-F238E27FC236}">
                <a16:creationId xmlns:a16="http://schemas.microsoft.com/office/drawing/2014/main" id="{328B47C6-B24C-4C42-B67A-CA455C6D8E36}"/>
              </a:ext>
            </a:extLst>
          </p:cNvPr>
          <p:cNvSpPr/>
          <p:nvPr/>
        </p:nvSpPr>
        <p:spPr>
          <a:xfrm>
            <a:off x="6410716" y="2076451"/>
            <a:ext cx="4856841" cy="36226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3">
            <a:extLst>
              <a:ext uri="{FF2B5EF4-FFF2-40B4-BE49-F238E27FC236}">
                <a16:creationId xmlns:a16="http://schemas.microsoft.com/office/drawing/2014/main" id="{0053975D-CE9C-487E-B21B-6BB51A0DCD9D}"/>
              </a:ext>
            </a:extLst>
          </p:cNvPr>
          <p:cNvGraphicFramePr>
            <a:graphicFrameLocks noGrp="1"/>
          </p:cNvGraphicFramePr>
          <p:nvPr>
            <p:extLst>
              <p:ext uri="{D42A27DB-BD31-4B8C-83A1-F6EECF244321}">
                <p14:modId xmlns:p14="http://schemas.microsoft.com/office/powerpoint/2010/main" val="3467275058"/>
              </p:ext>
            </p:extLst>
          </p:nvPr>
        </p:nvGraphicFramePr>
        <p:xfrm>
          <a:off x="710797" y="2172758"/>
          <a:ext cx="5070488" cy="3606800"/>
        </p:xfrm>
        <a:graphic>
          <a:graphicData uri="http://schemas.openxmlformats.org/drawingml/2006/table">
            <a:tbl>
              <a:tblPr firstRow="1" bandRow="1">
                <a:tableStyleId>{073A0DAA-6AF3-43AB-8588-CEC1D06C72B9}</a:tableStyleId>
              </a:tblPr>
              <a:tblGrid>
                <a:gridCol w="2345554">
                  <a:extLst>
                    <a:ext uri="{9D8B030D-6E8A-4147-A177-3AD203B41FA5}">
                      <a16:colId xmlns:a16="http://schemas.microsoft.com/office/drawing/2014/main" val="2345227724"/>
                    </a:ext>
                  </a:extLst>
                </a:gridCol>
                <a:gridCol w="2724934">
                  <a:extLst>
                    <a:ext uri="{9D8B030D-6E8A-4147-A177-3AD203B41FA5}">
                      <a16:colId xmlns:a16="http://schemas.microsoft.com/office/drawing/2014/main" val="2627829582"/>
                    </a:ext>
                  </a:extLst>
                </a:gridCol>
              </a:tblGrid>
              <a:tr h="370840">
                <a:tc>
                  <a:txBody>
                    <a:bodyPr/>
                    <a:lstStyle/>
                    <a:p>
                      <a:r>
                        <a:rPr lang="en-US" dirty="0"/>
                        <a:t>Event Clearance Code</a:t>
                      </a:r>
                    </a:p>
                  </a:txBody>
                  <a:tcPr/>
                </a:tc>
                <a:tc>
                  <a:txBody>
                    <a:bodyPr/>
                    <a:lstStyle/>
                    <a:p>
                      <a:r>
                        <a:rPr lang="en-US" dirty="0"/>
                        <a:t>Event</a:t>
                      </a:r>
                    </a:p>
                  </a:txBody>
                  <a:tcPr/>
                </a:tc>
                <a:extLst>
                  <a:ext uri="{0D108BD9-81ED-4DB2-BD59-A6C34878D82A}">
                    <a16:rowId xmlns:a16="http://schemas.microsoft.com/office/drawing/2014/main" val="586143990"/>
                  </a:ext>
                </a:extLst>
              </a:tr>
              <a:tr h="370840">
                <a:tc>
                  <a:txBody>
                    <a:bodyPr/>
                    <a:lstStyle/>
                    <a:p>
                      <a:r>
                        <a:rPr lang="en-US" dirty="0"/>
                        <a:t>430</a:t>
                      </a:r>
                    </a:p>
                  </a:txBody>
                  <a:tcPr/>
                </a:tc>
                <a:tc>
                  <a:txBody>
                    <a:bodyPr/>
                    <a:lstStyle/>
                    <a:p>
                      <a:r>
                        <a:rPr lang="en-US" dirty="0"/>
                        <a:t>Accident Investigation</a:t>
                      </a:r>
                    </a:p>
                  </a:txBody>
                  <a:tcPr/>
                </a:tc>
                <a:extLst>
                  <a:ext uri="{0D108BD9-81ED-4DB2-BD59-A6C34878D82A}">
                    <a16:rowId xmlns:a16="http://schemas.microsoft.com/office/drawing/2014/main" val="3623773530"/>
                  </a:ext>
                </a:extLst>
              </a:tr>
              <a:tr h="370840">
                <a:tc>
                  <a:txBody>
                    <a:bodyPr/>
                    <a:lstStyle/>
                    <a:p>
                      <a:r>
                        <a:rPr lang="en-US" dirty="0"/>
                        <a:t>245</a:t>
                      </a:r>
                    </a:p>
                  </a:txBody>
                  <a:tcPr/>
                </a:tc>
                <a:tc>
                  <a:txBody>
                    <a:bodyPr/>
                    <a:lstStyle/>
                    <a:p>
                      <a:r>
                        <a:rPr lang="en-US" dirty="0"/>
                        <a:t>Disturbance – Other</a:t>
                      </a:r>
                    </a:p>
                  </a:txBody>
                  <a:tcPr/>
                </a:tc>
                <a:extLst>
                  <a:ext uri="{0D108BD9-81ED-4DB2-BD59-A6C34878D82A}">
                    <a16:rowId xmlns:a16="http://schemas.microsoft.com/office/drawing/2014/main" val="839205245"/>
                  </a:ext>
                </a:extLst>
              </a:tr>
              <a:tr h="370840">
                <a:tc>
                  <a:txBody>
                    <a:bodyPr/>
                    <a:lstStyle/>
                    <a:p>
                      <a:r>
                        <a:rPr lang="en-US" dirty="0"/>
                        <a:t>280</a:t>
                      </a:r>
                    </a:p>
                  </a:txBody>
                  <a:tcPr/>
                </a:tc>
                <a:tc>
                  <a:txBody>
                    <a:bodyPr/>
                    <a:lstStyle/>
                    <a:p>
                      <a:r>
                        <a:rPr lang="en-US" dirty="0"/>
                        <a:t>Suspicious Person</a:t>
                      </a:r>
                    </a:p>
                  </a:txBody>
                  <a:tcPr/>
                </a:tc>
                <a:extLst>
                  <a:ext uri="{0D108BD9-81ED-4DB2-BD59-A6C34878D82A}">
                    <a16:rowId xmlns:a16="http://schemas.microsoft.com/office/drawing/2014/main" val="814959776"/>
                  </a:ext>
                </a:extLst>
              </a:tr>
              <a:tr h="370840">
                <a:tc>
                  <a:txBody>
                    <a:bodyPr/>
                    <a:lstStyle/>
                    <a:p>
                      <a:r>
                        <a:rPr lang="en-US" dirty="0"/>
                        <a:t>63</a:t>
                      </a:r>
                    </a:p>
                  </a:txBody>
                  <a:tcPr/>
                </a:tc>
                <a:tc>
                  <a:txBody>
                    <a:bodyPr/>
                    <a:lstStyle/>
                    <a:p>
                      <a:r>
                        <a:rPr lang="en-US" dirty="0"/>
                        <a:t>Theft – car prowl</a:t>
                      </a:r>
                    </a:p>
                  </a:txBody>
                  <a:tcPr/>
                </a:tc>
                <a:extLst>
                  <a:ext uri="{0D108BD9-81ED-4DB2-BD59-A6C34878D82A}">
                    <a16:rowId xmlns:a16="http://schemas.microsoft.com/office/drawing/2014/main" val="1419769312"/>
                  </a:ext>
                </a:extLst>
              </a:tr>
              <a:tr h="370840">
                <a:tc>
                  <a:txBody>
                    <a:bodyPr/>
                    <a:lstStyle/>
                    <a:p>
                      <a:r>
                        <a:rPr lang="en-US" dirty="0"/>
                        <a:t>460</a:t>
                      </a:r>
                    </a:p>
                  </a:txBody>
                  <a:tcPr/>
                </a:tc>
                <a:tc>
                  <a:txBody>
                    <a:bodyPr/>
                    <a:lstStyle/>
                    <a:p>
                      <a:r>
                        <a:rPr lang="en-US" dirty="0"/>
                        <a:t>Traffic (Moving) Violation</a:t>
                      </a:r>
                    </a:p>
                  </a:txBody>
                  <a:tcPr/>
                </a:tc>
                <a:extLst>
                  <a:ext uri="{0D108BD9-81ED-4DB2-BD59-A6C34878D82A}">
                    <a16:rowId xmlns:a16="http://schemas.microsoft.com/office/drawing/2014/main" val="1971233704"/>
                  </a:ext>
                </a:extLst>
              </a:tr>
              <a:tr h="370840">
                <a:tc>
                  <a:txBody>
                    <a:bodyPr/>
                    <a:lstStyle/>
                    <a:p>
                      <a:r>
                        <a:rPr lang="en-US" dirty="0"/>
                        <a:t>50</a:t>
                      </a:r>
                    </a:p>
                  </a:txBody>
                  <a:tcPr/>
                </a:tc>
                <a:tc>
                  <a:txBody>
                    <a:bodyPr/>
                    <a:lstStyle/>
                    <a:p>
                      <a:r>
                        <a:rPr lang="en-US" dirty="0"/>
                        <a:t>Burglary – residual, unoccupied</a:t>
                      </a:r>
                    </a:p>
                  </a:txBody>
                  <a:tcPr/>
                </a:tc>
                <a:extLst>
                  <a:ext uri="{0D108BD9-81ED-4DB2-BD59-A6C34878D82A}">
                    <a16:rowId xmlns:a16="http://schemas.microsoft.com/office/drawing/2014/main" val="3448175698"/>
                  </a:ext>
                </a:extLst>
              </a:tr>
              <a:tr h="370840">
                <a:tc>
                  <a:txBody>
                    <a:bodyPr/>
                    <a:lstStyle/>
                    <a:p>
                      <a:r>
                        <a:rPr lang="en-US" dirty="0"/>
                        <a:t>65</a:t>
                      </a:r>
                    </a:p>
                  </a:txBody>
                  <a:tcPr/>
                </a:tc>
                <a:tc>
                  <a:txBody>
                    <a:bodyPr/>
                    <a:lstStyle/>
                    <a:p>
                      <a:r>
                        <a:rPr lang="en-US" dirty="0"/>
                        <a:t>Theft – Miscellaneous</a:t>
                      </a:r>
                    </a:p>
                  </a:txBody>
                  <a:tcPr/>
                </a:tc>
                <a:extLst>
                  <a:ext uri="{0D108BD9-81ED-4DB2-BD59-A6C34878D82A}">
                    <a16:rowId xmlns:a16="http://schemas.microsoft.com/office/drawing/2014/main" val="3833075196"/>
                  </a:ext>
                </a:extLst>
              </a:tr>
              <a:tr h="370840">
                <a:tc>
                  <a:txBody>
                    <a:bodyPr/>
                    <a:lstStyle/>
                    <a:p>
                      <a:r>
                        <a:rPr lang="en-US" dirty="0"/>
                        <a:t>450</a:t>
                      </a:r>
                    </a:p>
                  </a:txBody>
                  <a:tcPr/>
                </a:tc>
                <a:tc>
                  <a:txBody>
                    <a:bodyPr/>
                    <a:lstStyle/>
                    <a:p>
                      <a:r>
                        <a:rPr lang="en-US" dirty="0"/>
                        <a:t>DUIs</a:t>
                      </a:r>
                    </a:p>
                  </a:txBody>
                  <a:tcPr/>
                </a:tc>
                <a:extLst>
                  <a:ext uri="{0D108BD9-81ED-4DB2-BD59-A6C34878D82A}">
                    <a16:rowId xmlns:a16="http://schemas.microsoft.com/office/drawing/2014/main" val="1491304123"/>
                  </a:ext>
                </a:extLst>
              </a:tr>
            </a:tbl>
          </a:graphicData>
        </a:graphic>
      </p:graphicFrame>
      <p:pic>
        <p:nvPicPr>
          <p:cNvPr id="21" name="Content Placeholder 20" descr="Chart, bar chart&#10;&#10;Description automatically generated">
            <a:extLst>
              <a:ext uri="{FF2B5EF4-FFF2-40B4-BE49-F238E27FC236}">
                <a16:creationId xmlns:a16="http://schemas.microsoft.com/office/drawing/2014/main" id="{B3716FDC-D01A-4837-A42B-84678659089A}"/>
              </a:ext>
            </a:extLst>
          </p:cNvPr>
          <p:cNvPicPr>
            <a:picLocks noGrp="1" noChangeAspect="1"/>
          </p:cNvPicPr>
          <p:nvPr>
            <p:ph sz="half" idx="1"/>
          </p:nvPr>
        </p:nvPicPr>
        <p:blipFill>
          <a:blip r:embed="rId2"/>
          <a:stretch>
            <a:fillRect/>
          </a:stretch>
        </p:blipFill>
        <p:spPr>
          <a:xfrm>
            <a:off x="6411394" y="2269066"/>
            <a:ext cx="4856163" cy="3237442"/>
          </a:xfrm>
        </p:spPr>
      </p:pic>
    </p:spTree>
    <p:extLst>
      <p:ext uri="{BB962C8B-B14F-4D97-AF65-F5344CB8AC3E}">
        <p14:creationId xmlns:p14="http://schemas.microsoft.com/office/powerpoint/2010/main" val="371375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F48B842-2E08-4B25-9D8A-867CBB32621B}"/>
              </a:ext>
            </a:extLst>
          </p:cNvPr>
          <p:cNvSpPr/>
          <p:nvPr/>
        </p:nvSpPr>
        <p:spPr>
          <a:xfrm>
            <a:off x="6410715" y="2076450"/>
            <a:ext cx="4856841" cy="36226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741DC-62A7-4DB8-80F6-BC48A020D754}"/>
              </a:ext>
            </a:extLst>
          </p:cNvPr>
          <p:cNvSpPr>
            <a:spLocks noGrp="1"/>
          </p:cNvSpPr>
          <p:nvPr>
            <p:ph type="title"/>
          </p:nvPr>
        </p:nvSpPr>
        <p:spPr/>
        <p:txBody>
          <a:bodyPr/>
          <a:lstStyle/>
          <a:p>
            <a:r>
              <a:rPr lang="en-US" dirty="0"/>
              <a:t>Types of Events: Cluster 4</a:t>
            </a:r>
          </a:p>
        </p:txBody>
      </p:sp>
      <p:graphicFrame>
        <p:nvGraphicFramePr>
          <p:cNvPr id="8" name="Table 8">
            <a:extLst>
              <a:ext uri="{FF2B5EF4-FFF2-40B4-BE49-F238E27FC236}">
                <a16:creationId xmlns:a16="http://schemas.microsoft.com/office/drawing/2014/main" id="{498D9CBD-7337-4859-B8E9-C9489E272E28}"/>
              </a:ext>
            </a:extLst>
          </p:cNvPr>
          <p:cNvGraphicFramePr>
            <a:graphicFrameLocks noGrp="1"/>
          </p:cNvGraphicFramePr>
          <p:nvPr>
            <p:ph sz="half" idx="1"/>
            <p:extLst>
              <p:ext uri="{D42A27DB-BD31-4B8C-83A1-F6EECF244321}">
                <p14:modId xmlns:p14="http://schemas.microsoft.com/office/powerpoint/2010/main" val="3311788552"/>
              </p:ext>
            </p:extLst>
          </p:nvPr>
        </p:nvGraphicFramePr>
        <p:xfrm>
          <a:off x="914400" y="2076450"/>
          <a:ext cx="4856162" cy="3876040"/>
        </p:xfrm>
        <a:graphic>
          <a:graphicData uri="http://schemas.openxmlformats.org/drawingml/2006/table">
            <a:tbl>
              <a:tblPr firstRow="1" bandRow="1">
                <a:tableStyleId>{073A0DAA-6AF3-43AB-8588-CEC1D06C72B9}</a:tableStyleId>
              </a:tblPr>
              <a:tblGrid>
                <a:gridCol w="2428081">
                  <a:extLst>
                    <a:ext uri="{9D8B030D-6E8A-4147-A177-3AD203B41FA5}">
                      <a16:colId xmlns:a16="http://schemas.microsoft.com/office/drawing/2014/main" val="242445169"/>
                    </a:ext>
                  </a:extLst>
                </a:gridCol>
                <a:gridCol w="2428081">
                  <a:extLst>
                    <a:ext uri="{9D8B030D-6E8A-4147-A177-3AD203B41FA5}">
                      <a16:colId xmlns:a16="http://schemas.microsoft.com/office/drawing/2014/main" val="1400257273"/>
                    </a:ext>
                  </a:extLst>
                </a:gridCol>
              </a:tblGrid>
              <a:tr h="370840">
                <a:tc>
                  <a:txBody>
                    <a:bodyPr/>
                    <a:lstStyle/>
                    <a:p>
                      <a:r>
                        <a:rPr lang="en-US" dirty="0"/>
                        <a:t>Event Clearance Code</a:t>
                      </a:r>
                    </a:p>
                  </a:txBody>
                  <a:tcPr/>
                </a:tc>
                <a:tc>
                  <a:txBody>
                    <a:bodyPr/>
                    <a:lstStyle/>
                    <a:p>
                      <a:r>
                        <a:rPr lang="en-US" dirty="0"/>
                        <a:t>Event</a:t>
                      </a:r>
                    </a:p>
                  </a:txBody>
                  <a:tcPr/>
                </a:tc>
                <a:extLst>
                  <a:ext uri="{0D108BD9-81ED-4DB2-BD59-A6C34878D82A}">
                    <a16:rowId xmlns:a16="http://schemas.microsoft.com/office/drawing/2014/main" val="162662101"/>
                  </a:ext>
                </a:extLst>
              </a:tr>
              <a:tr h="370840">
                <a:tc>
                  <a:txBody>
                    <a:bodyPr/>
                    <a:lstStyle/>
                    <a:p>
                      <a:r>
                        <a:rPr lang="en-US" dirty="0"/>
                        <a:t>430</a:t>
                      </a:r>
                    </a:p>
                  </a:txBody>
                  <a:tcPr/>
                </a:tc>
                <a:tc>
                  <a:txBody>
                    <a:bodyPr/>
                    <a:lstStyle/>
                    <a:p>
                      <a:r>
                        <a:rPr lang="en-US" dirty="0"/>
                        <a:t>Accident Investigation</a:t>
                      </a:r>
                    </a:p>
                  </a:txBody>
                  <a:tcPr/>
                </a:tc>
                <a:extLst>
                  <a:ext uri="{0D108BD9-81ED-4DB2-BD59-A6C34878D82A}">
                    <a16:rowId xmlns:a16="http://schemas.microsoft.com/office/drawing/2014/main" val="1258047966"/>
                  </a:ext>
                </a:extLst>
              </a:tr>
              <a:tr h="370840">
                <a:tc>
                  <a:txBody>
                    <a:bodyPr/>
                    <a:lstStyle/>
                    <a:p>
                      <a:r>
                        <a:rPr lang="en-US" dirty="0"/>
                        <a:t>245</a:t>
                      </a:r>
                    </a:p>
                  </a:txBody>
                  <a:tcPr/>
                </a:tc>
                <a:tc>
                  <a:txBody>
                    <a:bodyPr/>
                    <a:lstStyle/>
                    <a:p>
                      <a:r>
                        <a:rPr lang="en-US" dirty="0"/>
                        <a:t>Disturbance – Other</a:t>
                      </a:r>
                    </a:p>
                  </a:txBody>
                  <a:tcPr/>
                </a:tc>
                <a:extLst>
                  <a:ext uri="{0D108BD9-81ED-4DB2-BD59-A6C34878D82A}">
                    <a16:rowId xmlns:a16="http://schemas.microsoft.com/office/drawing/2014/main" val="1622439721"/>
                  </a:ext>
                </a:extLst>
              </a:tr>
              <a:tr h="370840">
                <a:tc>
                  <a:txBody>
                    <a:bodyPr/>
                    <a:lstStyle/>
                    <a:p>
                      <a:r>
                        <a:rPr lang="en-US" dirty="0"/>
                        <a:t>280</a:t>
                      </a:r>
                    </a:p>
                  </a:txBody>
                  <a:tcPr/>
                </a:tc>
                <a:tc>
                  <a:txBody>
                    <a:bodyPr/>
                    <a:lstStyle/>
                    <a:p>
                      <a:r>
                        <a:rPr lang="en-US" dirty="0"/>
                        <a:t>Suspicious Person</a:t>
                      </a:r>
                    </a:p>
                  </a:txBody>
                  <a:tcPr/>
                </a:tc>
                <a:extLst>
                  <a:ext uri="{0D108BD9-81ED-4DB2-BD59-A6C34878D82A}">
                    <a16:rowId xmlns:a16="http://schemas.microsoft.com/office/drawing/2014/main" val="1228014588"/>
                  </a:ext>
                </a:extLst>
              </a:tr>
              <a:tr h="370840">
                <a:tc>
                  <a:txBody>
                    <a:bodyPr/>
                    <a:lstStyle/>
                    <a:p>
                      <a:r>
                        <a:rPr lang="en-US" dirty="0"/>
                        <a:t>63</a:t>
                      </a:r>
                    </a:p>
                  </a:txBody>
                  <a:tcPr/>
                </a:tc>
                <a:tc>
                  <a:txBody>
                    <a:bodyPr/>
                    <a:lstStyle/>
                    <a:p>
                      <a:r>
                        <a:rPr lang="en-US" dirty="0"/>
                        <a:t>Theft – car prowl</a:t>
                      </a:r>
                    </a:p>
                  </a:txBody>
                  <a:tcPr/>
                </a:tc>
                <a:extLst>
                  <a:ext uri="{0D108BD9-81ED-4DB2-BD59-A6C34878D82A}">
                    <a16:rowId xmlns:a16="http://schemas.microsoft.com/office/drawing/2014/main" val="1261986904"/>
                  </a:ext>
                </a:extLst>
              </a:tr>
              <a:tr h="370840">
                <a:tc>
                  <a:txBody>
                    <a:bodyPr/>
                    <a:lstStyle/>
                    <a:p>
                      <a:r>
                        <a:rPr lang="en-US" dirty="0"/>
                        <a:t>460</a:t>
                      </a:r>
                    </a:p>
                  </a:txBody>
                  <a:tcPr/>
                </a:tc>
                <a:tc>
                  <a:txBody>
                    <a:bodyPr/>
                    <a:lstStyle/>
                    <a:p>
                      <a:r>
                        <a:rPr lang="en-US" dirty="0"/>
                        <a:t>Traffic (Moving) Violation</a:t>
                      </a:r>
                    </a:p>
                  </a:txBody>
                  <a:tcPr/>
                </a:tc>
                <a:extLst>
                  <a:ext uri="{0D108BD9-81ED-4DB2-BD59-A6C34878D82A}">
                    <a16:rowId xmlns:a16="http://schemas.microsoft.com/office/drawing/2014/main" val="3908516187"/>
                  </a:ext>
                </a:extLst>
              </a:tr>
              <a:tr h="370840">
                <a:tc>
                  <a:txBody>
                    <a:bodyPr/>
                    <a:lstStyle/>
                    <a:p>
                      <a:r>
                        <a:rPr lang="en-US" dirty="0"/>
                        <a:t>65</a:t>
                      </a:r>
                    </a:p>
                  </a:txBody>
                  <a:tcPr/>
                </a:tc>
                <a:tc>
                  <a:txBody>
                    <a:bodyPr/>
                    <a:lstStyle/>
                    <a:p>
                      <a:r>
                        <a:rPr lang="en-US" dirty="0"/>
                        <a:t>Theft – Miscellaneous</a:t>
                      </a:r>
                    </a:p>
                  </a:txBody>
                  <a:tcPr/>
                </a:tc>
                <a:extLst>
                  <a:ext uri="{0D108BD9-81ED-4DB2-BD59-A6C34878D82A}">
                    <a16:rowId xmlns:a16="http://schemas.microsoft.com/office/drawing/2014/main" val="1871922441"/>
                  </a:ext>
                </a:extLst>
              </a:tr>
              <a:tr h="370840">
                <a:tc>
                  <a:txBody>
                    <a:bodyPr/>
                    <a:lstStyle/>
                    <a:p>
                      <a:r>
                        <a:rPr lang="en-US" dirty="0"/>
                        <a:t>50</a:t>
                      </a:r>
                    </a:p>
                  </a:txBody>
                  <a:tcPr/>
                </a:tc>
                <a:tc>
                  <a:txBody>
                    <a:bodyPr/>
                    <a:lstStyle/>
                    <a:p>
                      <a:r>
                        <a:rPr lang="en-US" dirty="0"/>
                        <a:t>Burglary – residual, unoccupied</a:t>
                      </a:r>
                    </a:p>
                  </a:txBody>
                  <a:tcPr/>
                </a:tc>
                <a:extLst>
                  <a:ext uri="{0D108BD9-81ED-4DB2-BD59-A6C34878D82A}">
                    <a16:rowId xmlns:a16="http://schemas.microsoft.com/office/drawing/2014/main" val="2009650549"/>
                  </a:ext>
                </a:extLst>
              </a:tr>
              <a:tr h="370840">
                <a:tc>
                  <a:txBody>
                    <a:bodyPr/>
                    <a:lstStyle/>
                    <a:p>
                      <a:r>
                        <a:rPr lang="en-US" dirty="0"/>
                        <a:t>450</a:t>
                      </a:r>
                    </a:p>
                  </a:txBody>
                  <a:tcPr/>
                </a:tc>
                <a:tc>
                  <a:txBody>
                    <a:bodyPr/>
                    <a:lstStyle/>
                    <a:p>
                      <a:r>
                        <a:rPr lang="en-US" dirty="0"/>
                        <a:t>DUIs</a:t>
                      </a:r>
                    </a:p>
                  </a:txBody>
                  <a:tcPr/>
                </a:tc>
                <a:extLst>
                  <a:ext uri="{0D108BD9-81ED-4DB2-BD59-A6C34878D82A}">
                    <a16:rowId xmlns:a16="http://schemas.microsoft.com/office/drawing/2014/main" val="1612007200"/>
                  </a:ext>
                </a:extLst>
              </a:tr>
            </a:tbl>
          </a:graphicData>
        </a:graphic>
      </p:graphicFrame>
      <p:pic>
        <p:nvPicPr>
          <p:cNvPr id="21" name="Content Placeholder 20" descr="Chart, bar chart&#10;&#10;Description automatically generated">
            <a:extLst>
              <a:ext uri="{FF2B5EF4-FFF2-40B4-BE49-F238E27FC236}">
                <a16:creationId xmlns:a16="http://schemas.microsoft.com/office/drawing/2014/main" id="{65EE36E3-0FF1-4852-8882-3DFDE183C2A3}"/>
              </a:ext>
            </a:extLst>
          </p:cNvPr>
          <p:cNvPicPr>
            <a:picLocks noGrp="1" noChangeAspect="1"/>
          </p:cNvPicPr>
          <p:nvPr>
            <p:ph sz="half" idx="2"/>
          </p:nvPr>
        </p:nvPicPr>
        <p:blipFill>
          <a:blip r:embed="rId2"/>
          <a:stretch>
            <a:fillRect/>
          </a:stretch>
        </p:blipFill>
        <p:spPr>
          <a:xfrm>
            <a:off x="6410325" y="2268537"/>
            <a:ext cx="4857750" cy="3238500"/>
          </a:xfrm>
        </p:spPr>
      </p:pic>
    </p:spTree>
    <p:extLst>
      <p:ext uri="{BB962C8B-B14F-4D97-AF65-F5344CB8AC3E}">
        <p14:creationId xmlns:p14="http://schemas.microsoft.com/office/powerpoint/2010/main" val="320446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2713578-31A5-4644-807B-ECC579F998EE}"/>
              </a:ext>
            </a:extLst>
          </p:cNvPr>
          <p:cNvSpPr/>
          <p:nvPr/>
        </p:nvSpPr>
        <p:spPr>
          <a:xfrm>
            <a:off x="6410715" y="2076450"/>
            <a:ext cx="4856841" cy="36226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A2903-F474-40CD-9C3F-F95569C32279}"/>
              </a:ext>
            </a:extLst>
          </p:cNvPr>
          <p:cNvSpPr>
            <a:spLocks noGrp="1"/>
          </p:cNvSpPr>
          <p:nvPr>
            <p:ph type="title"/>
          </p:nvPr>
        </p:nvSpPr>
        <p:spPr/>
        <p:txBody>
          <a:bodyPr/>
          <a:lstStyle/>
          <a:p>
            <a:r>
              <a:rPr lang="en-US" dirty="0"/>
              <a:t>Types of Events: Cluster 3</a:t>
            </a:r>
          </a:p>
        </p:txBody>
      </p:sp>
      <p:graphicFrame>
        <p:nvGraphicFramePr>
          <p:cNvPr id="5" name="Table 5">
            <a:extLst>
              <a:ext uri="{FF2B5EF4-FFF2-40B4-BE49-F238E27FC236}">
                <a16:creationId xmlns:a16="http://schemas.microsoft.com/office/drawing/2014/main" id="{A44C725F-5CAF-401E-BBDE-F4DE4684EF52}"/>
              </a:ext>
            </a:extLst>
          </p:cNvPr>
          <p:cNvGraphicFramePr>
            <a:graphicFrameLocks noGrp="1"/>
          </p:cNvGraphicFramePr>
          <p:nvPr>
            <p:ph sz="half" idx="1"/>
            <p:extLst>
              <p:ext uri="{D42A27DB-BD31-4B8C-83A1-F6EECF244321}">
                <p14:modId xmlns:p14="http://schemas.microsoft.com/office/powerpoint/2010/main" val="1870985224"/>
              </p:ext>
            </p:extLst>
          </p:nvPr>
        </p:nvGraphicFramePr>
        <p:xfrm>
          <a:off x="914400" y="2076450"/>
          <a:ext cx="4856162" cy="3876040"/>
        </p:xfrm>
        <a:graphic>
          <a:graphicData uri="http://schemas.openxmlformats.org/drawingml/2006/table">
            <a:tbl>
              <a:tblPr firstRow="1" bandRow="1">
                <a:tableStyleId>{073A0DAA-6AF3-43AB-8588-CEC1D06C72B9}</a:tableStyleId>
              </a:tblPr>
              <a:tblGrid>
                <a:gridCol w="2428081">
                  <a:extLst>
                    <a:ext uri="{9D8B030D-6E8A-4147-A177-3AD203B41FA5}">
                      <a16:colId xmlns:a16="http://schemas.microsoft.com/office/drawing/2014/main" val="3954604283"/>
                    </a:ext>
                  </a:extLst>
                </a:gridCol>
                <a:gridCol w="2428081">
                  <a:extLst>
                    <a:ext uri="{9D8B030D-6E8A-4147-A177-3AD203B41FA5}">
                      <a16:colId xmlns:a16="http://schemas.microsoft.com/office/drawing/2014/main" val="1251705996"/>
                    </a:ext>
                  </a:extLst>
                </a:gridCol>
              </a:tblGrid>
              <a:tr h="370840">
                <a:tc>
                  <a:txBody>
                    <a:bodyPr/>
                    <a:lstStyle/>
                    <a:p>
                      <a:r>
                        <a:rPr lang="en-US" dirty="0"/>
                        <a:t>Event Clearance Code</a:t>
                      </a:r>
                    </a:p>
                  </a:txBody>
                  <a:tcPr/>
                </a:tc>
                <a:tc>
                  <a:txBody>
                    <a:bodyPr/>
                    <a:lstStyle/>
                    <a:p>
                      <a:r>
                        <a:rPr lang="en-US" dirty="0"/>
                        <a:t>Event</a:t>
                      </a:r>
                    </a:p>
                  </a:txBody>
                  <a:tcPr/>
                </a:tc>
                <a:extLst>
                  <a:ext uri="{0D108BD9-81ED-4DB2-BD59-A6C34878D82A}">
                    <a16:rowId xmlns:a16="http://schemas.microsoft.com/office/drawing/2014/main" val="189688447"/>
                  </a:ext>
                </a:extLst>
              </a:tr>
              <a:tr h="370840">
                <a:tc>
                  <a:txBody>
                    <a:bodyPr/>
                    <a:lstStyle/>
                    <a:p>
                      <a:r>
                        <a:rPr lang="en-US" dirty="0"/>
                        <a:t>430</a:t>
                      </a:r>
                    </a:p>
                  </a:txBody>
                  <a:tcPr/>
                </a:tc>
                <a:tc>
                  <a:txBody>
                    <a:bodyPr/>
                    <a:lstStyle/>
                    <a:p>
                      <a:r>
                        <a:rPr lang="en-US" dirty="0"/>
                        <a:t>Accident Investigation</a:t>
                      </a:r>
                    </a:p>
                  </a:txBody>
                  <a:tcPr/>
                </a:tc>
                <a:extLst>
                  <a:ext uri="{0D108BD9-81ED-4DB2-BD59-A6C34878D82A}">
                    <a16:rowId xmlns:a16="http://schemas.microsoft.com/office/drawing/2014/main" val="1124496279"/>
                  </a:ext>
                </a:extLst>
              </a:tr>
              <a:tr h="370840">
                <a:tc>
                  <a:txBody>
                    <a:bodyPr/>
                    <a:lstStyle/>
                    <a:p>
                      <a:r>
                        <a:rPr lang="en-US" dirty="0"/>
                        <a:t>245</a:t>
                      </a:r>
                    </a:p>
                  </a:txBody>
                  <a:tcPr/>
                </a:tc>
                <a:tc>
                  <a:txBody>
                    <a:bodyPr/>
                    <a:lstStyle/>
                    <a:p>
                      <a:r>
                        <a:rPr lang="en-US" dirty="0"/>
                        <a:t>Disturbance – Other</a:t>
                      </a:r>
                    </a:p>
                  </a:txBody>
                  <a:tcPr/>
                </a:tc>
                <a:extLst>
                  <a:ext uri="{0D108BD9-81ED-4DB2-BD59-A6C34878D82A}">
                    <a16:rowId xmlns:a16="http://schemas.microsoft.com/office/drawing/2014/main" val="2677382913"/>
                  </a:ext>
                </a:extLst>
              </a:tr>
              <a:tr h="370840">
                <a:tc>
                  <a:txBody>
                    <a:bodyPr/>
                    <a:lstStyle/>
                    <a:p>
                      <a:r>
                        <a:rPr lang="en-US" dirty="0"/>
                        <a:t>280</a:t>
                      </a:r>
                    </a:p>
                  </a:txBody>
                  <a:tcPr/>
                </a:tc>
                <a:tc>
                  <a:txBody>
                    <a:bodyPr/>
                    <a:lstStyle/>
                    <a:p>
                      <a:r>
                        <a:rPr lang="en-US" dirty="0"/>
                        <a:t>Suspicious Person</a:t>
                      </a:r>
                    </a:p>
                  </a:txBody>
                  <a:tcPr/>
                </a:tc>
                <a:extLst>
                  <a:ext uri="{0D108BD9-81ED-4DB2-BD59-A6C34878D82A}">
                    <a16:rowId xmlns:a16="http://schemas.microsoft.com/office/drawing/2014/main" val="1081781161"/>
                  </a:ext>
                </a:extLst>
              </a:tr>
              <a:tr h="370840">
                <a:tc>
                  <a:txBody>
                    <a:bodyPr/>
                    <a:lstStyle/>
                    <a:p>
                      <a:r>
                        <a:rPr lang="en-US" dirty="0"/>
                        <a:t>63</a:t>
                      </a:r>
                    </a:p>
                  </a:txBody>
                  <a:tcPr/>
                </a:tc>
                <a:tc>
                  <a:txBody>
                    <a:bodyPr/>
                    <a:lstStyle/>
                    <a:p>
                      <a:r>
                        <a:rPr lang="en-US" dirty="0"/>
                        <a:t>Theft – car prowl</a:t>
                      </a:r>
                    </a:p>
                  </a:txBody>
                  <a:tcPr/>
                </a:tc>
                <a:extLst>
                  <a:ext uri="{0D108BD9-81ED-4DB2-BD59-A6C34878D82A}">
                    <a16:rowId xmlns:a16="http://schemas.microsoft.com/office/drawing/2014/main" val="182953953"/>
                  </a:ext>
                </a:extLst>
              </a:tr>
              <a:tr h="370840">
                <a:tc>
                  <a:txBody>
                    <a:bodyPr/>
                    <a:lstStyle/>
                    <a:p>
                      <a:r>
                        <a:rPr lang="en-US" dirty="0"/>
                        <a:t>460</a:t>
                      </a:r>
                    </a:p>
                  </a:txBody>
                  <a:tcPr/>
                </a:tc>
                <a:tc>
                  <a:txBody>
                    <a:bodyPr/>
                    <a:lstStyle/>
                    <a:p>
                      <a:r>
                        <a:rPr lang="en-US" dirty="0"/>
                        <a:t>Traffic (Moving) Violation</a:t>
                      </a:r>
                    </a:p>
                  </a:txBody>
                  <a:tcPr/>
                </a:tc>
                <a:extLst>
                  <a:ext uri="{0D108BD9-81ED-4DB2-BD59-A6C34878D82A}">
                    <a16:rowId xmlns:a16="http://schemas.microsoft.com/office/drawing/2014/main" val="3756360522"/>
                  </a:ext>
                </a:extLst>
              </a:tr>
              <a:tr h="370840">
                <a:tc>
                  <a:txBody>
                    <a:bodyPr/>
                    <a:lstStyle/>
                    <a:p>
                      <a:r>
                        <a:rPr lang="en-US" dirty="0"/>
                        <a:t>65</a:t>
                      </a:r>
                    </a:p>
                  </a:txBody>
                  <a:tcPr/>
                </a:tc>
                <a:tc>
                  <a:txBody>
                    <a:bodyPr/>
                    <a:lstStyle/>
                    <a:p>
                      <a:r>
                        <a:rPr lang="en-US" dirty="0"/>
                        <a:t>Theft – Miscellaneous</a:t>
                      </a:r>
                    </a:p>
                  </a:txBody>
                  <a:tcPr/>
                </a:tc>
                <a:extLst>
                  <a:ext uri="{0D108BD9-81ED-4DB2-BD59-A6C34878D82A}">
                    <a16:rowId xmlns:a16="http://schemas.microsoft.com/office/drawing/2014/main" val="3647287396"/>
                  </a:ext>
                </a:extLst>
              </a:tr>
              <a:tr h="370840">
                <a:tc>
                  <a:txBody>
                    <a:bodyPr/>
                    <a:lstStyle/>
                    <a:p>
                      <a:r>
                        <a:rPr lang="en-US" dirty="0"/>
                        <a:t>50</a:t>
                      </a:r>
                    </a:p>
                  </a:txBody>
                  <a:tcPr/>
                </a:tc>
                <a:tc>
                  <a:txBody>
                    <a:bodyPr/>
                    <a:lstStyle/>
                    <a:p>
                      <a:r>
                        <a:rPr lang="en-US" dirty="0"/>
                        <a:t>Burglary – residual, unoccupied</a:t>
                      </a:r>
                    </a:p>
                  </a:txBody>
                  <a:tcPr/>
                </a:tc>
                <a:extLst>
                  <a:ext uri="{0D108BD9-81ED-4DB2-BD59-A6C34878D82A}">
                    <a16:rowId xmlns:a16="http://schemas.microsoft.com/office/drawing/2014/main" val="2688615218"/>
                  </a:ext>
                </a:extLst>
              </a:tr>
              <a:tr h="370840">
                <a:tc>
                  <a:txBody>
                    <a:bodyPr/>
                    <a:lstStyle/>
                    <a:p>
                      <a:r>
                        <a:rPr lang="en-US" dirty="0"/>
                        <a:t>450</a:t>
                      </a:r>
                    </a:p>
                  </a:txBody>
                  <a:tcPr/>
                </a:tc>
                <a:tc>
                  <a:txBody>
                    <a:bodyPr/>
                    <a:lstStyle/>
                    <a:p>
                      <a:r>
                        <a:rPr lang="en-US" dirty="0"/>
                        <a:t>DUIs</a:t>
                      </a:r>
                    </a:p>
                  </a:txBody>
                  <a:tcPr/>
                </a:tc>
                <a:extLst>
                  <a:ext uri="{0D108BD9-81ED-4DB2-BD59-A6C34878D82A}">
                    <a16:rowId xmlns:a16="http://schemas.microsoft.com/office/drawing/2014/main" val="3588616087"/>
                  </a:ext>
                </a:extLst>
              </a:tr>
            </a:tbl>
          </a:graphicData>
        </a:graphic>
      </p:graphicFrame>
      <p:pic>
        <p:nvPicPr>
          <p:cNvPr id="17" name="Content Placeholder 16" descr="Chart, bar chart&#10;&#10;Description automatically generated">
            <a:extLst>
              <a:ext uri="{FF2B5EF4-FFF2-40B4-BE49-F238E27FC236}">
                <a16:creationId xmlns:a16="http://schemas.microsoft.com/office/drawing/2014/main" id="{BF72A13D-24C5-4D3C-91DF-8E267960A361}"/>
              </a:ext>
            </a:extLst>
          </p:cNvPr>
          <p:cNvPicPr>
            <a:picLocks noGrp="1" noChangeAspect="1"/>
          </p:cNvPicPr>
          <p:nvPr>
            <p:ph sz="half" idx="2"/>
          </p:nvPr>
        </p:nvPicPr>
        <p:blipFill>
          <a:blip r:embed="rId2"/>
          <a:stretch>
            <a:fillRect/>
          </a:stretch>
        </p:blipFill>
        <p:spPr>
          <a:xfrm>
            <a:off x="6410325" y="2268537"/>
            <a:ext cx="4857750" cy="3238500"/>
          </a:xfrm>
        </p:spPr>
      </p:pic>
    </p:spTree>
    <p:extLst>
      <p:ext uri="{BB962C8B-B14F-4D97-AF65-F5344CB8AC3E}">
        <p14:creationId xmlns:p14="http://schemas.microsoft.com/office/powerpoint/2010/main" val="207508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CCBDF-ACAE-4BFA-8289-848C64DF52BE}"/>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Top Locations: All</a:t>
            </a:r>
          </a:p>
        </p:txBody>
      </p:sp>
      <p:sp>
        <p:nvSpPr>
          <p:cNvPr id="3" name="Content Placeholder 2">
            <a:extLst>
              <a:ext uri="{FF2B5EF4-FFF2-40B4-BE49-F238E27FC236}">
                <a16:creationId xmlns:a16="http://schemas.microsoft.com/office/drawing/2014/main" id="{AC3B4806-973C-48E8-BC1E-8325189C8887}"/>
              </a:ext>
            </a:extLst>
          </p:cNvPr>
          <p:cNvSpPr>
            <a:spLocks noGrp="1"/>
          </p:cNvSpPr>
          <p:nvPr>
            <p:ph sz="half" idx="1"/>
          </p:nvPr>
        </p:nvSpPr>
        <p:spPr>
          <a:xfrm>
            <a:off x="913796" y="2247153"/>
            <a:ext cx="3358084" cy="3544046"/>
          </a:xfrm>
        </p:spPr>
        <p:txBody>
          <a:bodyPr vert="horz" lIns="91440" tIns="45720" rIns="91440" bIns="45720" rtlCol="0" anchor="t">
            <a:normAutofit/>
          </a:bodyPr>
          <a:lstStyle/>
          <a:p>
            <a:r>
              <a:rPr lang="en-US" sz="1800" dirty="0"/>
              <a:t>Clustered around downtown Seattle</a:t>
            </a:r>
          </a:p>
          <a:p>
            <a:endParaRPr lang="en-US" sz="1800" dirty="0"/>
          </a:p>
          <a:p>
            <a:pPr marL="379800" indent="-342900">
              <a:buFont typeface="+mj-lt"/>
              <a:buAutoNum type="arabicPeriod"/>
            </a:pPr>
            <a:r>
              <a:rPr lang="en-US" sz="1800" dirty="0"/>
              <a:t>81 – Pike Place</a:t>
            </a:r>
          </a:p>
          <a:p>
            <a:pPr marL="379800" indent="-342900">
              <a:buFont typeface="+mj-lt"/>
              <a:buAutoNum type="arabicPeriod"/>
            </a:pPr>
            <a:r>
              <a:rPr lang="en-US" sz="1800" dirty="0"/>
              <a:t>93</a:t>
            </a:r>
          </a:p>
          <a:p>
            <a:pPr marL="379800" indent="-342900">
              <a:buFont typeface="+mj-lt"/>
              <a:buAutoNum type="arabicPeriod"/>
            </a:pPr>
            <a:r>
              <a:rPr lang="en-US" sz="1800" dirty="0"/>
              <a:t>75</a:t>
            </a:r>
          </a:p>
          <a:p>
            <a:pPr marL="379800" indent="-342900">
              <a:buFont typeface="+mj-lt"/>
              <a:buAutoNum type="arabicPeriod"/>
            </a:pPr>
            <a:r>
              <a:rPr lang="en-US" sz="1800" dirty="0"/>
              <a:t>72</a:t>
            </a:r>
          </a:p>
          <a:p>
            <a:pPr marL="379800" indent="-342900">
              <a:buFont typeface="+mj-lt"/>
              <a:buAutoNum type="arabicPeriod"/>
            </a:pPr>
            <a:r>
              <a:rPr lang="en-US" sz="1800" dirty="0"/>
              <a:t>73</a:t>
            </a:r>
          </a:p>
        </p:txBody>
      </p:sp>
      <p:pic>
        <p:nvPicPr>
          <p:cNvPr id="6" name="Content Placeholder 5">
            <a:extLst>
              <a:ext uri="{FF2B5EF4-FFF2-40B4-BE49-F238E27FC236}">
                <a16:creationId xmlns:a16="http://schemas.microsoft.com/office/drawing/2014/main" id="{A904356D-D840-4D00-9067-FA0DD33DC4FE}"/>
              </a:ext>
            </a:extLst>
          </p:cNvPr>
          <p:cNvPicPr>
            <a:picLocks noGrp="1" noChangeAspect="1"/>
          </p:cNvPicPr>
          <p:nvPr>
            <p:ph sz="half" idx="2"/>
          </p:nvPr>
        </p:nvPicPr>
        <p:blipFill>
          <a:blip r:embed="rId3"/>
          <a:stretch>
            <a:fillRect/>
          </a:stretch>
        </p:blipFill>
        <p:spPr>
          <a:xfrm>
            <a:off x="6488146" y="643466"/>
            <a:ext cx="3487588" cy="5147733"/>
          </a:xfrm>
          <a:prstGeom prst="rect">
            <a:avLst/>
          </a:prstGeom>
        </p:spPr>
      </p:pic>
    </p:spTree>
    <p:extLst>
      <p:ext uri="{BB962C8B-B14F-4D97-AF65-F5344CB8AC3E}">
        <p14:creationId xmlns:p14="http://schemas.microsoft.com/office/powerpoint/2010/main" val="1426683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E9D80-B2D1-4B23-A132-E0003F6A8014}"/>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Top Location: Cluster 4</a:t>
            </a:r>
          </a:p>
        </p:txBody>
      </p:sp>
      <p:sp>
        <p:nvSpPr>
          <p:cNvPr id="3" name="Content Placeholder 2">
            <a:extLst>
              <a:ext uri="{FF2B5EF4-FFF2-40B4-BE49-F238E27FC236}">
                <a16:creationId xmlns:a16="http://schemas.microsoft.com/office/drawing/2014/main" id="{FC44BD48-564B-4F60-88E5-CCCD41A9133A}"/>
              </a:ext>
            </a:extLst>
          </p:cNvPr>
          <p:cNvSpPr>
            <a:spLocks noGrp="1"/>
          </p:cNvSpPr>
          <p:nvPr>
            <p:ph sz="half" idx="1"/>
          </p:nvPr>
        </p:nvSpPr>
        <p:spPr>
          <a:xfrm>
            <a:off x="913796" y="2247153"/>
            <a:ext cx="3358084" cy="3544046"/>
          </a:xfrm>
        </p:spPr>
        <p:txBody>
          <a:bodyPr vert="horz" lIns="91440" tIns="45720" rIns="91440" bIns="45720" rtlCol="0" anchor="t">
            <a:normAutofit/>
          </a:bodyPr>
          <a:lstStyle/>
          <a:p>
            <a:r>
              <a:rPr lang="en-US" sz="1800" dirty="0"/>
              <a:t>Closer to downtown area</a:t>
            </a:r>
          </a:p>
          <a:p>
            <a:endParaRPr lang="en-US" sz="1800" dirty="0"/>
          </a:p>
          <a:p>
            <a:pPr marL="379800" indent="-342900">
              <a:buFont typeface="+mj-lt"/>
              <a:buAutoNum type="arabicPeriod"/>
            </a:pPr>
            <a:r>
              <a:rPr lang="en-US" sz="1800" dirty="0"/>
              <a:t>81</a:t>
            </a:r>
          </a:p>
          <a:p>
            <a:pPr marL="379800" indent="-342900">
              <a:buFont typeface="+mj-lt"/>
              <a:buAutoNum type="arabicPeriod"/>
            </a:pPr>
            <a:r>
              <a:rPr lang="en-US" sz="1800" dirty="0"/>
              <a:t>93</a:t>
            </a:r>
          </a:p>
          <a:p>
            <a:pPr marL="379800" indent="-342900">
              <a:buFont typeface="+mj-lt"/>
              <a:buAutoNum type="arabicPeriod"/>
            </a:pPr>
            <a:r>
              <a:rPr lang="en-US" sz="1800" dirty="0"/>
              <a:t>75</a:t>
            </a:r>
          </a:p>
          <a:p>
            <a:pPr marL="379800" indent="-342900">
              <a:buFont typeface="+mj-lt"/>
              <a:buAutoNum type="arabicPeriod"/>
            </a:pPr>
            <a:r>
              <a:rPr lang="en-US" sz="1800" dirty="0"/>
              <a:t>47</a:t>
            </a:r>
          </a:p>
          <a:p>
            <a:pPr marL="379800" indent="-342900">
              <a:buFont typeface="+mj-lt"/>
              <a:buAutoNum type="arabicPeriod"/>
            </a:pPr>
            <a:r>
              <a:rPr lang="en-US" sz="1800" dirty="0"/>
              <a:t>82</a:t>
            </a:r>
          </a:p>
        </p:txBody>
      </p:sp>
      <p:pic>
        <p:nvPicPr>
          <p:cNvPr id="6" name="Content Placeholder 5">
            <a:extLst>
              <a:ext uri="{FF2B5EF4-FFF2-40B4-BE49-F238E27FC236}">
                <a16:creationId xmlns:a16="http://schemas.microsoft.com/office/drawing/2014/main" id="{3588BA53-3F99-40F5-95E2-E88E1D10A391}"/>
              </a:ext>
            </a:extLst>
          </p:cNvPr>
          <p:cNvPicPr>
            <a:picLocks noGrp="1" noChangeAspect="1"/>
          </p:cNvPicPr>
          <p:nvPr>
            <p:ph sz="half" idx="2"/>
          </p:nvPr>
        </p:nvPicPr>
        <p:blipFill>
          <a:blip r:embed="rId3"/>
          <a:stretch>
            <a:fillRect/>
          </a:stretch>
        </p:blipFill>
        <p:spPr>
          <a:xfrm>
            <a:off x="6159978" y="643466"/>
            <a:ext cx="4143924" cy="5147733"/>
          </a:xfrm>
          <a:prstGeom prst="rect">
            <a:avLst/>
          </a:prstGeom>
        </p:spPr>
      </p:pic>
    </p:spTree>
    <p:extLst>
      <p:ext uri="{BB962C8B-B14F-4D97-AF65-F5344CB8AC3E}">
        <p14:creationId xmlns:p14="http://schemas.microsoft.com/office/powerpoint/2010/main" val="2153231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9388B-18D5-4CA8-A3F4-60A510FC0846}"/>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Top Locations: Cluster 3</a:t>
            </a:r>
          </a:p>
        </p:txBody>
      </p:sp>
      <p:sp>
        <p:nvSpPr>
          <p:cNvPr id="3" name="Content Placeholder 2">
            <a:extLst>
              <a:ext uri="{FF2B5EF4-FFF2-40B4-BE49-F238E27FC236}">
                <a16:creationId xmlns:a16="http://schemas.microsoft.com/office/drawing/2014/main" id="{2400CF74-8150-45BC-9128-C8559D45F0A7}"/>
              </a:ext>
            </a:extLst>
          </p:cNvPr>
          <p:cNvSpPr>
            <a:spLocks noGrp="1"/>
          </p:cNvSpPr>
          <p:nvPr>
            <p:ph sz="half" idx="1"/>
          </p:nvPr>
        </p:nvSpPr>
        <p:spPr>
          <a:xfrm>
            <a:off x="913796" y="2247153"/>
            <a:ext cx="3358084" cy="3544046"/>
          </a:xfrm>
        </p:spPr>
        <p:txBody>
          <a:bodyPr vert="horz" lIns="91440" tIns="45720" rIns="91440" bIns="45720" rtlCol="0" anchor="t">
            <a:normAutofit/>
          </a:bodyPr>
          <a:lstStyle/>
          <a:p>
            <a:r>
              <a:rPr lang="en-US" sz="1800" dirty="0"/>
              <a:t>Northwest Seattle, Green Lake area</a:t>
            </a:r>
          </a:p>
          <a:p>
            <a:endParaRPr lang="en-US" sz="1800" dirty="0"/>
          </a:p>
          <a:p>
            <a:pPr marL="379800" indent="-342900">
              <a:buFont typeface="+mj-lt"/>
              <a:buAutoNum type="arabicPeriod"/>
            </a:pPr>
            <a:r>
              <a:rPr lang="en-US" sz="1800" dirty="0"/>
              <a:t>27</a:t>
            </a:r>
          </a:p>
          <a:p>
            <a:pPr marL="379800" indent="-342900">
              <a:buFont typeface="+mj-lt"/>
              <a:buAutoNum type="arabicPeriod"/>
            </a:pPr>
            <a:r>
              <a:rPr lang="en-US" sz="1800" dirty="0"/>
              <a:t>42</a:t>
            </a:r>
          </a:p>
          <a:p>
            <a:pPr marL="379800" indent="-342900">
              <a:buFont typeface="+mj-lt"/>
              <a:buAutoNum type="arabicPeriod"/>
            </a:pPr>
            <a:r>
              <a:rPr lang="en-US" sz="1800" dirty="0"/>
              <a:t>48</a:t>
            </a:r>
          </a:p>
          <a:p>
            <a:pPr marL="379800" indent="-342900">
              <a:buFont typeface="+mj-lt"/>
              <a:buAutoNum type="arabicPeriod"/>
            </a:pPr>
            <a:r>
              <a:rPr lang="en-US" sz="1800" dirty="0"/>
              <a:t>46</a:t>
            </a:r>
          </a:p>
          <a:p>
            <a:pPr marL="379800" indent="-342900">
              <a:buFont typeface="+mj-lt"/>
              <a:buAutoNum type="arabicPeriod"/>
            </a:pPr>
            <a:r>
              <a:rPr lang="en-US" sz="1800" dirty="0"/>
              <a:t>77</a:t>
            </a:r>
          </a:p>
        </p:txBody>
      </p:sp>
      <p:pic>
        <p:nvPicPr>
          <p:cNvPr id="6" name="Content Placeholder 5" descr="Map&#10;&#10;Description automatically generated">
            <a:extLst>
              <a:ext uri="{FF2B5EF4-FFF2-40B4-BE49-F238E27FC236}">
                <a16:creationId xmlns:a16="http://schemas.microsoft.com/office/drawing/2014/main" id="{B40086EE-BF1F-4E4B-8DB2-03B204232289}"/>
              </a:ext>
            </a:extLst>
          </p:cNvPr>
          <p:cNvPicPr>
            <a:picLocks noGrp="1" noChangeAspect="1"/>
          </p:cNvPicPr>
          <p:nvPr>
            <p:ph sz="half" idx="2"/>
          </p:nvPr>
        </p:nvPicPr>
        <p:blipFill>
          <a:blip r:embed="rId3"/>
          <a:stretch>
            <a:fillRect/>
          </a:stretch>
        </p:blipFill>
        <p:spPr>
          <a:xfrm>
            <a:off x="6256498" y="643466"/>
            <a:ext cx="3950884" cy="5147733"/>
          </a:xfrm>
          <a:prstGeom prst="rect">
            <a:avLst/>
          </a:prstGeom>
        </p:spPr>
      </p:pic>
    </p:spTree>
    <p:extLst>
      <p:ext uri="{BB962C8B-B14F-4D97-AF65-F5344CB8AC3E}">
        <p14:creationId xmlns:p14="http://schemas.microsoft.com/office/powerpoint/2010/main" val="313184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F11AE-6D3F-4FAA-A8F5-7DD8972C82C9}"/>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Top Locations: Cluster 5</a:t>
            </a:r>
          </a:p>
        </p:txBody>
      </p:sp>
      <p:sp>
        <p:nvSpPr>
          <p:cNvPr id="3" name="Content Placeholder 2">
            <a:extLst>
              <a:ext uri="{FF2B5EF4-FFF2-40B4-BE49-F238E27FC236}">
                <a16:creationId xmlns:a16="http://schemas.microsoft.com/office/drawing/2014/main" id="{996A010B-4B16-4E60-8DA2-FF709609332D}"/>
              </a:ext>
            </a:extLst>
          </p:cNvPr>
          <p:cNvSpPr>
            <a:spLocks noGrp="1"/>
          </p:cNvSpPr>
          <p:nvPr>
            <p:ph sz="half" idx="1"/>
          </p:nvPr>
        </p:nvSpPr>
        <p:spPr>
          <a:xfrm>
            <a:off x="913796" y="2247153"/>
            <a:ext cx="3358084" cy="3544046"/>
          </a:xfrm>
        </p:spPr>
        <p:txBody>
          <a:bodyPr vert="horz" lIns="91440" tIns="45720" rIns="91440" bIns="45720" rtlCol="0" anchor="t">
            <a:normAutofit/>
          </a:bodyPr>
          <a:lstStyle/>
          <a:p>
            <a:r>
              <a:rPr lang="en-US" sz="1800" dirty="0"/>
              <a:t>Neighboring wealthier areas</a:t>
            </a:r>
          </a:p>
          <a:p>
            <a:endParaRPr lang="en-US" sz="1800" dirty="0"/>
          </a:p>
          <a:p>
            <a:pPr marL="379800" indent="-342900">
              <a:buFont typeface="+mj-lt"/>
              <a:buAutoNum type="arabicPeriod"/>
            </a:pPr>
            <a:r>
              <a:rPr lang="en-US" sz="1800" dirty="0"/>
              <a:t>92</a:t>
            </a:r>
          </a:p>
          <a:p>
            <a:pPr marL="379800" indent="-342900">
              <a:buFont typeface="+mj-lt"/>
              <a:buAutoNum type="arabicPeriod"/>
            </a:pPr>
            <a:r>
              <a:rPr lang="en-US" sz="1800" dirty="0"/>
              <a:t>53.01</a:t>
            </a:r>
          </a:p>
          <a:p>
            <a:pPr marL="379800" indent="-342900">
              <a:buFont typeface="+mj-lt"/>
              <a:buAutoNum type="arabicPeriod"/>
            </a:pPr>
            <a:r>
              <a:rPr lang="en-US" sz="1800" dirty="0"/>
              <a:t>91</a:t>
            </a:r>
          </a:p>
          <a:p>
            <a:pPr marL="379800" indent="-342900">
              <a:buFont typeface="+mj-lt"/>
              <a:buAutoNum type="arabicPeriod"/>
            </a:pPr>
            <a:r>
              <a:rPr lang="en-US" sz="1800" dirty="0"/>
              <a:t>85</a:t>
            </a:r>
          </a:p>
          <a:p>
            <a:pPr marL="379800" indent="-342900">
              <a:buFont typeface="+mj-lt"/>
              <a:buAutoNum type="arabicPeriod"/>
            </a:pPr>
            <a:r>
              <a:rPr lang="en-US" sz="1800" dirty="0"/>
              <a:t>401</a:t>
            </a:r>
          </a:p>
        </p:txBody>
      </p:sp>
      <p:pic>
        <p:nvPicPr>
          <p:cNvPr id="6" name="Content Placeholder 5">
            <a:extLst>
              <a:ext uri="{FF2B5EF4-FFF2-40B4-BE49-F238E27FC236}">
                <a16:creationId xmlns:a16="http://schemas.microsoft.com/office/drawing/2014/main" id="{E199E2E7-DBF2-4D25-9578-FCBC6DB7744E}"/>
              </a:ext>
            </a:extLst>
          </p:cNvPr>
          <p:cNvPicPr>
            <a:picLocks noGrp="1" noChangeAspect="1"/>
          </p:cNvPicPr>
          <p:nvPr>
            <p:ph sz="half" idx="2"/>
          </p:nvPr>
        </p:nvPicPr>
        <p:blipFill>
          <a:blip r:embed="rId3"/>
          <a:stretch>
            <a:fillRect/>
          </a:stretch>
        </p:blipFill>
        <p:spPr>
          <a:xfrm>
            <a:off x="6739098" y="643466"/>
            <a:ext cx="2985684" cy="5147733"/>
          </a:xfrm>
          <a:prstGeom prst="rect">
            <a:avLst/>
          </a:prstGeom>
        </p:spPr>
      </p:pic>
    </p:spTree>
    <p:extLst>
      <p:ext uri="{BB962C8B-B14F-4D97-AF65-F5344CB8AC3E}">
        <p14:creationId xmlns:p14="http://schemas.microsoft.com/office/powerpoint/2010/main" val="165655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92A7-A615-4C18-B3DB-8FC6C60C2B0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F1DC053-139E-4999-B7F5-9F8DD5047704}"/>
              </a:ext>
            </a:extLst>
          </p:cNvPr>
          <p:cNvSpPr>
            <a:spLocks noGrp="1"/>
          </p:cNvSpPr>
          <p:nvPr>
            <p:ph idx="1"/>
          </p:nvPr>
        </p:nvSpPr>
        <p:spPr/>
        <p:txBody>
          <a:bodyPr/>
          <a:lstStyle/>
          <a:p>
            <a:r>
              <a:rPr lang="en-US" dirty="0"/>
              <a:t>Objective: Using the Seattle 911 Incident Response dataset provided by city of Seattle, used unsupervised machine learning to see if there are correlations between the police response time and the community they serve</a:t>
            </a:r>
          </a:p>
          <a:p>
            <a:pPr marL="36900" indent="0">
              <a:buNone/>
            </a:pPr>
            <a:endParaRPr lang="en-US" dirty="0"/>
          </a:p>
          <a:p>
            <a:endParaRPr lang="en-US" dirty="0"/>
          </a:p>
        </p:txBody>
      </p:sp>
    </p:spTree>
    <p:extLst>
      <p:ext uri="{BB962C8B-B14F-4D97-AF65-F5344CB8AC3E}">
        <p14:creationId xmlns:p14="http://schemas.microsoft.com/office/powerpoint/2010/main" val="1278440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85BF-D59D-4CF2-880B-77C524AB112E}"/>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78E5D1D-340D-4EC9-B793-6979FE8D7104}"/>
              </a:ext>
            </a:extLst>
          </p:cNvPr>
          <p:cNvSpPr>
            <a:spLocks noGrp="1"/>
          </p:cNvSpPr>
          <p:nvPr>
            <p:ph idx="1"/>
          </p:nvPr>
        </p:nvSpPr>
        <p:spPr/>
        <p:txBody>
          <a:bodyPr/>
          <a:lstStyle/>
          <a:p>
            <a:r>
              <a:rPr lang="en-US" dirty="0"/>
              <a:t>Police spend the most time in areas with median income levels closest to the overall Seattle median income</a:t>
            </a:r>
          </a:p>
          <a:p>
            <a:r>
              <a:rPr lang="en-US" dirty="0"/>
              <a:t>Future improvements</a:t>
            </a:r>
          </a:p>
          <a:p>
            <a:pPr lvl="1"/>
            <a:r>
              <a:rPr lang="en-US" dirty="0"/>
              <a:t>Add more features</a:t>
            </a:r>
          </a:p>
          <a:p>
            <a:pPr lvl="1"/>
            <a:r>
              <a:rPr lang="en-US" dirty="0"/>
              <a:t>Use more recent data from data.seattle.gov</a:t>
            </a:r>
          </a:p>
          <a:p>
            <a:pPr lvl="1"/>
            <a:r>
              <a:rPr lang="en-US" dirty="0"/>
              <a:t>Look into outliers</a:t>
            </a:r>
          </a:p>
          <a:p>
            <a:pPr lvl="1"/>
            <a:r>
              <a:rPr lang="en-US" dirty="0"/>
              <a:t>Use different clustering algorithms</a:t>
            </a:r>
          </a:p>
        </p:txBody>
      </p:sp>
    </p:spTree>
    <p:extLst>
      <p:ext uri="{BB962C8B-B14F-4D97-AF65-F5344CB8AC3E}">
        <p14:creationId xmlns:p14="http://schemas.microsoft.com/office/powerpoint/2010/main" val="122087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28AA-CA0D-4796-9A11-2C261EE45A9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1F57223-1E2A-417E-9C72-8CFC44C22C28}"/>
              </a:ext>
            </a:extLst>
          </p:cNvPr>
          <p:cNvSpPr>
            <a:spLocks noGrp="1"/>
          </p:cNvSpPr>
          <p:nvPr>
            <p:ph idx="1"/>
          </p:nvPr>
        </p:nvSpPr>
        <p:spPr/>
        <p:txBody>
          <a:bodyPr/>
          <a:lstStyle/>
          <a:p>
            <a:r>
              <a:rPr lang="en-US" dirty="0"/>
              <a:t>Dataset contains 18 different features, however many overlap</a:t>
            </a:r>
          </a:p>
          <a:p>
            <a:r>
              <a:rPr lang="en-US" dirty="0"/>
              <a:t>Main four features</a:t>
            </a:r>
          </a:p>
          <a:p>
            <a:pPr lvl="1"/>
            <a:r>
              <a:rPr lang="en-US" dirty="0"/>
              <a:t>Location</a:t>
            </a:r>
          </a:p>
          <a:p>
            <a:pPr lvl="1"/>
            <a:r>
              <a:rPr lang="en-US" dirty="0"/>
              <a:t>Time to arrive at event</a:t>
            </a:r>
          </a:p>
          <a:p>
            <a:pPr lvl="1"/>
            <a:r>
              <a:rPr lang="en-US" dirty="0"/>
              <a:t>Time to clear event</a:t>
            </a:r>
          </a:p>
          <a:p>
            <a:pPr lvl="1"/>
            <a:r>
              <a:rPr lang="en-US" dirty="0"/>
              <a:t>Type of event</a:t>
            </a:r>
          </a:p>
          <a:p>
            <a:pPr marL="450000" lvl="1" indent="0">
              <a:buNone/>
            </a:pPr>
            <a:endParaRPr lang="en-US" dirty="0"/>
          </a:p>
        </p:txBody>
      </p:sp>
    </p:spTree>
    <p:extLst>
      <p:ext uri="{BB962C8B-B14F-4D97-AF65-F5344CB8AC3E}">
        <p14:creationId xmlns:p14="http://schemas.microsoft.com/office/powerpoint/2010/main" val="219731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6D02-25F8-4C14-8B35-23C7F0BBD923}"/>
              </a:ext>
            </a:extLst>
          </p:cNvPr>
          <p:cNvSpPr>
            <a:spLocks noGrp="1"/>
          </p:cNvSpPr>
          <p:nvPr>
            <p:ph type="title"/>
          </p:nvPr>
        </p:nvSpPr>
        <p:spPr/>
        <p:txBody>
          <a:bodyPr/>
          <a:lstStyle/>
          <a:p>
            <a:r>
              <a:rPr lang="en-US" dirty="0"/>
              <a:t>Initial Dataset</a:t>
            </a:r>
          </a:p>
        </p:txBody>
      </p:sp>
      <p:pic>
        <p:nvPicPr>
          <p:cNvPr id="4" name="Content Placeholder 3">
            <a:extLst>
              <a:ext uri="{FF2B5EF4-FFF2-40B4-BE49-F238E27FC236}">
                <a16:creationId xmlns:a16="http://schemas.microsoft.com/office/drawing/2014/main" id="{702A2087-E599-4C13-9DD7-9E1C66113FDD}"/>
              </a:ext>
            </a:extLst>
          </p:cNvPr>
          <p:cNvPicPr>
            <a:picLocks noGrp="1" noChangeAspect="1"/>
          </p:cNvPicPr>
          <p:nvPr>
            <p:ph sz="half" idx="1"/>
          </p:nvPr>
        </p:nvPicPr>
        <p:blipFill>
          <a:blip r:embed="rId3"/>
          <a:stretch>
            <a:fillRect/>
          </a:stretch>
        </p:blipFill>
        <p:spPr>
          <a:xfrm>
            <a:off x="914400" y="2218481"/>
            <a:ext cx="4856163" cy="3338612"/>
          </a:xfrm>
          <a:prstGeom prst="rect">
            <a:avLst/>
          </a:prstGeom>
        </p:spPr>
      </p:pic>
      <p:sp>
        <p:nvSpPr>
          <p:cNvPr id="9" name="Content Placeholder 8">
            <a:extLst>
              <a:ext uri="{FF2B5EF4-FFF2-40B4-BE49-F238E27FC236}">
                <a16:creationId xmlns:a16="http://schemas.microsoft.com/office/drawing/2014/main" id="{629E0CF8-9317-4143-94A0-4F0430D393DF}"/>
              </a:ext>
            </a:extLst>
          </p:cNvPr>
          <p:cNvSpPr>
            <a:spLocks noGrp="1"/>
          </p:cNvSpPr>
          <p:nvPr>
            <p:ph sz="half" idx="2"/>
          </p:nvPr>
        </p:nvSpPr>
        <p:spPr/>
        <p:txBody>
          <a:bodyPr>
            <a:normAutofit lnSpcReduction="10000"/>
          </a:bodyPr>
          <a:lstStyle/>
          <a:p>
            <a:r>
              <a:rPr lang="en-US" dirty="0"/>
              <a:t>Removed rows with missing values</a:t>
            </a:r>
          </a:p>
          <a:p>
            <a:r>
              <a:rPr lang="en-US" dirty="0"/>
              <a:t>Removed outliers that were outside three standard deviations</a:t>
            </a:r>
          </a:p>
          <a:p>
            <a:r>
              <a:rPr lang="en-US" dirty="0"/>
              <a:t>Transformed arrival time and clearance time to one feature</a:t>
            </a:r>
          </a:p>
          <a:p>
            <a:r>
              <a:rPr lang="en-US" dirty="0"/>
              <a:t>Separated year of event to different variable</a:t>
            </a:r>
          </a:p>
          <a:p>
            <a:r>
              <a:rPr lang="en-US" dirty="0"/>
              <a:t>Final dataset had 224585 entries</a:t>
            </a:r>
          </a:p>
        </p:txBody>
      </p:sp>
      <p:sp>
        <p:nvSpPr>
          <p:cNvPr id="5" name="TextBox 4">
            <a:extLst>
              <a:ext uri="{FF2B5EF4-FFF2-40B4-BE49-F238E27FC236}">
                <a16:creationId xmlns:a16="http://schemas.microsoft.com/office/drawing/2014/main" id="{29AD75AD-A8C7-4B0D-B896-060C230DB8C2}"/>
              </a:ext>
            </a:extLst>
          </p:cNvPr>
          <p:cNvSpPr txBox="1"/>
          <p:nvPr/>
        </p:nvSpPr>
        <p:spPr>
          <a:xfrm>
            <a:off x="895525" y="5187761"/>
            <a:ext cx="1506071" cy="369332"/>
          </a:xfrm>
          <a:prstGeom prst="rect">
            <a:avLst/>
          </a:prstGeom>
          <a:noFill/>
        </p:spPr>
        <p:txBody>
          <a:bodyPr wrap="square" rtlCol="0">
            <a:spAutoFit/>
          </a:bodyPr>
          <a:lstStyle/>
          <a:p>
            <a:r>
              <a:rPr lang="en-US" dirty="0">
                <a:solidFill>
                  <a:schemeClr val="bg1"/>
                </a:solidFill>
              </a:rPr>
              <a:t>Event</a:t>
            </a:r>
          </a:p>
        </p:txBody>
      </p:sp>
      <p:sp>
        <p:nvSpPr>
          <p:cNvPr id="6" name="TextBox 5">
            <a:extLst>
              <a:ext uri="{FF2B5EF4-FFF2-40B4-BE49-F238E27FC236}">
                <a16:creationId xmlns:a16="http://schemas.microsoft.com/office/drawing/2014/main" id="{ED8AF865-B598-487B-9E52-06EF82E8D364}"/>
              </a:ext>
            </a:extLst>
          </p:cNvPr>
          <p:cNvSpPr txBox="1"/>
          <p:nvPr/>
        </p:nvSpPr>
        <p:spPr>
          <a:xfrm>
            <a:off x="5101622" y="3207012"/>
            <a:ext cx="654346" cy="830997"/>
          </a:xfrm>
          <a:prstGeom prst="rect">
            <a:avLst/>
          </a:prstGeom>
          <a:noFill/>
        </p:spPr>
        <p:txBody>
          <a:bodyPr wrap="none" rtlCol="0">
            <a:spAutoFit/>
          </a:bodyPr>
          <a:lstStyle/>
          <a:p>
            <a:pPr algn="ctr"/>
            <a:r>
              <a:rPr lang="en-US" sz="1600" dirty="0">
                <a:solidFill>
                  <a:schemeClr val="bg1"/>
                </a:solidFill>
              </a:rPr>
              <a:t>Time</a:t>
            </a:r>
          </a:p>
          <a:p>
            <a:pPr algn="ctr"/>
            <a:r>
              <a:rPr lang="en-US" sz="1600" dirty="0">
                <a:solidFill>
                  <a:schemeClr val="bg1"/>
                </a:solidFill>
              </a:rPr>
              <a:t>At</a:t>
            </a:r>
          </a:p>
          <a:p>
            <a:pPr algn="ctr"/>
            <a:r>
              <a:rPr lang="en-US" sz="1600" dirty="0">
                <a:solidFill>
                  <a:schemeClr val="bg1"/>
                </a:solidFill>
              </a:rPr>
              <a:t>Scene</a:t>
            </a:r>
          </a:p>
        </p:txBody>
      </p:sp>
      <p:sp>
        <p:nvSpPr>
          <p:cNvPr id="7" name="TextBox 6">
            <a:extLst>
              <a:ext uri="{FF2B5EF4-FFF2-40B4-BE49-F238E27FC236}">
                <a16:creationId xmlns:a16="http://schemas.microsoft.com/office/drawing/2014/main" id="{2FF497EE-57E6-49E2-B497-EB38D4A16D60}"/>
              </a:ext>
            </a:extLst>
          </p:cNvPr>
          <p:cNvSpPr txBox="1"/>
          <p:nvPr/>
        </p:nvSpPr>
        <p:spPr>
          <a:xfrm>
            <a:off x="4413805" y="5128477"/>
            <a:ext cx="1375633" cy="369332"/>
          </a:xfrm>
          <a:prstGeom prst="rect">
            <a:avLst/>
          </a:prstGeom>
          <a:noFill/>
        </p:spPr>
        <p:txBody>
          <a:bodyPr wrap="none" rtlCol="0">
            <a:spAutoFit/>
          </a:bodyPr>
          <a:lstStyle/>
          <a:p>
            <a:r>
              <a:rPr lang="en-US" dirty="0">
                <a:solidFill>
                  <a:schemeClr val="bg1"/>
                </a:solidFill>
              </a:rPr>
              <a:t>Census Tract</a:t>
            </a:r>
          </a:p>
        </p:txBody>
      </p:sp>
    </p:spTree>
    <p:extLst>
      <p:ext uri="{BB962C8B-B14F-4D97-AF65-F5344CB8AC3E}">
        <p14:creationId xmlns:p14="http://schemas.microsoft.com/office/powerpoint/2010/main" val="100660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3957-C33C-478D-A9D0-9C116C52DFF4}"/>
              </a:ext>
            </a:extLst>
          </p:cNvPr>
          <p:cNvSpPr>
            <a:spLocks noGrp="1"/>
          </p:cNvSpPr>
          <p:nvPr>
            <p:ph type="title"/>
          </p:nvPr>
        </p:nvSpPr>
        <p:spPr/>
        <p:txBody>
          <a:bodyPr/>
          <a:lstStyle/>
          <a:p>
            <a:r>
              <a:rPr lang="en-US" dirty="0"/>
              <a:t>US Census Supplementation</a:t>
            </a:r>
          </a:p>
        </p:txBody>
      </p:sp>
      <p:sp>
        <p:nvSpPr>
          <p:cNvPr id="3" name="Content Placeholder 2">
            <a:extLst>
              <a:ext uri="{FF2B5EF4-FFF2-40B4-BE49-F238E27FC236}">
                <a16:creationId xmlns:a16="http://schemas.microsoft.com/office/drawing/2014/main" id="{69782316-0D2F-4DA8-B38F-03E66E24037C}"/>
              </a:ext>
            </a:extLst>
          </p:cNvPr>
          <p:cNvSpPr>
            <a:spLocks noGrp="1"/>
          </p:cNvSpPr>
          <p:nvPr>
            <p:ph idx="1"/>
          </p:nvPr>
        </p:nvSpPr>
        <p:spPr/>
        <p:txBody>
          <a:bodyPr>
            <a:normAutofit fontScale="92500" lnSpcReduction="10000"/>
          </a:bodyPr>
          <a:lstStyle/>
          <a:p>
            <a:r>
              <a:rPr lang="en-US" dirty="0"/>
              <a:t>US Census American Community Survey</a:t>
            </a:r>
          </a:p>
          <a:p>
            <a:pPr lvl="1"/>
            <a:r>
              <a:rPr lang="en-US" dirty="0"/>
              <a:t>Percentage of White Residents</a:t>
            </a:r>
          </a:p>
          <a:p>
            <a:pPr lvl="1"/>
            <a:r>
              <a:rPr lang="en-US" dirty="0"/>
              <a:t>Median Household Income</a:t>
            </a:r>
          </a:p>
          <a:p>
            <a:pPr lvl="1"/>
            <a:r>
              <a:rPr lang="en-US" dirty="0"/>
              <a:t>Other potential features:</a:t>
            </a:r>
          </a:p>
          <a:p>
            <a:pPr lvl="2"/>
            <a:r>
              <a:rPr lang="en-US" dirty="0"/>
              <a:t>Education level</a:t>
            </a:r>
          </a:p>
          <a:p>
            <a:pPr lvl="2"/>
            <a:r>
              <a:rPr lang="en-US" dirty="0"/>
              <a:t>Sex</a:t>
            </a:r>
          </a:p>
          <a:p>
            <a:pPr lvl="2"/>
            <a:r>
              <a:rPr lang="en-US" dirty="0"/>
              <a:t>Household members</a:t>
            </a:r>
          </a:p>
          <a:p>
            <a:r>
              <a:rPr lang="en-US" dirty="0"/>
              <a:t>Create Lookup Table for specific features</a:t>
            </a:r>
          </a:p>
          <a:p>
            <a:pPr lvl="1"/>
            <a:r>
              <a:rPr lang="en-US" dirty="0"/>
              <a:t>Use lookup Table to map values to incidents</a:t>
            </a:r>
          </a:p>
        </p:txBody>
      </p:sp>
    </p:spTree>
    <p:extLst>
      <p:ext uri="{BB962C8B-B14F-4D97-AF65-F5344CB8AC3E}">
        <p14:creationId xmlns:p14="http://schemas.microsoft.com/office/powerpoint/2010/main" val="165129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24C11-53A8-44A0-9D4B-74F06082BB0B}"/>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Principal Component Analysis</a:t>
            </a:r>
          </a:p>
        </p:txBody>
      </p:sp>
      <p:sp>
        <p:nvSpPr>
          <p:cNvPr id="6" name="Text Placeholder 5">
            <a:extLst>
              <a:ext uri="{FF2B5EF4-FFF2-40B4-BE49-F238E27FC236}">
                <a16:creationId xmlns:a16="http://schemas.microsoft.com/office/drawing/2014/main" id="{61B908AC-1003-4482-A096-9DA89A5CF258}"/>
              </a:ext>
            </a:extLst>
          </p:cNvPr>
          <p:cNvSpPr>
            <a:spLocks noGrp="1"/>
          </p:cNvSpPr>
          <p:nvPr>
            <p:ph type="body" sz="half" idx="2"/>
          </p:nvPr>
        </p:nvSpPr>
        <p:spPr>
          <a:xfrm>
            <a:off x="913796" y="2247153"/>
            <a:ext cx="3358084" cy="3544046"/>
          </a:xfrm>
        </p:spPr>
        <p:txBody>
          <a:bodyPr vert="horz" lIns="91440" tIns="45720" rIns="91440" bIns="45720" rtlCol="0" anchor="t">
            <a:normAutofit/>
          </a:bodyPr>
          <a:lstStyle/>
          <a:p>
            <a:pPr marL="285750" indent="-285750" algn="l">
              <a:buFont typeface="Wingdings 2" charset="2"/>
              <a:buChar char="•"/>
            </a:pPr>
            <a:r>
              <a:rPr lang="en-US" sz="1800" dirty="0"/>
              <a:t>Used PCA to reduce six features to two for easy graphical representation</a:t>
            </a:r>
          </a:p>
          <a:p>
            <a:pPr marL="285750" indent="-285750" algn="l">
              <a:buFont typeface="Wingdings 2" charset="2"/>
              <a:buChar char="•"/>
            </a:pPr>
            <a:endParaRPr lang="en-US" sz="1800" dirty="0"/>
          </a:p>
        </p:txBody>
      </p:sp>
      <p:pic>
        <p:nvPicPr>
          <p:cNvPr id="5" name="Content Placeholder 4" descr="A picture containing chart&#10;&#10;Description automatically generated">
            <a:extLst>
              <a:ext uri="{FF2B5EF4-FFF2-40B4-BE49-F238E27FC236}">
                <a16:creationId xmlns:a16="http://schemas.microsoft.com/office/drawing/2014/main" id="{8CFAA3EB-FE10-484F-B1C8-9D75C0171361}"/>
              </a:ext>
            </a:extLst>
          </p:cNvPr>
          <p:cNvPicPr>
            <a:picLocks noGrp="1" noChangeAspect="1"/>
          </p:cNvPicPr>
          <p:nvPr>
            <p:ph idx="1"/>
          </p:nvPr>
        </p:nvPicPr>
        <p:blipFill>
          <a:blip r:embed="rId3"/>
          <a:stretch>
            <a:fillRect/>
          </a:stretch>
        </p:blipFill>
        <p:spPr>
          <a:xfrm>
            <a:off x="4915348" y="1020091"/>
            <a:ext cx="6633184" cy="4394483"/>
          </a:xfrm>
          <a:prstGeom prst="rect">
            <a:avLst/>
          </a:prstGeom>
        </p:spPr>
      </p:pic>
    </p:spTree>
    <p:extLst>
      <p:ext uri="{BB962C8B-B14F-4D97-AF65-F5344CB8AC3E}">
        <p14:creationId xmlns:p14="http://schemas.microsoft.com/office/powerpoint/2010/main" val="417553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BDC2D-921C-4C0E-913B-A701FC28F6A1}"/>
              </a:ext>
            </a:extLst>
          </p:cNvPr>
          <p:cNvSpPr>
            <a:spLocks noGrp="1"/>
          </p:cNvSpPr>
          <p:nvPr>
            <p:ph type="title"/>
          </p:nvPr>
        </p:nvSpPr>
        <p:spPr>
          <a:xfrm>
            <a:off x="913795" y="609599"/>
            <a:ext cx="5978072" cy="1481150"/>
          </a:xfrm>
        </p:spPr>
        <p:txBody>
          <a:bodyPr vert="horz" lIns="91440" tIns="45720" rIns="91440" bIns="45720" rtlCol="0" anchor="ctr">
            <a:normAutofit/>
          </a:bodyPr>
          <a:lstStyle/>
          <a:p>
            <a:r>
              <a:rPr lang="en-US" sz="4000"/>
              <a:t>Clustering</a:t>
            </a:r>
          </a:p>
        </p:txBody>
      </p:sp>
      <p:sp>
        <p:nvSpPr>
          <p:cNvPr id="4" name="Text Placeholder 3">
            <a:extLst>
              <a:ext uri="{FF2B5EF4-FFF2-40B4-BE49-F238E27FC236}">
                <a16:creationId xmlns:a16="http://schemas.microsoft.com/office/drawing/2014/main" id="{4292E4C4-E31F-47B6-9B1C-35E74C44EC95}"/>
              </a:ext>
            </a:extLst>
          </p:cNvPr>
          <p:cNvSpPr>
            <a:spLocks noGrp="1"/>
          </p:cNvSpPr>
          <p:nvPr>
            <p:ph type="body" sz="half" idx="2"/>
          </p:nvPr>
        </p:nvSpPr>
        <p:spPr>
          <a:xfrm>
            <a:off x="913795" y="2279176"/>
            <a:ext cx="5978072" cy="3415672"/>
          </a:xfrm>
        </p:spPr>
        <p:txBody>
          <a:bodyPr vert="horz" lIns="91440" tIns="45720" rIns="91440" bIns="45720" rtlCol="0" anchor="ctr">
            <a:normAutofit/>
          </a:bodyPr>
          <a:lstStyle/>
          <a:p>
            <a:pPr marL="285750" indent="-285750" algn="l">
              <a:buFont typeface="Wingdings 2" charset="2"/>
              <a:buChar char="•"/>
            </a:pPr>
            <a:r>
              <a:rPr lang="en-US" dirty="0"/>
              <a:t>Attempted to use Agglomerative Spectral Clustering, but limited by hardware in computer</a:t>
            </a:r>
            <a:endParaRPr lang="en-US"/>
          </a:p>
          <a:p>
            <a:pPr marL="285750" indent="-285750" algn="l">
              <a:buFont typeface="Wingdings 2" charset="2"/>
              <a:buChar char="•"/>
            </a:pPr>
            <a:r>
              <a:rPr lang="en-US" dirty="0"/>
              <a:t>Used K-means due to simplicity</a:t>
            </a:r>
            <a:endParaRPr lang="en-US"/>
          </a:p>
          <a:p>
            <a:pPr marL="285750" indent="-285750" algn="l">
              <a:buFont typeface="Wingdings 2" charset="2"/>
              <a:buChar char="•"/>
            </a:pPr>
            <a:r>
              <a:rPr lang="en-US"/>
              <a:t>Used the Yellowbrick Python library to determine optimal number of clusters</a:t>
            </a:r>
          </a:p>
          <a:p>
            <a:pPr algn="l"/>
            <a:endParaRPr lang="en-US" dirty="0"/>
          </a:p>
        </p:txBody>
      </p:sp>
      <p:pic>
        <p:nvPicPr>
          <p:cNvPr id="19" name="Picture 18">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12" name="Picture 11" descr="Chart&#10;&#10;Description automatically generated">
            <a:extLst>
              <a:ext uri="{FF2B5EF4-FFF2-40B4-BE49-F238E27FC236}">
                <a16:creationId xmlns:a16="http://schemas.microsoft.com/office/drawing/2014/main" id="{CAB1B340-2658-4AA7-88EA-8C75FADD3023}"/>
              </a:ext>
            </a:extLst>
          </p:cNvPr>
          <p:cNvPicPr>
            <a:picLocks noChangeAspect="1"/>
          </p:cNvPicPr>
          <p:nvPr/>
        </p:nvPicPr>
        <p:blipFill>
          <a:blip r:embed="rId4"/>
          <a:stretch>
            <a:fillRect/>
          </a:stretch>
        </p:blipFill>
        <p:spPr>
          <a:xfrm>
            <a:off x="7891359" y="643467"/>
            <a:ext cx="3614415" cy="2624667"/>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E1701069-F43C-40D4-87D8-D9B0C1640E8A}"/>
              </a:ext>
            </a:extLst>
          </p:cNvPr>
          <p:cNvPicPr>
            <a:picLocks noGrp="1" noChangeAspect="1"/>
          </p:cNvPicPr>
          <p:nvPr>
            <p:ph idx="1"/>
          </p:nvPr>
        </p:nvPicPr>
        <p:blipFill>
          <a:blip r:embed="rId5"/>
          <a:stretch>
            <a:fillRect/>
          </a:stretch>
        </p:blipFill>
        <p:spPr>
          <a:xfrm>
            <a:off x="7848600" y="3653469"/>
            <a:ext cx="3699934" cy="2497455"/>
          </a:xfrm>
          <a:prstGeom prst="rect">
            <a:avLst/>
          </a:prstGeom>
        </p:spPr>
      </p:pic>
    </p:spTree>
    <p:extLst>
      <p:ext uri="{BB962C8B-B14F-4D97-AF65-F5344CB8AC3E}">
        <p14:creationId xmlns:p14="http://schemas.microsoft.com/office/powerpoint/2010/main" val="265616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007C2-893A-4C11-97B2-8C19B335833D}"/>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Labeled Clusters</a:t>
            </a:r>
          </a:p>
        </p:txBody>
      </p:sp>
      <p:sp>
        <p:nvSpPr>
          <p:cNvPr id="4" name="Text Placeholder 3">
            <a:extLst>
              <a:ext uri="{FF2B5EF4-FFF2-40B4-BE49-F238E27FC236}">
                <a16:creationId xmlns:a16="http://schemas.microsoft.com/office/drawing/2014/main" id="{D85154C4-0FDD-4C6C-81C2-8157E7E2E144}"/>
              </a:ext>
            </a:extLst>
          </p:cNvPr>
          <p:cNvSpPr>
            <a:spLocks noGrp="1"/>
          </p:cNvSpPr>
          <p:nvPr>
            <p:ph type="body" sz="half" idx="2"/>
          </p:nvPr>
        </p:nvSpPr>
        <p:spPr>
          <a:xfrm>
            <a:off x="913796" y="2247153"/>
            <a:ext cx="3358084" cy="3544046"/>
          </a:xfrm>
        </p:spPr>
        <p:txBody>
          <a:bodyPr vert="horz" lIns="91440" tIns="45720" rIns="91440" bIns="45720" rtlCol="0" anchor="t">
            <a:normAutofit/>
          </a:bodyPr>
          <a:lstStyle/>
          <a:p>
            <a:pPr algn="l"/>
            <a:endParaRPr lang="en-US" sz="1800"/>
          </a:p>
        </p:txBody>
      </p:sp>
      <p:pic>
        <p:nvPicPr>
          <p:cNvPr id="6" name="Content Placeholder 5" descr="A picture containing text, nature&#10;&#10;Description automatically generated">
            <a:extLst>
              <a:ext uri="{FF2B5EF4-FFF2-40B4-BE49-F238E27FC236}">
                <a16:creationId xmlns:a16="http://schemas.microsoft.com/office/drawing/2014/main" id="{332B4AE1-FC10-443B-9A17-BE1F8F10DCC2}"/>
              </a:ext>
            </a:extLst>
          </p:cNvPr>
          <p:cNvPicPr>
            <a:picLocks noGrp="1" noChangeAspect="1"/>
          </p:cNvPicPr>
          <p:nvPr>
            <p:ph idx="1"/>
          </p:nvPr>
        </p:nvPicPr>
        <p:blipFill>
          <a:blip r:embed="rId3"/>
          <a:stretch>
            <a:fillRect/>
          </a:stretch>
        </p:blipFill>
        <p:spPr>
          <a:xfrm>
            <a:off x="5670943" y="643466"/>
            <a:ext cx="5121993" cy="5147733"/>
          </a:xfrm>
          <a:prstGeom prst="rect">
            <a:avLst/>
          </a:prstGeom>
        </p:spPr>
      </p:pic>
    </p:spTree>
    <p:extLst>
      <p:ext uri="{BB962C8B-B14F-4D97-AF65-F5344CB8AC3E}">
        <p14:creationId xmlns:p14="http://schemas.microsoft.com/office/powerpoint/2010/main" val="155408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873E-824F-4365-AB9E-6D247EE8E28E}"/>
              </a:ext>
            </a:extLst>
          </p:cNvPr>
          <p:cNvSpPr>
            <a:spLocks noGrp="1"/>
          </p:cNvSpPr>
          <p:nvPr>
            <p:ph type="title"/>
          </p:nvPr>
        </p:nvSpPr>
        <p:spPr/>
        <p:txBody>
          <a:bodyPr/>
          <a:lstStyle/>
          <a:p>
            <a:r>
              <a:rPr lang="en-US" dirty="0"/>
              <a:t>Analysis</a:t>
            </a:r>
          </a:p>
        </p:txBody>
      </p:sp>
      <p:pic>
        <p:nvPicPr>
          <p:cNvPr id="8" name="Content Placeholder 7" descr="A picture containing text, nature&#10;&#10;Description automatically generated">
            <a:extLst>
              <a:ext uri="{FF2B5EF4-FFF2-40B4-BE49-F238E27FC236}">
                <a16:creationId xmlns:a16="http://schemas.microsoft.com/office/drawing/2014/main" id="{C561D768-6094-47FF-85D5-410878DC751E}"/>
              </a:ext>
            </a:extLst>
          </p:cNvPr>
          <p:cNvPicPr>
            <a:picLocks noGrp="1" noChangeAspect="1"/>
          </p:cNvPicPr>
          <p:nvPr>
            <p:ph sz="half" idx="1"/>
          </p:nvPr>
        </p:nvPicPr>
        <p:blipFill>
          <a:blip r:embed="rId3"/>
          <a:stretch>
            <a:fillRect/>
          </a:stretch>
        </p:blipFill>
        <p:spPr>
          <a:xfrm>
            <a:off x="1541873" y="2076450"/>
            <a:ext cx="3601217" cy="3622675"/>
          </a:xfrm>
        </p:spPr>
      </p:pic>
      <p:pic>
        <p:nvPicPr>
          <p:cNvPr id="10" name="Content Placeholder 9" descr="Shape&#10;&#10;Description automatically generated with medium confidence">
            <a:extLst>
              <a:ext uri="{FF2B5EF4-FFF2-40B4-BE49-F238E27FC236}">
                <a16:creationId xmlns:a16="http://schemas.microsoft.com/office/drawing/2014/main" id="{48264ECA-11C2-4A07-B161-8CC0298A3EC2}"/>
              </a:ext>
            </a:extLst>
          </p:cNvPr>
          <p:cNvPicPr>
            <a:picLocks noGrp="1" noChangeAspect="1"/>
          </p:cNvPicPr>
          <p:nvPr>
            <p:ph sz="half" idx="2"/>
          </p:nvPr>
        </p:nvPicPr>
        <p:blipFill>
          <a:blip r:embed="rId4"/>
          <a:stretch>
            <a:fillRect/>
          </a:stretch>
        </p:blipFill>
        <p:spPr>
          <a:xfrm>
            <a:off x="6410325" y="2268537"/>
            <a:ext cx="4857750" cy="3238500"/>
          </a:xfrm>
        </p:spPr>
      </p:pic>
      <p:grpSp>
        <p:nvGrpSpPr>
          <p:cNvPr id="18" name="Group 17">
            <a:extLst>
              <a:ext uri="{FF2B5EF4-FFF2-40B4-BE49-F238E27FC236}">
                <a16:creationId xmlns:a16="http://schemas.microsoft.com/office/drawing/2014/main" id="{F269A590-F1C3-44B1-A543-07E50B0678F8}"/>
              </a:ext>
            </a:extLst>
          </p:cNvPr>
          <p:cNvGrpSpPr/>
          <p:nvPr/>
        </p:nvGrpSpPr>
        <p:grpSpPr>
          <a:xfrm>
            <a:off x="5865432" y="1941325"/>
            <a:ext cx="5694830" cy="3892923"/>
            <a:chOff x="5896535" y="1701053"/>
            <a:chExt cx="5694830" cy="3892923"/>
          </a:xfrm>
        </p:grpSpPr>
        <p:sp>
          <p:nvSpPr>
            <p:cNvPr id="17" name="Rectangle 16">
              <a:extLst>
                <a:ext uri="{FF2B5EF4-FFF2-40B4-BE49-F238E27FC236}">
                  <a16:creationId xmlns:a16="http://schemas.microsoft.com/office/drawing/2014/main" id="{45BE14F7-67BE-40E4-835D-FBFA5BDC4100}"/>
                </a:ext>
              </a:extLst>
            </p:cNvPr>
            <p:cNvSpPr/>
            <p:nvPr/>
          </p:nvSpPr>
          <p:spPr>
            <a:xfrm>
              <a:off x="5896535" y="1701053"/>
              <a:ext cx="5694830" cy="38929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hart, scatter chart&#10;&#10;Description automatically generated">
              <a:extLst>
                <a:ext uri="{FF2B5EF4-FFF2-40B4-BE49-F238E27FC236}">
                  <a16:creationId xmlns:a16="http://schemas.microsoft.com/office/drawing/2014/main" id="{8C8BD27D-9375-49D8-A54A-BF2401457C9B}"/>
                </a:ext>
              </a:extLst>
            </p:cNvPr>
            <p:cNvPicPr>
              <a:picLocks noChangeAspect="1"/>
            </p:cNvPicPr>
            <p:nvPr/>
          </p:nvPicPr>
          <p:blipFill>
            <a:blip r:embed="rId5"/>
            <a:stretch>
              <a:fillRect/>
            </a:stretch>
          </p:blipFill>
          <p:spPr>
            <a:xfrm>
              <a:off x="5975320" y="1811140"/>
              <a:ext cx="5485714" cy="3657143"/>
            </a:xfrm>
            <a:prstGeom prst="rect">
              <a:avLst/>
            </a:prstGeom>
          </p:spPr>
        </p:pic>
      </p:grpSp>
      <p:sp>
        <p:nvSpPr>
          <p:cNvPr id="19" name="TextBox 18">
            <a:extLst>
              <a:ext uri="{FF2B5EF4-FFF2-40B4-BE49-F238E27FC236}">
                <a16:creationId xmlns:a16="http://schemas.microsoft.com/office/drawing/2014/main" id="{0F6AEE42-24C9-4FBA-8949-D36EADA49D1A}"/>
              </a:ext>
            </a:extLst>
          </p:cNvPr>
          <p:cNvSpPr txBox="1"/>
          <p:nvPr/>
        </p:nvSpPr>
        <p:spPr>
          <a:xfrm>
            <a:off x="8298087" y="5474541"/>
            <a:ext cx="1561323" cy="369332"/>
          </a:xfrm>
          <a:prstGeom prst="rect">
            <a:avLst/>
          </a:prstGeom>
          <a:noFill/>
        </p:spPr>
        <p:txBody>
          <a:bodyPr wrap="square" rtlCol="0">
            <a:spAutoFit/>
          </a:bodyPr>
          <a:lstStyle/>
          <a:p>
            <a:r>
              <a:rPr lang="en-US" dirty="0">
                <a:solidFill>
                  <a:schemeClr val="bg1"/>
                </a:solidFill>
              </a:rPr>
              <a:t>income</a:t>
            </a:r>
          </a:p>
        </p:txBody>
      </p:sp>
      <p:sp>
        <p:nvSpPr>
          <p:cNvPr id="20" name="TextBox 19">
            <a:extLst>
              <a:ext uri="{FF2B5EF4-FFF2-40B4-BE49-F238E27FC236}">
                <a16:creationId xmlns:a16="http://schemas.microsoft.com/office/drawing/2014/main" id="{70BD2FBE-5FAD-45DF-9AD3-DE92AD1BA0F0}"/>
              </a:ext>
            </a:extLst>
          </p:cNvPr>
          <p:cNvSpPr txBox="1"/>
          <p:nvPr/>
        </p:nvSpPr>
        <p:spPr>
          <a:xfrm rot="16200000">
            <a:off x="5646832" y="3695316"/>
            <a:ext cx="709539" cy="369332"/>
          </a:xfrm>
          <a:prstGeom prst="rect">
            <a:avLst/>
          </a:prstGeom>
          <a:noFill/>
        </p:spPr>
        <p:txBody>
          <a:bodyPr wrap="square" rtlCol="0">
            <a:spAutoFit/>
          </a:bodyPr>
          <a:lstStyle/>
          <a:p>
            <a:r>
              <a:rPr lang="en-US" dirty="0">
                <a:solidFill>
                  <a:schemeClr val="bg1"/>
                </a:solidFill>
              </a:rPr>
              <a:t>Time</a:t>
            </a:r>
          </a:p>
        </p:txBody>
      </p:sp>
    </p:spTree>
    <p:extLst>
      <p:ext uri="{BB962C8B-B14F-4D97-AF65-F5344CB8AC3E}">
        <p14:creationId xmlns:p14="http://schemas.microsoft.com/office/powerpoint/2010/main" val="2949992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{1BA1F949-96DB-48AD-AFF4-58746704263B}tf55705232_win32</Template>
  <TotalTime>444</TotalTime>
  <Words>584</Words>
  <Application>Microsoft Office PowerPoint</Application>
  <PresentationFormat>Widescreen</PresentationFormat>
  <Paragraphs>195</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Goudy Old Style</vt:lpstr>
      <vt:lpstr>Wingdings 2</vt:lpstr>
      <vt:lpstr>SlateVTI</vt:lpstr>
      <vt:lpstr>Analysis of Seattle 911 Police Incident Response Time Using Machine Learning </vt:lpstr>
      <vt:lpstr>Introduction</vt:lpstr>
      <vt:lpstr>Dataset</vt:lpstr>
      <vt:lpstr>Initial Dataset</vt:lpstr>
      <vt:lpstr>US Census Supplementation</vt:lpstr>
      <vt:lpstr>Principal Component Analysis</vt:lpstr>
      <vt:lpstr>Clustering</vt:lpstr>
      <vt:lpstr>Labeled Clusters</vt:lpstr>
      <vt:lpstr>Analysis</vt:lpstr>
      <vt:lpstr>Income</vt:lpstr>
      <vt:lpstr>Income vs Percentage of White Residents</vt:lpstr>
      <vt:lpstr>Types of Events: All</vt:lpstr>
      <vt:lpstr>Types of Events: Cluster 5</vt:lpstr>
      <vt:lpstr>Types of Events: Cluster 4</vt:lpstr>
      <vt:lpstr>Types of Events: Cluster 3</vt:lpstr>
      <vt:lpstr>Top Locations: All</vt:lpstr>
      <vt:lpstr>Top Location: Cluster 4</vt:lpstr>
      <vt:lpstr>Top Locations: Cluster 3</vt:lpstr>
      <vt:lpstr>Top Locations: Cluster 5</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Seattle 911 Police Incident Response Time Using Machine Learning </dc:title>
  <dc:creator>Cheryl Kung</dc:creator>
  <cp:lastModifiedBy>Cheryl Kung</cp:lastModifiedBy>
  <cp:revision>18</cp:revision>
  <dcterms:created xsi:type="dcterms:W3CDTF">2021-06-11T01:28:00Z</dcterms:created>
  <dcterms:modified xsi:type="dcterms:W3CDTF">2021-06-11T08:52:20Z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