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0" r:id="rId5"/>
    <p:sldId id="412" r:id="rId6"/>
    <p:sldId id="274" r:id="rId7"/>
    <p:sldId id="259" r:id="rId8"/>
    <p:sldId id="260" r:id="rId9"/>
    <p:sldId id="286" r:id="rId10"/>
    <p:sldId id="408" r:id="rId11"/>
    <p:sldId id="411" r:id="rId12"/>
    <p:sldId id="407" r:id="rId13"/>
    <p:sldId id="271" r:id="rId14"/>
    <p:sldId id="290" r:id="rId15"/>
    <p:sldId id="272" r:id="rId16"/>
    <p:sldId id="289" r:id="rId17"/>
    <p:sldId id="273" r:id="rId18"/>
    <p:sldId id="261" r:id="rId19"/>
    <p:sldId id="264" r:id="rId20"/>
    <p:sldId id="275" r:id="rId21"/>
    <p:sldId id="276" r:id="rId22"/>
    <p:sldId id="277" r:id="rId23"/>
    <p:sldId id="262" r:id="rId24"/>
    <p:sldId id="265" r:id="rId25"/>
    <p:sldId id="266" r:id="rId26"/>
    <p:sldId id="267" r:id="rId27"/>
    <p:sldId id="283" r:id="rId28"/>
    <p:sldId id="285" r:id="rId29"/>
    <p:sldId id="282" r:id="rId30"/>
    <p:sldId id="287" r:id="rId31"/>
    <p:sldId id="288" r:id="rId32"/>
    <p:sldId id="269" r:id="rId33"/>
    <p:sldId id="406" r:id="rId34"/>
    <p:sldId id="279" r:id="rId35"/>
    <p:sldId id="410" r:id="rId36"/>
    <p:sldId id="291" r:id="rId37"/>
    <p:sldId id="409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73" autoAdjust="0"/>
  </p:normalViewPr>
  <p:slideViewPr>
    <p:cSldViewPr snapToGrid="0">
      <p:cViewPr varScale="1">
        <p:scale>
          <a:sx n="67" d="100"/>
          <a:sy n="67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CE089-4993-468A-8CBA-CE0710440A03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137A-A19A-4F10-B6F9-C814B0A95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图中的坐标轴我们可以看出横坐标是操作的复杂度，纵坐标是精度。模型设计一开始的时候模型权重越多模型越大，其精度越高，后来出现了</a:t>
            </a:r>
            <a:r>
              <a:rPr lang="en-US" altLang="zh-CN" dirty="0" err="1"/>
              <a:t>resNet</a:t>
            </a:r>
            <a:r>
              <a:rPr lang="zh-CN" altLang="en-US" dirty="0"/>
              <a:t>、</a:t>
            </a:r>
            <a:r>
              <a:rPr lang="en-US" altLang="zh-CN" dirty="0" err="1"/>
              <a:t>GoogleNet</a:t>
            </a:r>
            <a:r>
              <a:rPr lang="zh-CN" altLang="en-US" dirty="0"/>
              <a:t>、</a:t>
            </a:r>
            <a:r>
              <a:rPr lang="en-US" altLang="zh-CN" dirty="0"/>
              <a:t>Inception</a:t>
            </a:r>
            <a:r>
              <a:rPr lang="zh-CN" altLang="en-US" dirty="0"/>
              <a:t>等网络架构之后，在取得相同或者更高精度之下，其权重参数不断下降。值得注意的是，并不是意味着横坐标越往右，它的运算时间越大。在这里并没有对时间进行统计，而是对模型参数和网络的精度进行了纵横对比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7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这一页写</a:t>
            </a:r>
            <a:r>
              <a:rPr lang="en-US" altLang="zh-CN" dirty="0" err="1"/>
              <a:t>mobilenet</a:t>
            </a:r>
            <a:r>
              <a:rPr lang="zh-CN" altLang="en-US" dirty="0"/>
              <a:t>采取了什么方法解决了分组卷积信息不通的问题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1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这一页写</a:t>
            </a:r>
            <a:r>
              <a:rPr lang="en-US" altLang="zh-CN" dirty="0" err="1"/>
              <a:t>ShuffleNet</a:t>
            </a:r>
            <a:r>
              <a:rPr lang="zh-CN" altLang="en-US" dirty="0"/>
              <a:t>采取了什么方法解决了分组卷积信息不通的问题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8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这一页写</a:t>
            </a:r>
            <a:r>
              <a:rPr lang="en-US" altLang="zh-CN" dirty="0" err="1"/>
              <a:t>ShuffleNet</a:t>
            </a:r>
            <a:r>
              <a:rPr lang="zh-CN" altLang="en-US" dirty="0"/>
              <a:t>采取了什么方法解决了分组卷积信息不通的问题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这一页写</a:t>
            </a:r>
            <a:r>
              <a:rPr lang="en-US" altLang="zh-CN" dirty="0"/>
              <a:t>IGC</a:t>
            </a:r>
            <a:r>
              <a:rPr lang="zh-CN" altLang="en-US" dirty="0"/>
              <a:t>采取了什么方法解决了分组卷积信息不通的问题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</a:t>
            </a:r>
            <a:r>
              <a:rPr lang="zh-CN" altLang="en-US" dirty="0"/>
              <a:t>是主分区数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</a:t>
            </a:r>
            <a:r>
              <a:rPr lang="zh-CN" altLang="en-US" dirty="0"/>
              <a:t>是辅助分组数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52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已经有很多工作在空间维度上来提升网络的性能。那么很自然想到，网络是否可以从其他层面来考虑去提升性能，比如考虑特征通道之间的关系？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Squeeze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我们顺着空间维度来进行特征压缩，将每个二维的特征通道变成一个实数，这个实数某种程度上具有全局的感受野，并且输出的维度和输入的特征通道数相匹配。它表征着在特征通道上响应的全局分布，而且使得靠近输入的层也可以获得全局的感受野，这一点在很多任务中都是非常有用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Excitation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操作，它是一个类似于循环神经网络中门的机制。通过参数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来为每个特征通道生成权重，其中参数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被学习用来显式地建模特征通道间的相关性。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最后是一个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Reweight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的操作，我们将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Excitation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的输出的权重看做是进过特征选择后的每个特征通道的重要性，然后通过乘法逐通道加权到先前的特征上，完成在通道维度上的对原始特征的重标定。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这个地方承上启下，总结出要做小型网的技术路线有两条，对应着下面的方法部分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7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Imagenet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2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消融试验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2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但是这些模型依旧很大，大型的网络无法适应现有的很多场景</a:t>
            </a:r>
            <a:endParaRPr lang="en-US" altLang="zh-CN" dirty="0"/>
          </a:p>
          <a:p>
            <a:r>
              <a:rPr lang="zh-CN" altLang="en-US" dirty="0"/>
              <a:t>如何使得深度模型可以应用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5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消融试验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84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551BE20E-A9A3-47CF-9EBC-6C595CA1BA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3F93506-058C-49BB-A0B4-E5FBF2FE2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张图其实说明了</a:t>
            </a:r>
            <a:r>
              <a:rPr lang="en-US" altLang="zh-CN" dirty="0"/>
              <a:t>Distiller</a:t>
            </a:r>
            <a:r>
              <a:rPr lang="zh-CN" altLang="en-US" dirty="0"/>
              <a:t>主要是干</a:t>
            </a:r>
            <a:r>
              <a:rPr lang="en-US" altLang="zh-CN" dirty="0"/>
              <a:t>DNN Compression</a:t>
            </a:r>
            <a:r>
              <a:rPr lang="zh-CN" altLang="en-US" dirty="0"/>
              <a:t>的两件事情</a:t>
            </a:r>
            <a:r>
              <a:rPr lang="en-US" altLang="zh-CN" dirty="0"/>
              <a:t>, Pruning</a:t>
            </a:r>
            <a:r>
              <a:rPr lang="zh-CN" altLang="en-US" dirty="0"/>
              <a:t>和</a:t>
            </a:r>
            <a:r>
              <a:rPr lang="en-US" altLang="zh-CN" dirty="0"/>
              <a:t>Low-Precision, </a:t>
            </a:r>
            <a:r>
              <a:rPr lang="zh-CN" altLang="en-US" dirty="0"/>
              <a:t>它把</a:t>
            </a:r>
            <a:r>
              <a:rPr lang="en-US" altLang="zh-CN" dirty="0"/>
              <a:t>Weights Regularization</a:t>
            </a:r>
            <a:r>
              <a:rPr lang="zh-CN" altLang="en-US" dirty="0"/>
              <a:t>单独列出来了其实会让人</a:t>
            </a:r>
            <a:r>
              <a:rPr lang="en-US" altLang="zh-CN" dirty="0"/>
              <a:t>confuse, </a:t>
            </a:r>
            <a:r>
              <a:rPr lang="zh-CN" altLang="en-US" dirty="0"/>
              <a:t>因为</a:t>
            </a:r>
            <a:r>
              <a:rPr lang="en-US" altLang="zh-CN" dirty="0"/>
              <a:t>Weights Regularization</a:t>
            </a:r>
            <a:r>
              <a:rPr lang="zh-CN" altLang="en-US" dirty="0"/>
              <a:t>实际上只是实现</a:t>
            </a:r>
            <a:r>
              <a:rPr lang="en-US" altLang="zh-CN" dirty="0"/>
              <a:t>pruning</a:t>
            </a:r>
            <a:r>
              <a:rPr lang="zh-CN" altLang="en-US" dirty="0"/>
              <a:t>的一种手段</a:t>
            </a:r>
            <a:r>
              <a:rPr lang="en-US" altLang="zh-CN" dirty="0"/>
              <a:t>, </a:t>
            </a:r>
            <a:r>
              <a:rPr lang="zh-CN" altLang="en-US" dirty="0"/>
              <a:t>就是通过</a:t>
            </a:r>
            <a:r>
              <a:rPr lang="en-US" altLang="zh-CN" dirty="0"/>
              <a:t>sensitivity</a:t>
            </a:r>
            <a:r>
              <a:rPr lang="zh-CN" altLang="en-US" dirty="0"/>
              <a:t>去</a:t>
            </a:r>
            <a:r>
              <a:rPr lang="en-US" altLang="zh-CN" dirty="0"/>
              <a:t>pruning</a:t>
            </a:r>
            <a:r>
              <a:rPr lang="zh-CN" altLang="en-US" dirty="0"/>
              <a:t>还是通过正则化的方式去</a:t>
            </a:r>
            <a:r>
              <a:rPr lang="en-US" altLang="zh-CN" dirty="0"/>
              <a:t>pruning, </a:t>
            </a:r>
            <a:r>
              <a:rPr lang="zh-CN" altLang="en-US" dirty="0"/>
              <a:t>这张图其实有一点没有体现</a:t>
            </a:r>
            <a:r>
              <a:rPr lang="en-US" altLang="zh-CN" dirty="0"/>
              <a:t>, </a:t>
            </a:r>
            <a:r>
              <a:rPr lang="zh-CN" altLang="en-US" dirty="0"/>
              <a:t>就是</a:t>
            </a:r>
            <a:r>
              <a:rPr lang="en-US" altLang="zh-CN" dirty="0"/>
              <a:t>2018//09Distiller</a:t>
            </a:r>
            <a:r>
              <a:rPr lang="zh-CN" altLang="en-US" dirty="0"/>
              <a:t>库添加了</a:t>
            </a:r>
            <a:r>
              <a:rPr lang="en-US" altLang="zh-CN" dirty="0"/>
              <a:t>knowledge distiller</a:t>
            </a:r>
            <a:r>
              <a:rPr lang="zh-CN" altLang="en-US" dirty="0"/>
              <a:t>算法</a:t>
            </a:r>
            <a:r>
              <a:rPr lang="en-US" altLang="zh-CN" dirty="0"/>
              <a:t>, </a:t>
            </a:r>
            <a:r>
              <a:rPr lang="zh-CN" altLang="en-US" dirty="0"/>
              <a:t>这是</a:t>
            </a:r>
            <a:r>
              <a:rPr lang="en-US" altLang="zh-CN" dirty="0"/>
              <a:t>DNN Compression</a:t>
            </a:r>
            <a:r>
              <a:rPr lang="zh-CN" altLang="en-US" dirty="0"/>
              <a:t>重要的一个分支</a:t>
            </a:r>
            <a:r>
              <a:rPr lang="en-US" altLang="zh-CN" dirty="0"/>
              <a:t>, </a:t>
            </a:r>
            <a:r>
              <a:rPr lang="zh-CN" altLang="en-US" dirty="0"/>
              <a:t>但是文档中还没有体现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Pruning</a:t>
            </a:r>
            <a:r>
              <a:rPr lang="zh-CN" altLang="en-US" dirty="0"/>
              <a:t>部分的算法</a:t>
            </a:r>
            <a:r>
              <a:rPr lang="en-US" altLang="zh-CN" dirty="0"/>
              <a:t>, </a:t>
            </a:r>
            <a:r>
              <a:rPr lang="zh-CN" altLang="en-US" dirty="0"/>
              <a:t>实际上我们整理一下可以分为两部分来说</a:t>
            </a:r>
            <a:r>
              <a:rPr lang="en-US" altLang="zh-CN" dirty="0"/>
              <a:t>, </a:t>
            </a:r>
            <a:r>
              <a:rPr lang="zh-CN" altLang="en-US" dirty="0"/>
              <a:t>一是剪枝算法</a:t>
            </a:r>
            <a:r>
              <a:rPr lang="en-US" altLang="zh-CN" dirty="0"/>
              <a:t>, </a:t>
            </a:r>
            <a:r>
              <a:rPr lang="zh-CN" altLang="en-US" dirty="0"/>
              <a:t>一是辅助剪枝的工具</a:t>
            </a:r>
            <a:r>
              <a:rPr lang="en-US" altLang="zh-CN" dirty="0"/>
              <a:t>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是直接设定权重的阈值去剪枝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Sensitivity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Pruner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础上稍微复杂一点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是我们设置一个基于权重正态分布的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的一个比例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来设置阈值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Level Pruner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是设定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sparsity,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通过迭代逐步达到这个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</a:t>
            </a:r>
            <a:endParaRPr lang="zh-CN" altLang="en-US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60BBA1C3-E8AB-4794-979F-E04DA1A99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531CF5-EC73-44EE-9791-32438F61815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8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weight</a:t>
            </a:r>
            <a:r>
              <a:rPr lang="zh-CN" altLang="en-US" dirty="0"/>
              <a:t>，每层输出的特征图数目进行选择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8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，每层输出的特征图数目进行选择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1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基于整个计算</a:t>
            </a:r>
            <a:r>
              <a:rPr lang="en-US" altLang="zh-CN" dirty="0"/>
              <a:t>block</a:t>
            </a:r>
            <a:r>
              <a:rPr lang="zh-CN" altLang="en-US" dirty="0"/>
              <a:t>的选择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3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）模型大小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:CNNs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强大的表示能力来自于其数以百万计的可训练参数。这些参数以及网络结构信息需要存储在磁盘上，并在推理期间加载到内存中。例如，存储一个典型的训练在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需要超过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300MB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的空间，这对于嵌入式设备来说是一个很大的资源负担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）运行时内存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在推理期间，即使批处理大小为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1,CNNs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的中间激活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响应甚至可能比存储模型参数占用更多的内存空间。这对于高端</a:t>
            </a:r>
            <a:r>
              <a:rPr lang="en-US" altLang="zh-CN" sz="1200" dirty="0" err="1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来说不是问题，但是对于许多计算能力较低的应用程序来说是负担不起的。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）运算次数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卷积运算在高分辨率图像上是计算密集型运算。一个大的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可能需要几分钟的时间来处理移动设备上的一个图像，这使得将其应用于实际应用是不现实的。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7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这一页主要讲讲主流的模型小型化的思路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7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层主要贡献了计算量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层主要贡献了参数数量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目标：对</a:t>
            </a:r>
            <a:r>
              <a:rPr lang="en-US" altLang="zh-CN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r>
              <a:rPr lang="zh-CN" altLang="en-US" sz="12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层进行操作，减少其计算量</a:t>
            </a:r>
            <a:endParaRPr lang="en-US" altLang="zh-CN" sz="12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8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这一页写分组卷积的概念，以及分组卷积会造成的问题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2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分组：通道闭塞</a:t>
            </a:r>
            <a:endParaRPr lang="en-US" altLang="zh-CN" dirty="0"/>
          </a:p>
          <a:p>
            <a:r>
              <a:rPr lang="zh-CN" altLang="en-US" dirty="0"/>
              <a:t>卷积核：</a:t>
            </a:r>
            <a:endParaRPr lang="en-US" altLang="zh-CN" dirty="0"/>
          </a:p>
          <a:p>
            <a:r>
              <a:rPr lang="zh-CN" altLang="en-US" dirty="0"/>
              <a:t>特征数：少的特征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9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将一些卷积使用</a:t>
            </a:r>
            <a:r>
              <a:rPr lang="en-US" altLang="zh-CN" dirty="0"/>
              <a:t>1x1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这一页写</a:t>
            </a:r>
            <a:r>
              <a:rPr lang="en-US" altLang="zh-CN" dirty="0" err="1"/>
              <a:t>mobilenet</a:t>
            </a:r>
            <a:r>
              <a:rPr lang="zh-CN" altLang="en-US" dirty="0"/>
              <a:t>采取了什么方法解决了分组卷积信息不通的问题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137A-A19A-4F10-B6F9-C814B0A952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7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3E23-6D64-4216-8A62-0EDB14F8488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D650-E8A2-45D6-98F4-53579376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elecfans.com/uploads/allimg/171208/13550L3W-27.png" TargetMode="Externa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ecfans.com/uploads/allimg/171208/13550HU7-28.png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轻量化网络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600" dirty="0"/>
              <a:t>姚杨</a:t>
            </a:r>
            <a:endParaRPr lang="en-US" altLang="zh-CN" sz="2600" dirty="0"/>
          </a:p>
          <a:p>
            <a:r>
              <a:rPr lang="en-US" altLang="zh-CN" sz="2600" i="1" dirty="0"/>
              <a:t>RINC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yaoyang@smail.nju.edu.cn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7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分组卷积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小的卷积核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少的输入特征数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CDE08AC-ED46-4880-8C8D-16C2F11B9DF5}"/>
              </a:ext>
            </a:extLst>
          </p:cNvPr>
          <p:cNvGrpSpPr/>
          <p:nvPr/>
        </p:nvGrpSpPr>
        <p:grpSpPr>
          <a:xfrm>
            <a:off x="2868515" y="1857865"/>
            <a:ext cx="4743450" cy="736600"/>
            <a:chOff x="3609975" y="5151437"/>
            <a:chExt cx="4743450" cy="736600"/>
          </a:xfrm>
        </p:grpSpPr>
        <p:grpSp>
          <p:nvGrpSpPr>
            <p:cNvPr id="13" name="组合 22">
              <a:extLst>
                <a:ext uri="{FF2B5EF4-FFF2-40B4-BE49-F238E27FC236}">
                  <a16:creationId xmlns:a16="http://schemas.microsoft.com/office/drawing/2014/main" id="{69751EF2-0B85-48BA-91CC-4D56CA535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9975" y="5151437"/>
              <a:ext cx="3378200" cy="736600"/>
              <a:chOff x="1192995" y="4888661"/>
              <a:chExt cx="3376883" cy="736108"/>
            </a:xfrm>
          </p:grpSpPr>
          <p:grpSp>
            <p:nvGrpSpPr>
              <p:cNvPr id="14" name="组合 19">
                <a:extLst>
                  <a:ext uri="{FF2B5EF4-FFF2-40B4-BE49-F238E27FC236}">
                    <a16:creationId xmlns:a16="http://schemas.microsoft.com/office/drawing/2014/main" id="{1727A512-C223-4F92-B485-601213F1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2995" y="4888661"/>
                <a:ext cx="2808312" cy="736108"/>
                <a:chOff x="1619672" y="4889949"/>
                <a:chExt cx="2808312" cy="736108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914654-42FA-4DB6-88B6-26801443D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245" y="4889949"/>
                  <a:ext cx="25206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889" r="-1932" b="-51111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C0E668E-BEF3-4486-8599-7E434560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84" y="5345852"/>
                  <a:ext cx="2111860" cy="280205"/>
                </a:xfrm>
                <a:prstGeom prst="rect">
                  <a:avLst/>
                </a:prstGeom>
                <a:blipFill>
                  <a:blip r:embed="rId4"/>
                  <a:stretch>
                    <a:fillRect l="-1156" r="-578" b="-17391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3DE734D4-6745-4EE7-9824-7B7B74BE0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9672" y="5273867"/>
                  <a:ext cx="2808780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FD98FA4-CC71-4BEA-9F37-77F40FB7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5184"/>
                <a:ext cx="429926" cy="369332"/>
              </a:xfrm>
              <a:prstGeom prst="rect">
                <a:avLst/>
              </a:prstGeom>
              <a:blipFill>
                <a:blip r:embed="rId5"/>
                <a:stretch>
                  <a:fillRect t="-8197" r="-11429" b="-2459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</p:grpSp>
        <p:sp>
          <p:nvSpPr>
            <p:cNvPr id="19" name="文本框 23">
              <a:extLst>
                <a:ext uri="{FF2B5EF4-FFF2-40B4-BE49-F238E27FC236}">
                  <a16:creationId xmlns:a16="http://schemas.microsoft.com/office/drawing/2014/main" id="{282567F8-9AD2-402D-9122-6A343DA36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075" y="5380037"/>
              <a:ext cx="8953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=    1/g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10">
            <a:extLst>
              <a:ext uri="{FF2B5EF4-FFF2-40B4-BE49-F238E27FC236}">
                <a16:creationId xmlns:a16="http://schemas.microsoft.com/office/drawing/2014/main" id="{FE027012-E4FB-4D1A-A550-929A49233906}"/>
              </a:ext>
            </a:extLst>
          </p:cNvPr>
          <p:cNvGrpSpPr>
            <a:grpSpLocks/>
          </p:cNvGrpSpPr>
          <p:nvPr/>
        </p:nvGrpSpPr>
        <p:grpSpPr bwMode="auto">
          <a:xfrm>
            <a:off x="3299088" y="3436084"/>
            <a:ext cx="4560888" cy="735013"/>
            <a:chOff x="1979712" y="3052932"/>
            <a:chExt cx="4559989" cy="736108"/>
          </a:xfrm>
        </p:grpSpPr>
        <p:grpSp>
          <p:nvGrpSpPr>
            <p:cNvPr id="22" name="组合 8">
              <a:extLst>
                <a:ext uri="{FF2B5EF4-FFF2-40B4-BE49-F238E27FC236}">
                  <a16:creationId xmlns:a16="http://schemas.microsoft.com/office/drawing/2014/main" id="{5634D324-BD8B-4DBC-BCE9-03A8ED762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712" y="3052932"/>
              <a:ext cx="2413920" cy="736108"/>
              <a:chOff x="2771800" y="2901089"/>
              <a:chExt cx="2413920" cy="736108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6B90D1-3BE2-4D0B-9E6C-C1834BF8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3" y="2901089"/>
                <a:ext cx="2111860" cy="280205"/>
              </a:xfrm>
              <a:prstGeom prst="rect">
                <a:avLst/>
              </a:prstGeom>
              <a:blipFill>
                <a:blip r:embed="rId6"/>
                <a:stretch>
                  <a:fillRect l="-2023" r="-1445" b="-19565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DC57EC6-6411-426C-82F8-160A61717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60" y="3356992"/>
                <a:ext cx="2111860" cy="280205"/>
              </a:xfrm>
              <a:prstGeom prst="rect">
                <a:avLst/>
              </a:prstGeom>
              <a:blipFill>
                <a:blip r:embed="rId7"/>
                <a:stretch>
                  <a:fillRect l="-2023" r="-1445" b="-2173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4E3064B-FF29-4936-9127-88363E2F309D}"/>
                  </a:ext>
                </a:extLst>
              </p:cNvPr>
              <p:cNvCxnSpPr/>
              <p:nvPr/>
            </p:nvCxnSpPr>
            <p:spPr>
              <a:xfrm>
                <a:off x="2771800" y="3284247"/>
                <a:ext cx="2414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80682FA-533E-4551-8E11-089B327C4AD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11509" y="3193034"/>
              <a:ext cx="1728192" cy="585610"/>
            </a:xfrm>
            <a:prstGeom prst="rect">
              <a:avLst/>
            </a:prstGeom>
            <a:blipFill>
              <a:blip r:embed="rId8"/>
              <a:stretch>
                <a:fillRect t="-1042" r="-5300" b="-937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EB3B4EB-010B-45CB-9F5A-6941CDCC8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2044" y="5152283"/>
            <a:ext cx="2109399" cy="280440"/>
          </a:xfrm>
          <a:prstGeom prst="rect">
            <a:avLst/>
          </a:prstGeom>
        </p:spPr>
      </p:pic>
      <p:pic>
        <p:nvPicPr>
          <p:cNvPr id="37" name="图片 2">
            <a:extLst>
              <a:ext uri="{FF2B5EF4-FFF2-40B4-BE49-F238E27FC236}">
                <a16:creationId xmlns:a16="http://schemas.microsoft.com/office/drawing/2014/main" id="{39F72CB7-DEED-4598-9064-01355E4B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44" y="1331068"/>
            <a:ext cx="4112837" cy="449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分组卷积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小的卷积核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少的输入特征数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8" name="图片 2">
            <a:extLst>
              <a:ext uri="{FF2B5EF4-FFF2-40B4-BE49-F238E27FC236}">
                <a16:creationId xmlns:a16="http://schemas.microsoft.com/office/drawing/2014/main" id="{B9F8A7A2-7801-4F75-9439-57FEFA04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45" y="681037"/>
            <a:ext cx="5023692" cy="549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</a:t>
            </a:r>
            <a:r>
              <a:rPr lang="en-US" altLang="zh-CN" dirty="0" err="1"/>
              <a:t>SqueezeNet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ECFA5-02F1-4C4E-8B13-81AE45AE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642219"/>
            <a:ext cx="5291139" cy="38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5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</a:t>
            </a:r>
            <a:r>
              <a:rPr lang="en-US" altLang="zh-CN" dirty="0" err="1"/>
              <a:t>MobileNet</a:t>
            </a:r>
            <a:endParaRPr lang="en-US" altLang="zh-CN" dirty="0"/>
          </a:p>
        </p:txBody>
      </p:sp>
      <p:pic>
        <p:nvPicPr>
          <p:cNvPr id="4" name="Picture 7" descr="http://www.elecfans.com/uploads/allimg/171208/13550L3W-27.png">
            <a:hlinkClick r:id="rId3"/>
            <a:extLst>
              <a:ext uri="{FF2B5EF4-FFF2-40B4-BE49-F238E27FC236}">
                <a16:creationId xmlns:a16="http://schemas.microsoft.com/office/drawing/2014/main" id="{CAA8FF2B-0D5A-4F39-BB3C-310F8A7D3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1" y="3996531"/>
            <a:ext cx="31575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AA482-8706-46C3-A7D6-3F246F57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1" y="2287587"/>
            <a:ext cx="38877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elecfans.com/uploads/allimg/171208/13550HU7-28.png">
            <a:hlinkClick r:id="rId6"/>
            <a:extLst>
              <a:ext uri="{FF2B5EF4-FFF2-40B4-BE49-F238E27FC236}">
                <a16:creationId xmlns:a16="http://schemas.microsoft.com/office/drawing/2014/main" id="{24873BF9-057F-4F9C-9459-F27F5569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7" y="5473700"/>
            <a:ext cx="35115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A58360-B240-46B4-AA13-B8473D3D6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051" y="3043507"/>
            <a:ext cx="4238624" cy="19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7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</a:t>
            </a:r>
            <a:r>
              <a:rPr lang="en-US" altLang="zh-CN" dirty="0" err="1"/>
              <a:t>MobileNet</a:t>
            </a:r>
            <a:endParaRPr lang="en-US" altLang="zh-CN" dirty="0"/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AB39C066-D21E-4A79-9333-C237A233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1" y="2746376"/>
            <a:ext cx="6022977" cy="32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8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</a:t>
            </a:r>
            <a:r>
              <a:rPr lang="en-US" altLang="zh-CN" dirty="0" err="1"/>
              <a:t>ShuffleNet</a:t>
            </a:r>
            <a:endParaRPr lang="en-US" altLang="zh-CN" dirty="0"/>
          </a:p>
        </p:txBody>
      </p:sp>
      <p:pic>
        <p:nvPicPr>
          <p:cNvPr id="4" name="图片 8">
            <a:extLst>
              <a:ext uri="{FF2B5EF4-FFF2-40B4-BE49-F238E27FC236}">
                <a16:creationId xmlns:a16="http://schemas.microsoft.com/office/drawing/2014/main" id="{98EACC0A-E7D0-42C0-8FEE-6C3A26B9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7" y="2887662"/>
            <a:ext cx="6586064" cy="291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16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</a:t>
            </a:r>
            <a:r>
              <a:rPr lang="en-US" altLang="zh-CN" dirty="0" err="1"/>
              <a:t>ShuffleNet</a:t>
            </a:r>
            <a:endParaRPr lang="en-US" altLang="zh-CN"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89A95966-6B3B-4EF4-8837-F1E53D06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2520950"/>
            <a:ext cx="71151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相关措施 </a:t>
            </a:r>
            <a:r>
              <a:rPr lang="en-US" altLang="zh-CN" dirty="0"/>
              <a:t>—— IGC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158769-CF7C-477E-8A10-3081B0BB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" y="2643188"/>
            <a:ext cx="11029503" cy="36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保持网络性能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深层</a:t>
            </a:r>
            <a:r>
              <a:rPr lang="en-US" altLang="zh-CN" dirty="0"/>
              <a:t> vs. </a:t>
            </a:r>
            <a:r>
              <a:rPr lang="zh-CN" altLang="en-US" dirty="0"/>
              <a:t>浅层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D780F854-B374-4782-94D3-DCD00ACEC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3"/>
          <a:stretch/>
        </p:blipFill>
        <p:spPr bwMode="auto">
          <a:xfrm rot="16200000">
            <a:off x="5149852" y="-3971"/>
            <a:ext cx="2549524" cy="858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67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保持网络性能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特征交互 </a:t>
            </a:r>
            <a:r>
              <a:rPr lang="en-US" altLang="zh-CN" dirty="0"/>
              <a:t>—— </a:t>
            </a:r>
            <a:r>
              <a:rPr lang="en-US" altLang="zh-CN" dirty="0" err="1"/>
              <a:t>ResNet</a:t>
            </a: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5618FA19-7314-4A7D-B068-9850C9926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9" r="8141"/>
          <a:stretch/>
        </p:blipFill>
        <p:spPr bwMode="auto">
          <a:xfrm rot="16200000">
            <a:off x="4224337" y="1145383"/>
            <a:ext cx="2486026" cy="858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upload-images.jianshu.io/upload_images/4749583-2c2199f82c290b7d.jpg?imageMogr2/auto-orient/">
            <a:extLst>
              <a:ext uri="{FF2B5EF4-FFF2-40B4-BE49-F238E27FC236}">
                <a16:creationId xmlns:a16="http://schemas.microsoft.com/office/drawing/2014/main" id="{4039D7BF-AD39-4C12-BFC5-DEC567EF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738186"/>
            <a:ext cx="5200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en-US" altLang="zh-CN" dirty="0"/>
          </a:p>
          <a:p>
            <a:r>
              <a:rPr lang="zh-CN" altLang="en-US" dirty="0"/>
              <a:t>困难与挑战</a:t>
            </a:r>
            <a:endParaRPr lang="en-US" altLang="zh-CN" dirty="0"/>
          </a:p>
          <a:p>
            <a:r>
              <a:rPr lang="en-US" altLang="zh-CN" dirty="0" err="1"/>
              <a:t>SINet</a:t>
            </a:r>
            <a:endParaRPr lang="en-US" altLang="zh-CN" dirty="0"/>
          </a:p>
          <a:p>
            <a:r>
              <a:rPr lang="zh-CN" altLang="en-US" dirty="0"/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37095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保持网络性能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特征交互 </a:t>
            </a:r>
            <a:r>
              <a:rPr lang="en-US" altLang="zh-CN" dirty="0"/>
              <a:t>—— </a:t>
            </a:r>
            <a:r>
              <a:rPr lang="en-US" altLang="zh-CN" dirty="0" err="1"/>
              <a:t>DenseNet</a:t>
            </a: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B627CBCA-CF32-45A5-95F3-2EF61A39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6" y="2841625"/>
            <a:ext cx="517525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4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C7AE0F-6E70-49F4-A927-D4ABD8064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06"/>
          <a:stretch/>
        </p:blipFill>
        <p:spPr>
          <a:xfrm>
            <a:off x="352425" y="2700337"/>
            <a:ext cx="4719638" cy="26019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保持网络性能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特征交互 </a:t>
            </a:r>
            <a:r>
              <a:rPr lang="en-US" altLang="zh-CN" dirty="0"/>
              <a:t>—— </a:t>
            </a:r>
            <a:r>
              <a:rPr lang="en-US" altLang="zh-CN" dirty="0" err="1"/>
              <a:t>SENet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51D14-C91D-43EC-9EC2-6F81C899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711450"/>
            <a:ext cx="11265580" cy="2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打破特征交互之间的隔阂</a:t>
            </a:r>
            <a:endParaRPr lang="en-US" altLang="zh-CN" dirty="0"/>
          </a:p>
          <a:p>
            <a:r>
              <a:rPr lang="zh-CN" altLang="en-US" dirty="0"/>
              <a:t>提高特征复用率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总之，提高信息交互</a:t>
            </a:r>
          </a:p>
        </p:txBody>
      </p:sp>
    </p:spTree>
    <p:extLst>
      <p:ext uri="{BB962C8B-B14F-4D97-AF65-F5344CB8AC3E}">
        <p14:creationId xmlns:p14="http://schemas.microsoft.com/office/powerpoint/2010/main" val="330292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 Interaction Networks  —— </a:t>
            </a:r>
            <a:r>
              <a:rPr lang="zh-CN" altLang="en-US" dirty="0"/>
              <a:t>全面提高信息交互</a:t>
            </a:r>
            <a:endParaRPr lang="en-US" altLang="zh-CN" dirty="0"/>
          </a:p>
          <a:p>
            <a:r>
              <a:rPr lang="zh-CN" altLang="en-US" dirty="0"/>
              <a:t>沿网络宽度方向</a:t>
            </a:r>
            <a:endParaRPr lang="en-US" altLang="zh-CN" dirty="0"/>
          </a:p>
          <a:p>
            <a:pPr lvl="1"/>
            <a:r>
              <a:rPr lang="en-US" altLang="zh-CN" dirty="0"/>
              <a:t>Exchange shortcut connection</a:t>
            </a:r>
          </a:p>
          <a:p>
            <a:r>
              <a:rPr lang="zh-CN" altLang="en-US" dirty="0"/>
              <a:t>沿网络深度方向</a:t>
            </a:r>
            <a:endParaRPr lang="en-US" altLang="zh-CN" dirty="0"/>
          </a:p>
          <a:p>
            <a:pPr lvl="1"/>
            <a:r>
              <a:rPr lang="en-US" altLang="zh-CN" dirty="0"/>
              <a:t>Dense Funnel Layer</a:t>
            </a:r>
          </a:p>
          <a:p>
            <a:pPr lvl="1"/>
            <a:r>
              <a:rPr lang="en-US" altLang="zh-CN" dirty="0"/>
              <a:t>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91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shortcut connection</a:t>
            </a:r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82C7E965-29F5-418A-A14C-DA2606599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 r="48218"/>
          <a:stretch/>
        </p:blipFill>
        <p:spPr bwMode="auto">
          <a:xfrm>
            <a:off x="6376989" y="1314450"/>
            <a:ext cx="453707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>
            <a:extLst>
              <a:ext uri="{FF2B5EF4-FFF2-40B4-BE49-F238E27FC236}">
                <a16:creationId xmlns:a16="http://schemas.microsoft.com/office/drawing/2014/main" id="{CFAA7712-42A6-40CC-86A7-574202AC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1638300"/>
            <a:ext cx="443865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78D29EA8-DC83-402D-B5BD-55E14C09D1B1}"/>
              </a:ext>
            </a:extLst>
          </p:cNvPr>
          <p:cNvSpPr/>
          <p:nvPr/>
        </p:nvSpPr>
        <p:spPr>
          <a:xfrm>
            <a:off x="5132389" y="3903662"/>
            <a:ext cx="804864" cy="457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Funnel Layer</a:t>
            </a: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3B5B59E3-2ED7-44E4-BA40-33A5195D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4" y="2641599"/>
            <a:ext cx="11150312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69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9175E-7008-44CB-B617-E2A65E90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7" y="1949450"/>
            <a:ext cx="7235825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18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 Unit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554CC-49E2-48C2-8552-B8938B8E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9" y="1743869"/>
            <a:ext cx="5953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8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35C39-84DA-4232-8DD9-BE20D02E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690688"/>
            <a:ext cx="6539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2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实验验证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509F0F51-BA14-426B-9D9B-4418088D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971550"/>
            <a:ext cx="5718175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3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pic>
        <p:nvPicPr>
          <p:cNvPr id="1026" name="Picture 2" descr="è¿éåå¾çæè¿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364"/>
            <a:ext cx="12087225" cy="4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0822F6-86EB-4CC8-9A3A-E7DA67D8D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651658" y="6472238"/>
            <a:ext cx="540341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B3A6A-999C-4AC1-922B-2D35B3D3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019299"/>
            <a:ext cx="6715181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E075DF-8D34-47E6-9F62-4FF01E25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382712"/>
            <a:ext cx="6224844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4985B732-0C2D-4846-B2FF-536BA594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2" y="2554288"/>
            <a:ext cx="8424862" cy="443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提高信息交互：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将所有产生的原始信息都用上，但是有些有用，有些没有用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衡量有用的特征保留，无用的特征不保留</a:t>
            </a:r>
            <a:r>
              <a:rPr lang="en-US" altLang="zh-CN" sz="2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+mn-ea"/>
                <a:ea typeface="+mn-ea"/>
                <a:sym typeface="Wingdings" panose="05000000000000000000" pitchFamily="2" charset="2"/>
              </a:rPr>
              <a:t>降低计算量，降低对于无用信息的计算</a:t>
            </a:r>
            <a:endParaRPr lang="en-US" altLang="zh-CN" sz="2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Wingdings" panose="05000000000000000000" pitchFamily="2" charset="2"/>
              </a:rPr>
              <a:t>方法：剪枝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58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1">
            <a:extLst>
              <a:ext uri="{FF2B5EF4-FFF2-40B4-BE49-F238E27FC236}">
                <a16:creationId xmlns:a16="http://schemas.microsoft.com/office/drawing/2014/main" id="{AF6EDD99-E986-473F-B0E6-429232D0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90688"/>
            <a:ext cx="9144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2975A5C-9753-485E-9A28-D8539F4CDA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未来工作</a:t>
            </a:r>
            <a:endParaRPr lang="zh-CN" altLang="en-US" dirty="0"/>
          </a:p>
        </p:txBody>
      </p:sp>
    </p:spTree>
  </p:cSld>
  <p:clrMapOvr>
    <a:masterClrMapping/>
  </p:clrMapOvr>
  <p:transition advTm="744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8DB951DF-C028-4AA3-9501-4F310B41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38313"/>
            <a:ext cx="7632700" cy="38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现有剪枝策略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输入：原始网络（大）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输出：剪枝后网络（小）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特点：剪枝与网络结构的设计分离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希望：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设计一个在网络训练过程中的剪枝手段</a:t>
            </a:r>
            <a:endParaRPr lang="en-US" altLang="zh-CN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064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7" name="文本框 1">
            <a:extLst>
              <a:ext uri="{FF2B5EF4-FFF2-40B4-BE49-F238E27FC236}">
                <a16:creationId xmlns:a16="http://schemas.microsoft.com/office/drawing/2014/main" id="{A39D40F7-D698-41D9-8A05-5CD9EFE0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412" y="2872117"/>
            <a:ext cx="322897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权重的剪枝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0B90B-D2D1-4E65-9307-52389978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833562"/>
            <a:ext cx="7249424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3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7" name="文本框 1">
            <a:extLst>
              <a:ext uri="{FF2B5EF4-FFF2-40B4-BE49-F238E27FC236}">
                <a16:creationId xmlns:a16="http://schemas.microsoft.com/office/drawing/2014/main" id="{A39D40F7-D698-41D9-8A05-5CD9EFE0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412" y="2872117"/>
            <a:ext cx="3228975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可调整输出特征图数目的剪枝策略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1026" name="Picture 2" descr="http://img.mp.sohu.com/upload/20170630/073fe100d5e947e6a460d37c6e739d55_th.png">
            <a:extLst>
              <a:ext uri="{FF2B5EF4-FFF2-40B4-BE49-F238E27FC236}">
                <a16:creationId xmlns:a16="http://schemas.microsoft.com/office/drawing/2014/main" id="{5D56C3F3-01D5-4820-A54B-CBE72B05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25" y="2381250"/>
            <a:ext cx="754884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4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A3141D9-03BB-4811-A12A-48C1EE69F950}"/>
              </a:ext>
            </a:extLst>
          </p:cNvPr>
          <p:cNvGrpSpPr/>
          <p:nvPr/>
        </p:nvGrpSpPr>
        <p:grpSpPr>
          <a:xfrm>
            <a:off x="5345113" y="2316163"/>
            <a:ext cx="6011862" cy="517525"/>
            <a:chOff x="5341938" y="2143124"/>
            <a:chExt cx="6011862" cy="5175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0B733EA-C908-4454-AD32-601DC199AED1}"/>
                </a:ext>
              </a:extLst>
            </p:cNvPr>
            <p:cNvSpPr/>
            <p:nvPr/>
          </p:nvSpPr>
          <p:spPr>
            <a:xfrm>
              <a:off x="6494463" y="2149474"/>
              <a:ext cx="935037" cy="504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832DDA-38C2-46B2-BA03-659E3F8D2D94}"/>
                </a:ext>
              </a:extLst>
            </p:cNvPr>
            <p:cNvSpPr/>
            <p:nvPr/>
          </p:nvSpPr>
          <p:spPr>
            <a:xfrm>
              <a:off x="9086850" y="2149474"/>
              <a:ext cx="935038" cy="504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4226DF4-F12E-4A9B-B59C-51B1ADF4824F}"/>
                </a:ext>
              </a:extLst>
            </p:cNvPr>
            <p:cNvCxnSpPr>
              <a:cxnSpLocks/>
              <a:stCxn id="5" idx="3"/>
              <a:endCxn id="13" idx="2"/>
            </p:cNvCxnSpPr>
            <p:nvPr/>
          </p:nvCxnSpPr>
          <p:spPr>
            <a:xfrm>
              <a:off x="7429500" y="2401886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2FA63AC-82C0-4155-9B0B-97D68A6F05E1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8618538" y="2401886"/>
              <a:ext cx="468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655F4F-6458-4C20-9222-01491AEE8289}"/>
                </a:ext>
              </a:extLst>
            </p:cNvPr>
            <p:cNvCxnSpPr>
              <a:cxnSpLocks/>
              <a:stCxn id="11" idx="6"/>
              <a:endCxn id="5" idx="1"/>
            </p:cNvCxnSpPr>
            <p:nvPr/>
          </p:nvCxnSpPr>
          <p:spPr>
            <a:xfrm>
              <a:off x="5846763" y="2401886"/>
              <a:ext cx="647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2309E66-67C3-4671-80C2-5D52E8FCF42B}"/>
                </a:ext>
              </a:extLst>
            </p:cNvPr>
            <p:cNvCxnSpPr>
              <a:cxnSpLocks/>
              <a:stCxn id="6" idx="3"/>
              <a:endCxn id="12" idx="2"/>
            </p:cNvCxnSpPr>
            <p:nvPr/>
          </p:nvCxnSpPr>
          <p:spPr>
            <a:xfrm>
              <a:off x="10021888" y="2401886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AD5702D-F9CC-4BD2-B90C-C190ECF9034D}"/>
                </a:ext>
              </a:extLst>
            </p:cNvPr>
            <p:cNvSpPr/>
            <p:nvPr/>
          </p:nvSpPr>
          <p:spPr>
            <a:xfrm>
              <a:off x="5341938" y="2149474"/>
              <a:ext cx="504825" cy="5048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229663-6AF0-4AB8-ACD5-C5D9C94C96BD}"/>
                </a:ext>
              </a:extLst>
            </p:cNvPr>
            <p:cNvSpPr/>
            <p:nvPr/>
          </p:nvSpPr>
          <p:spPr>
            <a:xfrm>
              <a:off x="10850563" y="2149474"/>
              <a:ext cx="503237" cy="5048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20B113B-DFEC-4739-8192-D9B9F7D22D46}"/>
                </a:ext>
              </a:extLst>
            </p:cNvPr>
            <p:cNvSpPr/>
            <p:nvPr/>
          </p:nvSpPr>
          <p:spPr>
            <a:xfrm>
              <a:off x="8113713" y="2149474"/>
              <a:ext cx="504825" cy="5048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80E0819E-345E-4C76-BED9-EA3490757AF0}"/>
                </a:ext>
              </a:extLst>
            </p:cNvPr>
            <p:cNvCxnSpPr>
              <a:stCxn id="11" idx="4"/>
              <a:endCxn id="13" idx="4"/>
            </p:cNvCxnSpPr>
            <p:nvPr/>
          </p:nvCxnSpPr>
          <p:spPr>
            <a:xfrm rot="16200000" flipH="1">
              <a:off x="6980238" y="1268411"/>
              <a:ext cx="12700" cy="277177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C675E3FD-CE7C-49FA-BACC-AF3B6663A44D}"/>
                </a:ext>
              </a:extLst>
            </p:cNvPr>
            <p:cNvCxnSpPr>
              <a:stCxn id="13" idx="0"/>
              <a:endCxn id="12" idx="0"/>
            </p:cNvCxnSpPr>
            <p:nvPr/>
          </p:nvCxnSpPr>
          <p:spPr>
            <a:xfrm rot="5400000" flipH="1" flipV="1">
              <a:off x="9734550" y="781049"/>
              <a:ext cx="12700" cy="273685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196FA2-3001-43D1-A33E-5379A0C10C24}"/>
              </a:ext>
            </a:extLst>
          </p:cNvPr>
          <p:cNvGrpSpPr/>
          <p:nvPr/>
        </p:nvGrpSpPr>
        <p:grpSpPr>
          <a:xfrm>
            <a:off x="5510212" y="3597278"/>
            <a:ext cx="6011863" cy="762000"/>
            <a:chOff x="5280025" y="3778250"/>
            <a:chExt cx="6011863" cy="762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FE6D6A-BE78-4142-BAD1-CC5C4AB78CE8}"/>
                </a:ext>
              </a:extLst>
            </p:cNvPr>
            <p:cNvSpPr/>
            <p:nvPr/>
          </p:nvSpPr>
          <p:spPr>
            <a:xfrm>
              <a:off x="6432550" y="4029075"/>
              <a:ext cx="935038" cy="5048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B664DF-45C2-4DDE-B3C8-A8889030E747}"/>
                </a:ext>
              </a:extLst>
            </p:cNvPr>
            <p:cNvSpPr/>
            <p:nvPr/>
          </p:nvSpPr>
          <p:spPr>
            <a:xfrm>
              <a:off x="9024938" y="4029075"/>
              <a:ext cx="935037" cy="5048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4639230-CCE2-4531-B34A-A4D9B329E3A9}"/>
                </a:ext>
              </a:extLst>
            </p:cNvPr>
            <p:cNvCxnSpPr>
              <a:cxnSpLocks/>
              <a:stCxn id="16" idx="3"/>
              <a:endCxn id="24" idx="2"/>
            </p:cNvCxnSpPr>
            <p:nvPr/>
          </p:nvCxnSpPr>
          <p:spPr>
            <a:xfrm>
              <a:off x="7367588" y="4281488"/>
              <a:ext cx="684212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8D947BC-6605-4738-9142-279CE18DE57E}"/>
                </a:ext>
              </a:extLst>
            </p:cNvPr>
            <p:cNvCxnSpPr>
              <a:cxnSpLocks/>
              <a:stCxn id="24" idx="6"/>
              <a:endCxn id="17" idx="1"/>
            </p:cNvCxnSpPr>
            <p:nvPr/>
          </p:nvCxnSpPr>
          <p:spPr>
            <a:xfrm>
              <a:off x="8555038" y="4281488"/>
              <a:ext cx="469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6266209-15E4-49B2-A7DA-8AD9C7F265DB}"/>
                </a:ext>
              </a:extLst>
            </p:cNvPr>
            <p:cNvCxnSpPr>
              <a:cxnSpLocks/>
              <a:stCxn id="22" idx="6"/>
              <a:endCxn id="16" idx="1"/>
            </p:cNvCxnSpPr>
            <p:nvPr/>
          </p:nvCxnSpPr>
          <p:spPr>
            <a:xfrm>
              <a:off x="5783263" y="4281488"/>
              <a:ext cx="649287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EDF5058-B956-4EA1-AEEA-B5ACFDDD4DBD}"/>
                </a:ext>
              </a:extLst>
            </p:cNvPr>
            <p:cNvCxnSpPr>
              <a:cxnSpLocks/>
              <a:stCxn id="17" idx="3"/>
              <a:endCxn id="23" idx="2"/>
            </p:cNvCxnSpPr>
            <p:nvPr/>
          </p:nvCxnSpPr>
          <p:spPr>
            <a:xfrm>
              <a:off x="9959975" y="4281488"/>
              <a:ext cx="828675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8EEC52E-7BB7-47C9-A8D1-B17FE784B192}"/>
                </a:ext>
              </a:extLst>
            </p:cNvPr>
            <p:cNvSpPr/>
            <p:nvPr/>
          </p:nvSpPr>
          <p:spPr>
            <a:xfrm>
              <a:off x="5280025" y="4029075"/>
              <a:ext cx="503238" cy="5048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411BF4B-0742-4C81-9EC3-00B9CD76254D}"/>
                </a:ext>
              </a:extLst>
            </p:cNvPr>
            <p:cNvSpPr/>
            <p:nvPr/>
          </p:nvSpPr>
          <p:spPr>
            <a:xfrm>
              <a:off x="10788650" y="4029075"/>
              <a:ext cx="503238" cy="5048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A0E3D28-29B2-4D43-94C5-FDD5D223C802}"/>
                </a:ext>
              </a:extLst>
            </p:cNvPr>
            <p:cNvSpPr/>
            <p:nvPr/>
          </p:nvSpPr>
          <p:spPr>
            <a:xfrm>
              <a:off x="8051800" y="4029075"/>
              <a:ext cx="503238" cy="5048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D4B06C5-87FC-44E8-8945-79731A83AF2F}"/>
                </a:ext>
              </a:extLst>
            </p:cNvPr>
            <p:cNvCxnSpPr>
              <a:stCxn id="22" idx="4"/>
              <a:endCxn id="24" idx="4"/>
            </p:cNvCxnSpPr>
            <p:nvPr/>
          </p:nvCxnSpPr>
          <p:spPr>
            <a:xfrm rot="16200000" flipH="1">
              <a:off x="6918326" y="3148012"/>
              <a:ext cx="12700" cy="277177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B718A0FD-DA72-4C67-A6A3-927E82C8D595}"/>
                </a:ext>
              </a:extLst>
            </p:cNvPr>
            <p:cNvCxnSpPr>
              <a:stCxn id="24" idx="0"/>
              <a:endCxn id="23" idx="0"/>
            </p:cNvCxnSpPr>
            <p:nvPr/>
          </p:nvCxnSpPr>
          <p:spPr>
            <a:xfrm rot="5400000" flipH="1" flipV="1">
              <a:off x="9671844" y="2661444"/>
              <a:ext cx="12700" cy="273526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7">
              <a:extLst>
                <a:ext uri="{FF2B5EF4-FFF2-40B4-BE49-F238E27FC236}">
                  <a16:creationId xmlns:a16="http://schemas.microsoft.com/office/drawing/2014/main" id="{950537D9-AD98-4465-8741-3456BAD5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863" y="3778250"/>
              <a:ext cx="9366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B7AD0F-7765-4406-AB62-1EC5989E08B4}"/>
              </a:ext>
            </a:extLst>
          </p:cNvPr>
          <p:cNvGrpSpPr/>
          <p:nvPr/>
        </p:nvGrpSpPr>
        <p:grpSpPr>
          <a:xfrm>
            <a:off x="5427662" y="5294319"/>
            <a:ext cx="6011863" cy="509587"/>
            <a:chOff x="5257800" y="5624513"/>
            <a:chExt cx="6011863" cy="5095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3CB218-DB39-42DC-9281-82EB1C501445}"/>
                </a:ext>
              </a:extLst>
            </p:cNvPr>
            <p:cNvSpPr/>
            <p:nvPr/>
          </p:nvSpPr>
          <p:spPr>
            <a:xfrm>
              <a:off x="9002713" y="5630863"/>
              <a:ext cx="935037" cy="503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722F98D-0501-4CFE-8725-FE1F0DCD77B4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7346950" y="5883275"/>
              <a:ext cx="682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77AED0C-2F69-4C94-A3D3-83EB3A9168A9}"/>
                </a:ext>
              </a:extLst>
            </p:cNvPr>
            <p:cNvCxnSpPr>
              <a:cxnSpLocks/>
              <a:stCxn id="35" idx="6"/>
              <a:endCxn id="28" idx="1"/>
            </p:cNvCxnSpPr>
            <p:nvPr/>
          </p:nvCxnSpPr>
          <p:spPr>
            <a:xfrm>
              <a:off x="8534400" y="5883275"/>
              <a:ext cx="468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5F027DA-2A18-455A-983C-17D8CD7F9BE1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762625" y="5883275"/>
              <a:ext cx="2525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AFA7ED8-B1FB-4B6F-8E67-EA5458BB3F3D}"/>
                </a:ext>
              </a:extLst>
            </p:cNvPr>
            <p:cNvCxnSpPr>
              <a:cxnSpLocks/>
              <a:stCxn id="28" idx="3"/>
              <a:endCxn id="34" idx="2"/>
            </p:cNvCxnSpPr>
            <p:nvPr/>
          </p:nvCxnSpPr>
          <p:spPr>
            <a:xfrm>
              <a:off x="9937750" y="5883275"/>
              <a:ext cx="828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CB7EC96-A8D2-4BF1-8827-59178B25F52E}"/>
                </a:ext>
              </a:extLst>
            </p:cNvPr>
            <p:cNvSpPr/>
            <p:nvPr/>
          </p:nvSpPr>
          <p:spPr>
            <a:xfrm>
              <a:off x="5257800" y="5630863"/>
              <a:ext cx="504825" cy="503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B9BF29-2F8C-46D2-8020-1B8225C3AE73}"/>
                </a:ext>
              </a:extLst>
            </p:cNvPr>
            <p:cNvSpPr/>
            <p:nvPr/>
          </p:nvSpPr>
          <p:spPr>
            <a:xfrm>
              <a:off x="10766425" y="5630863"/>
              <a:ext cx="503238" cy="503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F1EFB0-BEB2-4E2D-B97A-CFFAACCCAF12}"/>
                </a:ext>
              </a:extLst>
            </p:cNvPr>
            <p:cNvSpPr/>
            <p:nvPr/>
          </p:nvSpPr>
          <p:spPr>
            <a:xfrm>
              <a:off x="8029575" y="5630863"/>
              <a:ext cx="504825" cy="503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5BF9200-A22B-41C7-B4B5-D1CF7E4F36E1}"/>
                </a:ext>
              </a:extLst>
            </p:cNvPr>
            <p:cNvCxnSpPr>
              <a:stCxn id="35" idx="0"/>
              <a:endCxn id="34" idx="0"/>
            </p:cNvCxnSpPr>
            <p:nvPr/>
          </p:nvCxnSpPr>
          <p:spPr>
            <a:xfrm rot="5400000" flipH="1" flipV="1">
              <a:off x="9650413" y="4262438"/>
              <a:ext cx="12700" cy="273685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1">
            <a:extLst>
              <a:ext uri="{FF2B5EF4-FFF2-40B4-BE49-F238E27FC236}">
                <a16:creationId xmlns:a16="http://schemas.microsoft.com/office/drawing/2014/main" id="{68755955-F4E1-4AF2-936F-3713FC7C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019" y="3429000"/>
            <a:ext cx="3228975" cy="58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整个卷积计算的剪枝</a:t>
            </a:r>
            <a:endParaRPr lang="en-US" altLang="zh-CN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7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56A93E-1114-48D2-AC24-6A1232301DE5}"/>
              </a:ext>
            </a:extLst>
          </p:cNvPr>
          <p:cNvSpPr/>
          <p:nvPr/>
        </p:nvSpPr>
        <p:spPr>
          <a:xfrm>
            <a:off x="3771997" y="2551837"/>
            <a:ext cx="464800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End</a:t>
            </a: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altLang="zh-C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>
              <a:defRPr/>
            </a:pP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</a:t>
            </a:r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1235991789"/>
      </p:ext>
    </p:extLst>
  </p:cSld>
  <p:clrMapOvr>
    <a:masterClrMapping/>
  </p:clrMapOvr>
  <p:transition advTm="744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500" y="2267227"/>
            <a:ext cx="4933950" cy="2643981"/>
          </a:xfrm>
        </p:spPr>
        <p:txBody>
          <a:bodyPr/>
          <a:lstStyle/>
          <a:p>
            <a:r>
              <a:rPr lang="zh-CN" altLang="en-US" dirty="0"/>
              <a:t>人脸识别 </a:t>
            </a:r>
            <a:r>
              <a:rPr lang="en-US" altLang="zh-CN" dirty="0"/>
              <a:t>—— </a:t>
            </a:r>
            <a:r>
              <a:rPr lang="zh-CN" altLang="en-US" dirty="0"/>
              <a:t>手机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障碍物检测 </a:t>
            </a:r>
            <a:r>
              <a:rPr lang="en-US" altLang="zh-CN" dirty="0"/>
              <a:t>—— </a:t>
            </a:r>
            <a:r>
              <a:rPr lang="zh-CN" altLang="en-US" dirty="0"/>
              <a:t>机器人平台</a:t>
            </a:r>
            <a:endParaRPr lang="en-US" altLang="zh-CN" dirty="0"/>
          </a:p>
          <a:p>
            <a:r>
              <a:rPr lang="zh-CN" altLang="en-US" b="1" dirty="0"/>
              <a:t>安全监控 </a:t>
            </a:r>
            <a:r>
              <a:rPr lang="en-US" altLang="zh-CN" b="1" dirty="0"/>
              <a:t>—— </a:t>
            </a:r>
            <a:r>
              <a:rPr lang="zh-CN" altLang="en-US" b="1" dirty="0"/>
              <a:t>“前向部署”</a:t>
            </a:r>
            <a:endParaRPr lang="en-US" altLang="zh-CN" b="1" dirty="0"/>
          </a:p>
        </p:txBody>
      </p:sp>
      <p:pic>
        <p:nvPicPr>
          <p:cNvPr id="1030" name="Picture 6" descr="https://ss0.bdstatic.com/70cFvHSh_Q1YnxGkpoWK1HF6hhy/it/u=3217231190,1420439276&amp;fm=26&amp;gp=0.jpg">
            <a:extLst>
              <a:ext uri="{FF2B5EF4-FFF2-40B4-BE49-F238E27FC236}">
                <a16:creationId xmlns:a16="http://schemas.microsoft.com/office/drawing/2014/main" id="{96249316-BB8C-4D80-A282-7524B091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55" y="1603583"/>
            <a:ext cx="3318474" cy="21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0.bdstatic.com/70cFuHSh_Q1YnxGkpoWK1HF6hhy/it/u=1519719581,2790491067&amp;fm=26&amp;gp=0.jpg">
            <a:extLst>
              <a:ext uri="{FF2B5EF4-FFF2-40B4-BE49-F238E27FC236}">
                <a16:creationId xmlns:a16="http://schemas.microsoft.com/office/drawing/2014/main" id="{27109C95-4D34-4ED4-9B61-D16B39EE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50" y="3429000"/>
            <a:ext cx="3969941" cy="26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s2.bdstatic.com/70cFvnSh_Q1YnxGkpoWK1HF6hhy/it/u=1629507949,1408433575&amp;fm=26&amp;gp=0.jpg">
            <a:extLst>
              <a:ext uri="{FF2B5EF4-FFF2-40B4-BE49-F238E27FC236}">
                <a16:creationId xmlns:a16="http://schemas.microsoft.com/office/drawing/2014/main" id="{0FF8B971-DB47-450D-9A20-01FFFF7C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027906"/>
            <a:ext cx="3314700" cy="20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130E43-69F0-440C-9BBB-E61000A665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问题背景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9FD2F0-1DB7-4AB4-8FE3-EC8C8D93915E}"/>
              </a:ext>
            </a:extLst>
          </p:cNvPr>
          <p:cNvSpPr txBox="1">
            <a:spLocks/>
          </p:cNvSpPr>
          <p:nvPr/>
        </p:nvSpPr>
        <p:spPr>
          <a:xfrm>
            <a:off x="1538288" y="1841500"/>
            <a:ext cx="9620250" cy="260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latin typeface="+mn-ea"/>
              </a:rPr>
              <a:t>挑战</a:t>
            </a:r>
            <a:endParaRPr lang="en-US" altLang="zh-CN" sz="3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模型大小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运行时内存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运算次数</a:t>
            </a:r>
          </a:p>
        </p:txBody>
      </p:sp>
    </p:spTree>
  </p:cSld>
  <p:clrMapOvr>
    <a:masterClrMapping/>
  </p:clrMapOvr>
  <p:transition advTm="744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2603500"/>
          </a:xfrm>
        </p:spPr>
        <p:txBody>
          <a:bodyPr>
            <a:normAutofit/>
          </a:bodyPr>
          <a:lstStyle/>
          <a:p>
            <a:r>
              <a:rPr lang="zh-CN" altLang="en-US" dirty="0"/>
              <a:t>模型剪枝</a:t>
            </a:r>
            <a:r>
              <a:rPr lang="en-US" altLang="zh-CN" dirty="0"/>
              <a:t>——pruning</a:t>
            </a:r>
          </a:p>
          <a:p>
            <a:r>
              <a:rPr lang="zh-CN" altLang="en-US" dirty="0"/>
              <a:t>知识蒸馏</a:t>
            </a:r>
            <a:r>
              <a:rPr lang="en-US" altLang="zh-CN" dirty="0"/>
              <a:t>——distilling</a:t>
            </a:r>
          </a:p>
          <a:p>
            <a:r>
              <a:rPr lang="zh-CN" altLang="en-US" b="1" dirty="0"/>
              <a:t>轻量化网络设计</a:t>
            </a:r>
            <a:r>
              <a:rPr lang="en-US" altLang="zh-CN" b="1" dirty="0"/>
              <a:t>——lightweight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2642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困难与挑战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  <a:endParaRPr lang="en-US" altLang="zh-CN" dirty="0"/>
          </a:p>
          <a:p>
            <a:pPr lvl="1"/>
            <a:r>
              <a:rPr lang="zh-CN" altLang="en-US" dirty="0"/>
              <a:t>计算量评估</a:t>
            </a:r>
            <a:endParaRPr lang="en-US" altLang="zh-CN" dirty="0"/>
          </a:p>
          <a:p>
            <a:pPr lvl="1"/>
            <a:r>
              <a:rPr lang="zh-CN" altLang="en-US" dirty="0"/>
              <a:t>分组卷积</a:t>
            </a:r>
            <a:endParaRPr lang="en-US" altLang="zh-CN" dirty="0"/>
          </a:p>
          <a:p>
            <a:r>
              <a:rPr lang="zh-CN" altLang="en-US" dirty="0"/>
              <a:t>保持网络性能</a:t>
            </a:r>
            <a:endParaRPr lang="en-US" altLang="zh-CN" dirty="0"/>
          </a:p>
          <a:p>
            <a:pPr lvl="1"/>
            <a:r>
              <a:rPr lang="zh-CN" altLang="en-US" dirty="0"/>
              <a:t>深层</a:t>
            </a:r>
            <a:r>
              <a:rPr lang="en-US" altLang="zh-CN" dirty="0"/>
              <a:t> vs. </a:t>
            </a:r>
            <a:r>
              <a:rPr lang="zh-CN" altLang="en-US" dirty="0"/>
              <a:t>浅层</a:t>
            </a:r>
            <a:endParaRPr lang="en-US" altLang="zh-CN" dirty="0"/>
          </a:p>
          <a:p>
            <a:pPr lvl="1"/>
            <a:r>
              <a:rPr lang="zh-CN" altLang="en-US" dirty="0"/>
              <a:t>特征的信息交互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402" y="1781176"/>
            <a:ext cx="10515600" cy="4351338"/>
          </a:xfrm>
        </p:spPr>
        <p:txBody>
          <a:bodyPr/>
          <a:lstStyle/>
          <a:p>
            <a:r>
              <a:rPr lang="zh-CN" altLang="en-US" dirty="0"/>
              <a:t>计算量评估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B6077B-B36E-422E-B33B-86F9A95B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229" y="2706689"/>
            <a:ext cx="8701897" cy="32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1A1A1A"/>
                </a:solidFill>
                <a:latin typeface="+mn-lt"/>
                <a:ea typeface="+mn-ea"/>
              </a:rPr>
              <a:t>参数数量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用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params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表示，关系到模型大小，单位通常为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M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，通常参数用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float32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表示，所以模型大小是参数数量的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4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倍。</a:t>
            </a:r>
            <a:endParaRPr lang="en-US" altLang="zh-CN" sz="2000" dirty="0">
              <a:solidFill>
                <a:srgbClr val="1A1A1A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1A1A1A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1A1A1A"/>
                </a:solidFill>
                <a:latin typeface="+mn-lt"/>
                <a:ea typeface="+mn-ea"/>
              </a:rPr>
              <a:t>理论计算量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用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FLOPs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或者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M-Adds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表示。注意两点：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理论计算量通常只考虑乘加操作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(Multi-Adds)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的数量，而且只考虑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CONV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和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FC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等参数层的计算量，</a:t>
            </a:r>
            <a:endParaRPr lang="en-US" altLang="zh-CN" sz="2000" dirty="0">
              <a:solidFill>
                <a:srgbClr val="1A1A1A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理论计算量通常和实际</a:t>
            </a:r>
            <a:r>
              <a:rPr lang="en-US" altLang="zh-CN" sz="2000" dirty="0">
                <a:solidFill>
                  <a:srgbClr val="1A1A1A"/>
                </a:solidFill>
                <a:latin typeface="+mn-lt"/>
                <a:ea typeface="+mn-ea"/>
              </a:rPr>
              <a:t>ARM</a:t>
            </a:r>
            <a:r>
              <a:rPr lang="zh-CN" altLang="en-US" sz="2000" dirty="0">
                <a:solidFill>
                  <a:srgbClr val="1A1A1A"/>
                </a:solidFill>
                <a:latin typeface="+mn-lt"/>
                <a:ea typeface="+mn-ea"/>
              </a:rPr>
              <a:t>实测速度会有不一致</a:t>
            </a:r>
          </a:p>
        </p:txBody>
      </p:sp>
    </p:spTree>
    <p:extLst>
      <p:ext uri="{BB962C8B-B14F-4D97-AF65-F5344CB8AC3E}">
        <p14:creationId xmlns:p14="http://schemas.microsoft.com/office/powerpoint/2010/main" val="410485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降低计算量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219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计算量评估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22C33423-9FE5-465D-97F9-D62FF36C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674644"/>
            <a:ext cx="6860381" cy="17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34EAEB2-56C3-4358-B9B7-50FDEC618DA3}"/>
              </a:ext>
            </a:extLst>
          </p:cNvPr>
          <p:cNvGrpSpPr/>
          <p:nvPr/>
        </p:nvGrpSpPr>
        <p:grpSpPr>
          <a:xfrm>
            <a:off x="1931987" y="2549951"/>
            <a:ext cx="8897937" cy="1757664"/>
            <a:chOff x="1703388" y="2907506"/>
            <a:chExt cx="7583488" cy="1368425"/>
          </a:xfrm>
        </p:grpSpPr>
        <p:pic>
          <p:nvPicPr>
            <p:cNvPr id="6" name="图片 1">
              <a:extLst>
                <a:ext uri="{FF2B5EF4-FFF2-40B4-BE49-F238E27FC236}">
                  <a16:creationId xmlns:a16="http://schemas.microsoft.com/office/drawing/2014/main" id="{A854F738-0D43-44E2-9306-A8629CFCC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388" y="2907506"/>
              <a:ext cx="7583488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B476CE9-69AA-4454-933C-9DE2405386E8}"/>
                </a:ext>
              </a:extLst>
            </p:cNvPr>
            <p:cNvSpPr/>
            <p:nvPr/>
          </p:nvSpPr>
          <p:spPr>
            <a:xfrm>
              <a:off x="2927351" y="3699668"/>
              <a:ext cx="3240087" cy="36036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978438A-F0B4-4600-94A9-A219EC38CC6B}"/>
                </a:ext>
              </a:extLst>
            </p:cNvPr>
            <p:cNvCxnSpPr>
              <a:cxnSpLocks/>
            </p:cNvCxnSpPr>
            <p:nvPr/>
          </p:nvCxnSpPr>
          <p:spPr>
            <a:xfrm>
              <a:off x="6959601" y="3734593"/>
              <a:ext cx="20018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3AB9B4DC-678E-474B-8C76-0BF552439788}"/>
                </a:ext>
              </a:extLst>
            </p:cNvPr>
            <p:cNvSpPr/>
            <p:nvPr/>
          </p:nvSpPr>
          <p:spPr>
            <a:xfrm>
              <a:off x="4078288" y="4131468"/>
              <a:ext cx="215900" cy="14446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AC64D36A-08AE-4644-BC3F-C0287D55F721}"/>
                </a:ext>
              </a:extLst>
            </p:cNvPr>
            <p:cNvSpPr/>
            <p:nvPr/>
          </p:nvSpPr>
          <p:spPr>
            <a:xfrm>
              <a:off x="4725988" y="4131468"/>
              <a:ext cx="217488" cy="14446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1B7415E-8A49-4C31-940F-09264BE5E754}"/>
                </a:ext>
              </a:extLst>
            </p:cNvPr>
            <p:cNvSpPr/>
            <p:nvPr/>
          </p:nvSpPr>
          <p:spPr>
            <a:xfrm>
              <a:off x="3286126" y="4131468"/>
              <a:ext cx="215900" cy="14446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0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1440</Words>
  <Application>Microsoft Office PowerPoint</Application>
  <PresentationFormat>宽屏</PresentationFormat>
  <Paragraphs>205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轻量化网络</vt:lpstr>
      <vt:lpstr>概览</vt:lpstr>
      <vt:lpstr>问题背景</vt:lpstr>
      <vt:lpstr>问题背景</vt:lpstr>
      <vt:lpstr>PowerPoint 演示文稿</vt:lpstr>
      <vt:lpstr>思路</vt:lpstr>
      <vt:lpstr>困难与挑战</vt:lpstr>
      <vt:lpstr>降低计算量</vt:lpstr>
      <vt:lpstr>降低计算量</vt:lpstr>
      <vt:lpstr>降低计算量</vt:lpstr>
      <vt:lpstr>问题</vt:lpstr>
      <vt:lpstr>降低计算量</vt:lpstr>
      <vt:lpstr>降低计算量</vt:lpstr>
      <vt:lpstr>降低计算量</vt:lpstr>
      <vt:lpstr>降低计算量</vt:lpstr>
      <vt:lpstr>降低计算量</vt:lpstr>
      <vt:lpstr>降低计算量</vt:lpstr>
      <vt:lpstr>保持网络性能</vt:lpstr>
      <vt:lpstr>保持网络性能</vt:lpstr>
      <vt:lpstr>保持网络性能</vt:lpstr>
      <vt:lpstr>保持网络性能</vt:lpstr>
      <vt:lpstr>技术路线</vt:lpstr>
      <vt:lpstr>SINet</vt:lpstr>
      <vt:lpstr>Exchange shortcut connection</vt:lpstr>
      <vt:lpstr>Dense Funnel Layer</vt:lpstr>
      <vt:lpstr>Attention</vt:lpstr>
      <vt:lpstr>网络架构</vt:lpstr>
      <vt:lpstr>网络架构</vt:lpstr>
      <vt:lpstr>实验验证</vt:lpstr>
      <vt:lpstr>实验验证</vt:lpstr>
      <vt:lpstr>实验验证</vt:lpstr>
      <vt:lpstr>未来工作</vt:lpstr>
      <vt:lpstr>PowerPoint 演示文稿</vt:lpstr>
      <vt:lpstr>未来工作</vt:lpstr>
      <vt:lpstr>未来工作</vt:lpstr>
      <vt:lpstr>未来工作</vt:lpstr>
      <vt:lpstr>未来工作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轻量化网络</dc:title>
  <dc:creator>Administrator</dc:creator>
  <cp:lastModifiedBy>杨 姚</cp:lastModifiedBy>
  <cp:revision>60</cp:revision>
  <dcterms:created xsi:type="dcterms:W3CDTF">2019-03-29T09:19:41Z</dcterms:created>
  <dcterms:modified xsi:type="dcterms:W3CDTF">2019-04-02T10:23:34Z</dcterms:modified>
</cp:coreProperties>
</file>