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4" r:id="rId28"/>
    <p:sldId id="287" r:id="rId29"/>
    <p:sldId id="290" r:id="rId30"/>
    <p:sldId id="291" r:id="rId31"/>
    <p:sldId id="295" r:id="rId32"/>
    <p:sldId id="282" r:id="rId33"/>
    <p:sldId id="283" r:id="rId34"/>
    <p:sldId id="285" r:id="rId35"/>
    <p:sldId id="286" r:id="rId36"/>
    <p:sldId id="292" r:id="rId37"/>
    <p:sldId id="293" r:id="rId38"/>
    <p:sldId id="294" r:id="rId39"/>
    <p:sldId id="288" r:id="rId40"/>
    <p:sldId id="28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0"/>
            <p14:sldId id="261"/>
            <p14:sldId id="262"/>
            <p14:sldId id="263"/>
            <p14:sldId id="274"/>
            <p14:sldId id="264"/>
            <p14:sldId id="265"/>
            <p14:sldId id="266"/>
            <p14:sldId id="267"/>
            <p14:sldId id="268"/>
            <p14:sldId id="269"/>
            <p14:sldId id="270"/>
            <p14:sldId id="271"/>
            <p14:sldId id="272"/>
            <p14:sldId id="273"/>
            <p14:sldId id="275"/>
            <p14:sldId id="276"/>
            <p14:sldId id="277"/>
            <p14:sldId id="278"/>
            <p14:sldId id="279"/>
            <p14:sldId id="280"/>
            <p14:sldId id="281"/>
            <p14:sldId id="284"/>
            <p14:sldId id="287"/>
            <p14:sldId id="290"/>
            <p14:sldId id="291"/>
            <p14:sldId id="295"/>
            <p14:sldId id="282"/>
            <p14:sldId id="283"/>
            <p14:sldId id="285"/>
            <p14:sldId id="286"/>
            <p14:sldId id="292"/>
            <p14:sldId id="293"/>
            <p14:sldId id="294"/>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5" d="100"/>
          <a:sy n="115" d="100"/>
        </p:scale>
        <p:origin x="-768" y="-4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9/19/15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9/19/15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misesaplu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a:t>
            </a:r>
            <a:r>
              <a:rPr lang="en-US" dirty="0" err="1" smtClean="0"/>
              <a:t>ECMAScript</a:t>
            </a:r>
            <a:r>
              <a:rPr lang="en-US" dirty="0" smtClean="0"/>
              <a: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The next time the call stack is empty, the event loop comes along.</a:t>
            </a:r>
          </a:p>
          <a:p>
            <a:r>
              <a:rPr lang="en-US" dirty="0" smtClean="0"/>
              <a:t>The event loop reads a message from the callback queue.</a:t>
            </a:r>
          </a:p>
          <a:p>
            <a:r>
              <a:rPr lang="en-US" dirty="0" smtClean="0"/>
              <a:t>The corresponding callback is added to the call stack and processed as if it had been called normally.</a:t>
            </a:r>
            <a:endParaRPr lang="en-US" dirty="0"/>
          </a:p>
          <a:p>
            <a:r>
              <a:rPr lang="en-US" dirty="0"/>
              <a:t>The event loop continually processes such </a:t>
            </a:r>
            <a:r>
              <a:rPr lang="en-US" dirty="0" smtClean="0"/>
              <a:t>messages</a:t>
            </a:r>
            <a:r>
              <a:rPr lang="en-US" dirty="0"/>
              <a:t> </a:t>
            </a:r>
            <a:r>
              <a:rPr lang="en-US" dirty="0" smtClean="0"/>
              <a:t>until the callback queue is empty, and then waits for further messages.</a:t>
            </a:r>
          </a:p>
          <a:p>
            <a:r>
              <a:rPr lang="en-US" dirty="0" smtClean="0"/>
              <a:t>This way, work done via other processes is neatly tucked away, and the developer can interface with only the main thread.</a:t>
            </a:r>
          </a:p>
          <a:p>
            <a:r>
              <a:rPr lang="en-US" dirty="0"/>
              <a:t>Using a single thread this way makes coding easier - the developer doesn’t have to worry about sharing data between threads or how the different threads are accessing the system’s resources. The resulting code is also generally easier to read.</a:t>
            </a:r>
            <a:endParaRPr lang="en-US" dirty="0"/>
          </a:p>
        </p:txBody>
      </p:sp>
    </p:spTree>
    <p:extLst>
      <p:ext uri="{BB962C8B-B14F-4D97-AF65-F5344CB8AC3E}">
        <p14:creationId xmlns:p14="http://schemas.microsoft.com/office/powerpoint/2010/main" val="343667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endParaRPr lang="en-US" dirty="0"/>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While using callbacks for </a:t>
            </a:r>
            <a:r>
              <a:rPr lang="en-US" dirty="0" smtClean="0"/>
              <a:t>async operations solves </a:t>
            </a:r>
            <a:r>
              <a:rPr lang="en-US" dirty="0"/>
              <a:t>some problems, this coding style does still have it’s own </a:t>
            </a:r>
            <a:r>
              <a:rPr lang="en-US" dirty="0" smtClean="0"/>
              <a:t>downsides:</a:t>
            </a:r>
          </a:p>
          <a:p>
            <a:pPr lvl="1"/>
            <a:r>
              <a:rPr lang="en-US" dirty="0"/>
              <a:t>While easier to read than code with multiple threads, it is still not as easy to read and understand as synchronous code.</a:t>
            </a:r>
          </a:p>
          <a:p>
            <a:pPr lvl="1"/>
            <a:r>
              <a:rPr lang="en-US" dirty="0"/>
              <a:t>We cannot always pass separate callbacks for success and failure - instead, we have to check for errors in one callback.</a:t>
            </a:r>
          </a:p>
          <a:p>
            <a:pPr lvl="1"/>
            <a:r>
              <a:rPr lang="en-US" dirty="0"/>
              <a:t>We 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r>
              <a:rPr lang="en-US" dirty="0" smtClean="0"/>
              <a:t>.</a:t>
            </a:r>
            <a:endParaRPr lang="en-US" dirty="0"/>
          </a:p>
          <a:p>
            <a:pPr lvl="1"/>
            <a:r>
              <a:rPr lang="en-US" dirty="0"/>
              <a:t>Multiple nested callbacks can result in the “pyramid of doom.</a:t>
            </a:r>
            <a:r>
              <a:rPr lang="en-US" dirty="0" smtClean="0"/>
              <a:t>”</a:t>
            </a:r>
            <a:r>
              <a:rPr lang="en-US" dirty="0" smtClean="0">
                <a:solidFill>
                  <a:srgbClr val="FF0000"/>
                </a:solidFill>
                <a:latin typeface="ＭＳ ゴシック"/>
                <a:ea typeface="ＭＳ ゴシック"/>
                <a:cs typeface="ＭＳ ゴシック"/>
              </a:rPr>
              <a:t>♬</a:t>
            </a:r>
            <a:endParaRPr lang="en-US" dirty="0">
              <a:solidFill>
                <a:srgbClr val="FF0000"/>
              </a:solidFill>
            </a:endParaRPr>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fontScale="92500"/>
          </a:bodyPr>
          <a:lstStyle/>
          <a:p>
            <a:r>
              <a:rPr lang="en-US" dirty="0"/>
              <a:t>Promises, which are new in</a:t>
            </a:r>
            <a:r>
              <a:rPr lang="en-US" dirty="0"/>
              <a:t> </a:t>
            </a:r>
            <a:r>
              <a:rPr lang="en-US" strike="sngStrike" dirty="0"/>
              <a:t>ES6</a:t>
            </a:r>
            <a:r>
              <a:rPr lang="en-US" dirty="0"/>
              <a:t> </a:t>
            </a:r>
            <a:r>
              <a:rPr lang="en-US" strike="sngStrike" dirty="0" err="1"/>
              <a:t>Javascript</a:t>
            </a:r>
            <a:r>
              <a:rPr lang="en-US" strike="sngStrike" dirty="0"/>
              <a:t> 2015</a:t>
            </a:r>
            <a:r>
              <a:rPr lang="en-US" dirty="0"/>
              <a:t> </a:t>
            </a:r>
            <a:r>
              <a:rPr lang="en-US" dirty="0" err="1"/>
              <a:t>ECMAScript</a:t>
            </a:r>
            <a:r>
              <a:rPr lang="en-US" dirty="0"/>
              <a:t> 2015, are created to help solve these </a:t>
            </a:r>
            <a:r>
              <a:rPr lang="en-US" dirty="0" smtClean="0"/>
              <a:t>problems.</a:t>
            </a:r>
          </a:p>
          <a:p>
            <a:r>
              <a:rPr lang="en-US" dirty="0"/>
              <a:t>What are promises?</a:t>
            </a:r>
          </a:p>
          <a:p>
            <a:pPr lvl="1"/>
            <a:r>
              <a:rPr lang="en-US" dirty="0"/>
              <a:t>A</a:t>
            </a:r>
            <a:r>
              <a:rPr lang="en-US" dirty="0" smtClean="0"/>
              <a:t> </a:t>
            </a:r>
            <a:r>
              <a:rPr lang="en-US" dirty="0"/>
              <a:t>cleaner way of writing the same single-threaded asynchronous code we have been discussing. There’s no new “magic” on how </a:t>
            </a:r>
            <a:r>
              <a:rPr lang="en-US" dirty="0" err="1"/>
              <a:t>Javascript</a:t>
            </a:r>
            <a:r>
              <a:rPr lang="en-US" dirty="0"/>
              <a:t> asynchronous code works. It’s more like syntactic sugar. But it’s really good syntactic sugar, more like syntactic HFCS.</a:t>
            </a:r>
          </a:p>
          <a:p>
            <a:pPr lvl="1"/>
            <a:r>
              <a:rPr lang="en-US" dirty="0"/>
              <a:t>Promises allow us to treat the result of asynchronous code as a first-class citizen, similar to how </a:t>
            </a:r>
            <a:r>
              <a:rPr lang="en-US" dirty="0" err="1"/>
              <a:t>Javascript</a:t>
            </a:r>
            <a:r>
              <a:rPr lang="en-US" dirty="0"/>
              <a:t> allows us to pass functions around as arguments. We can now code in a way that is closer to how we would if we had the result synchronously - we can 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Let’s start with how to handle a function that returns a Promise.</a:t>
            </a:r>
          </a:p>
          <a:p>
            <a:pPr lvl="1"/>
            <a:r>
              <a:rPr lang="en-US" dirty="0" smtClean="0"/>
              <a:t>Where </a:t>
            </a:r>
            <a:r>
              <a:rPr lang="en-US" dirty="0"/>
              <a:t>before we would pass the callback(s) as an </a:t>
            </a:r>
            <a:r>
              <a:rPr lang="en-US" dirty="0" smtClean="0"/>
              <a:t>argument </a:t>
            </a:r>
            <a:r>
              <a:rPr lang="en-US" dirty="0"/>
              <a:t>to a function call, we now pass that code to handlers that are already attached to the promise - using the </a:t>
            </a:r>
            <a:r>
              <a:rPr lang="en-US" dirty="0">
                <a:latin typeface="Courier"/>
                <a:cs typeface="Courier"/>
              </a:rPr>
              <a:t>then</a:t>
            </a:r>
            <a:r>
              <a:rPr lang="en-US" dirty="0"/>
              <a:t> </a:t>
            </a:r>
            <a:r>
              <a:rPr lang="en-US" dirty="0" smtClean="0"/>
              <a:t>function.</a:t>
            </a:r>
          </a:p>
          <a:p>
            <a:pPr lvl="1"/>
            <a:r>
              <a:rPr lang="en-US" dirty="0" smtClean="0"/>
              <a:t>If </a:t>
            </a:r>
            <a:r>
              <a:rPr lang="en-US" dirty="0"/>
              <a:t>the asynchronous operation causes an error? The </a:t>
            </a:r>
            <a:r>
              <a:rPr lang="en-US" dirty="0">
                <a:latin typeface="Courier"/>
                <a:cs typeface="Courier"/>
              </a:rPr>
              <a:t>then</a:t>
            </a:r>
            <a:r>
              <a:rPr lang="en-US" dirty="0"/>
              <a:t> </a:t>
            </a:r>
            <a:r>
              <a:rPr lang="en-US" dirty="0" smtClean="0"/>
              <a:t>handler </a:t>
            </a:r>
            <a:r>
              <a:rPr lang="en-US" dirty="0"/>
              <a:t>covers this as well - the 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pPr lvl="1"/>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 function()..)</a:t>
            </a:r>
            <a:r>
              <a:rPr lang="en-US" dirty="0" smtClean="0"/>
              <a:t>.</a:t>
            </a:r>
            <a:r>
              <a:rPr lang="en-US" dirty="0">
                <a:solidFill>
                  <a:srgbClr val="FF0000"/>
                </a:solidFill>
                <a:latin typeface="ＭＳ ゴシック"/>
                <a:ea typeface="ＭＳ ゴシック"/>
                <a:cs typeface="ＭＳ ゴシック"/>
              </a:rPr>
              <a:t> ♬</a:t>
            </a:r>
            <a:endParaRPr lang="en-US" dirty="0" smtClean="0"/>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fontScale="92500"/>
          </a:bodyPr>
          <a:lstStyle/>
          <a:p>
            <a:r>
              <a:rPr lang="en-US" dirty="0" smtClean="0"/>
              <a:t>Some notes about handling promises:</a:t>
            </a:r>
          </a:p>
          <a:p>
            <a:pPr lvl="1"/>
            <a:r>
              <a:rPr lang="en-US" dirty="0" smtClean="0"/>
              <a:t>When a call is made to the asynchronous function, that operation will be performed </a:t>
            </a:r>
            <a:r>
              <a:rPr lang="en-US" dirty="0"/>
              <a:t>whether the </a:t>
            </a:r>
            <a:r>
              <a:rPr lang="en-US" dirty="0">
                <a:latin typeface="Courier"/>
                <a:cs typeface="Courier"/>
              </a:rPr>
              <a:t>then</a:t>
            </a:r>
            <a:r>
              <a:rPr lang="en-US" dirty="0"/>
              <a:t>/</a:t>
            </a:r>
            <a:r>
              <a:rPr lang="en-US" dirty="0">
                <a:latin typeface="Courier"/>
                <a:cs typeface="Courier"/>
              </a:rPr>
              <a:t>catch</a:t>
            </a:r>
            <a:r>
              <a:rPr lang="en-US" dirty="0"/>
              <a:t> handlers are used or not</a:t>
            </a:r>
            <a:r>
              <a:rPr lang="en-US" dirty="0" smtClean="0"/>
              <a:t>.</a:t>
            </a:r>
          </a:p>
          <a:p>
            <a:pPr lvl="1"/>
            <a:r>
              <a:rPr lang="en-US" dirty="0"/>
              <a:t>Only one of the handlers will be called (success or failure</a:t>
            </a:r>
            <a:r>
              <a:rPr lang="en-US" dirty="0" smtClean="0"/>
              <a:t>).</a:t>
            </a:r>
          </a:p>
          <a:p>
            <a:r>
              <a:rPr lang="en-US" dirty="0"/>
              <a:t>At 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again.</a:t>
            </a:r>
          </a:p>
          <a:p>
            <a:r>
              <a:rPr lang="en-US" dirty="0"/>
              <a:t>However, handlers can be added to the promise after it has been fulfilled or rejected, and the proper handler will still </a:t>
            </a:r>
            <a:r>
              <a:rPr lang="en-US" dirty="0" smtClean="0"/>
              <a:t>execute</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a:t>A great feature of promises is that it allows us 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operations. The results of this code can 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promise</a:t>
            </a:r>
            <a:r>
              <a:rPr lang="en-US" dirty="0" smtClean="0"/>
              <a:t>. When you see a return statement in a handler, what is actually returned is a promise that resolves to that return value.</a:t>
            </a:r>
            <a:r>
              <a:rPr lang="en-US" dirty="0">
                <a:solidFill>
                  <a:srgbClr val="FF0000"/>
                </a:solidFill>
                <a:latin typeface="ＭＳ ゴシック"/>
                <a:ea typeface="ＭＳ ゴシック"/>
                <a:cs typeface="ＭＳ ゴシック"/>
              </a:rPr>
              <a:t> ♬</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smtClean="0"/>
              <a:t>Some important notes about chaining:</a:t>
            </a:r>
          </a:p>
          <a:p>
            <a:pPr lvl="1"/>
            <a:r>
              <a:rPr lang="en-US" dirty="0" smtClean="0"/>
              <a:t>It’s good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r>
              <a:rPr lang="en-US" dirty="0">
                <a:solidFill>
                  <a:srgbClr val="FF0000"/>
                </a:solidFill>
                <a:latin typeface="ＭＳ ゴシック"/>
                <a:ea typeface="ＭＳ ゴシック"/>
                <a:cs typeface="ＭＳ ゴシック"/>
              </a:rPr>
              <a:t> ♬</a:t>
            </a:r>
            <a:endParaRPr lang="en-US" dirty="0" smtClean="0"/>
          </a:p>
          <a:p>
            <a:pPr lvl="1"/>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pPr lvl="1"/>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callbacks - instead, </a:t>
            </a:r>
            <a:r>
              <a:rPr lang="en-US" dirty="0">
                <a:latin typeface="Courier"/>
                <a:cs typeface="Courier"/>
              </a:rPr>
              <a:t>catch</a:t>
            </a:r>
            <a:r>
              <a:rPr lang="en-US" dirty="0"/>
              <a:t> </a:t>
            </a:r>
            <a:r>
              <a:rPr lang="en-US" dirty="0" smtClean="0"/>
              <a:t>is </a:t>
            </a:r>
            <a:r>
              <a:rPr lang="en-US" dirty="0"/>
              <a:t>a handler for the next iteration of the chain. The upside of this is that errors from the previous </a:t>
            </a:r>
            <a:r>
              <a:rPr lang="en-US" dirty="0">
                <a:latin typeface="Courier"/>
                <a:cs typeface="Courier"/>
              </a:rPr>
              <a:t>then</a:t>
            </a:r>
            <a:r>
              <a:rPr lang="en-US" dirty="0"/>
              <a:t> </a:t>
            </a:r>
            <a:r>
              <a:rPr lang="en-US" dirty="0" smtClean="0"/>
              <a:t>will </a:t>
            </a:r>
            <a:r>
              <a:rPr lang="en-US" dirty="0"/>
              <a:t>be caught. </a:t>
            </a:r>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a:t>any new errors that come back from the first callback are not handled in the second </a:t>
            </a:r>
            <a:r>
              <a:rPr lang="en-US" dirty="0" smtClean="0"/>
              <a:t>callback.)</a:t>
            </a:r>
            <a:r>
              <a:rPr lang="en-US" dirty="0">
                <a:solidFill>
                  <a:srgbClr val="FF0000"/>
                </a:solidFill>
                <a:latin typeface="ＭＳ ゴシック"/>
                <a:ea typeface="ＭＳ ゴシック"/>
                <a:cs typeface="ＭＳ ゴシック"/>
              </a:rPr>
              <a:t> ♬</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a:t>O</a:t>
            </a:r>
            <a:r>
              <a:rPr lang="en-US" dirty="0" smtClean="0"/>
              <a:t>ccasionally </a:t>
            </a:r>
            <a:r>
              <a:rPr lang="en-US" dirty="0"/>
              <a:t>you are going to want to define your own promises, so that client code can handle your asynchronous function</a:t>
            </a:r>
            <a:r>
              <a:rPr lang="en-US" dirty="0" smtClean="0"/>
              <a:t>.</a:t>
            </a:r>
          </a:p>
          <a:p>
            <a:r>
              <a:rPr lang="en-US" dirty="0"/>
              <a:t>Syntax: </a:t>
            </a:r>
            <a:r>
              <a:rPr lang="en-US" sz="1800" dirty="0">
                <a:latin typeface="Courier"/>
                <a:cs typeface="Courier"/>
              </a:rPr>
              <a:t>new Promise(function(resolve, reject) {…});</a:t>
            </a:r>
          </a:p>
          <a:p>
            <a:r>
              <a:rPr lang="en-US" dirty="0" smtClean="0"/>
              <a:t>The </a:t>
            </a:r>
            <a:r>
              <a:rPr lang="en-US" dirty="0" smtClean="0">
                <a:latin typeface="Courier"/>
                <a:cs typeface="Courier"/>
              </a:rPr>
              <a:t>resolve</a:t>
            </a:r>
            <a:r>
              <a:rPr lang="en-US" dirty="0" smtClean="0"/>
              <a:t> and </a:t>
            </a:r>
            <a:r>
              <a:rPr lang="en-US" dirty="0" smtClean="0">
                <a:latin typeface="Courier"/>
                <a:cs typeface="Courier"/>
              </a:rPr>
              <a:t>reject</a:t>
            </a:r>
            <a:r>
              <a:rPr lang="en-US" dirty="0" smtClean="0"/>
              <a:t> arguments </a:t>
            </a:r>
            <a:r>
              <a:rPr lang="en-US" dirty="0"/>
              <a:t>are functions you can call to indicate that the work has completed successfully (using </a:t>
            </a:r>
            <a:r>
              <a:rPr lang="en-US" dirty="0">
                <a:latin typeface="Courier"/>
                <a:cs typeface="Courier"/>
              </a:rPr>
              <a:t>resolve</a:t>
            </a:r>
            <a:r>
              <a:rPr lang="en-US" dirty="0"/>
              <a:t> </a:t>
            </a:r>
            <a:r>
              <a:rPr lang="en-US" dirty="0" smtClean="0"/>
              <a:t>) </a:t>
            </a:r>
            <a:r>
              <a:rPr lang="en-US" dirty="0"/>
              <a:t>or not (using </a:t>
            </a:r>
            <a:r>
              <a:rPr lang="en-US" dirty="0">
                <a:latin typeface="Courier"/>
                <a:cs typeface="Courier"/>
              </a:rPr>
              <a:t>reject</a:t>
            </a:r>
            <a:r>
              <a:rPr lang="en-US" dirty="0"/>
              <a:t> </a:t>
            </a:r>
            <a:r>
              <a:rPr lang="en-US" dirty="0" smtClean="0"/>
              <a:t>)</a:t>
            </a:r>
            <a:r>
              <a:rPr lang="en-US" dirty="0"/>
              <a:t>, and pass back a result or an error, respectively</a:t>
            </a:r>
            <a:r>
              <a:rPr lang="en-US" dirty="0" smtClean="0"/>
              <a:t>.</a:t>
            </a:r>
            <a:r>
              <a:rPr lang="en-US" dirty="0">
                <a:solidFill>
                  <a:srgbClr val="FF0000"/>
                </a:solidFill>
                <a:latin typeface="ＭＳ ゴシック"/>
                <a:ea typeface="ＭＳ ゴシック"/>
                <a:cs typeface="ＭＳ ゴシック"/>
              </a:rPr>
              <a:t> ♬</a:t>
            </a:r>
            <a:endParaRPr lang="en-US" dirty="0"/>
          </a:p>
          <a:p>
            <a:endParaRPr lang="en-US" dirty="0"/>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p:txBody>
          <a:bodyPr/>
          <a:lstStyle/>
          <a:p>
            <a:r>
              <a:rPr lang="en-US" dirty="0" err="1"/>
              <a:t>Javascript</a:t>
            </a:r>
            <a:r>
              <a:rPr lang="en-US" dirty="0"/>
              <a:t> also provides shorthand methods </a:t>
            </a:r>
            <a:r>
              <a:rPr lang="en-US" dirty="0" err="1">
                <a:latin typeface="Courier"/>
                <a:cs typeface="Courier"/>
              </a:rPr>
              <a:t>Promise.resolve</a:t>
            </a:r>
            <a:r>
              <a:rPr lang="en-US" dirty="0"/>
              <a:t> and </a:t>
            </a:r>
            <a:r>
              <a:rPr lang="en-US" dirty="0" err="1">
                <a:latin typeface="Courier"/>
                <a:cs typeface="Courier"/>
              </a:rPr>
              <a:t>Promise.reject</a:t>
            </a:r>
            <a:r>
              <a:rPr lang="en-US" dirty="0"/>
              <a:t>, for creating promises that are defined to simply resolve with a value or reject with a </a:t>
            </a:r>
            <a:r>
              <a:rPr lang="en-US" dirty="0" smtClean="0"/>
              <a:t>reason.</a:t>
            </a:r>
          </a:p>
          <a:p>
            <a:r>
              <a:rPr lang="en-US" dirty="0" smtClean="0"/>
              <a:t>These </a:t>
            </a:r>
            <a:r>
              <a:rPr lang="en-US" dirty="0"/>
              <a:t>are shorthand </a:t>
            </a:r>
            <a:r>
              <a:rPr lang="en-US" dirty="0" smtClean="0"/>
              <a:t>for: </a:t>
            </a:r>
          </a:p>
          <a:p>
            <a:pPr lvl="1"/>
            <a:r>
              <a:rPr lang="en-US" sz="1600" dirty="0" smtClean="0">
                <a:latin typeface="Courier"/>
                <a:cs typeface="Courier"/>
              </a:rPr>
              <a:t>new </a:t>
            </a:r>
            <a:r>
              <a:rPr lang="en-US" sz="1600" dirty="0">
                <a:latin typeface="Courier"/>
                <a:cs typeface="Courier"/>
              </a:rPr>
              <a:t>Promise(function (resolve, reject) { resolve(value); })</a:t>
            </a:r>
            <a:r>
              <a:rPr lang="en-US" sz="1600" dirty="0"/>
              <a:t> </a:t>
            </a:r>
            <a:r>
              <a:rPr lang="en-US" dirty="0"/>
              <a:t>and </a:t>
            </a:r>
            <a:endParaRPr lang="en-US" dirty="0" smtClean="0"/>
          </a:p>
          <a:p>
            <a:pPr lvl="1"/>
            <a:r>
              <a:rPr lang="en-US" sz="1600" dirty="0" smtClean="0">
                <a:latin typeface="Courier"/>
                <a:cs typeface="Courier"/>
              </a:rPr>
              <a:t>new </a:t>
            </a:r>
            <a:r>
              <a:rPr lang="en-US" sz="1600" dirty="0">
                <a:latin typeface="Courier"/>
                <a:cs typeface="Courier"/>
              </a:rPr>
              <a:t>Promise(function (resolve, reject) { reject(error); })</a:t>
            </a:r>
            <a:r>
              <a:rPr lang="en-US" dirty="0" smtClean="0"/>
              <a:t>.</a:t>
            </a:r>
          </a:p>
          <a:p>
            <a:r>
              <a:rPr lang="en-US" dirty="0" smtClean="0"/>
              <a:t>These </a:t>
            </a:r>
            <a:r>
              <a:rPr lang="en-US" dirty="0"/>
              <a:t>methods come in handy for testing, or for converting code that is not asynchronous, or doesn’t conform to the promises standard to a promise that does conform to the promises standard.</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smtClean="0"/>
              <a:t>But what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loop, we would have</a:t>
            </a:r>
            <a:r>
              <a:rPr lang="en-US" dirty="0"/>
              <a:t> </a:t>
            </a:r>
            <a:r>
              <a:rPr lang="en-US" i="1" dirty="0"/>
              <a:t>n</a:t>
            </a:r>
            <a:r>
              <a:rPr lang="en-US" dirty="0"/>
              <a:t> </a:t>
            </a:r>
            <a:r>
              <a:rPr lang="en-US" dirty="0"/>
              <a:t>number of parallel actions occurring. More importantly, each one would need it’s own </a:t>
            </a:r>
            <a:r>
              <a:rPr lang="en-US" dirty="0">
                <a:latin typeface="Courier"/>
                <a:cs typeface="Courier"/>
              </a:rPr>
              <a:t>then</a:t>
            </a:r>
            <a:r>
              <a:rPr lang="en-US" dirty="0"/>
              <a:t> to access the result.</a:t>
            </a:r>
            <a:endParaRPr lang="en-US" dirty="0"/>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the Promise object provides 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This </a:t>
            </a:r>
            <a:r>
              <a:rPr lang="en-US" dirty="0"/>
              <a:t>function takes 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Note that the promise resolves when/if all the promises </a:t>
            </a:r>
            <a:r>
              <a:rPr lang="en-US" dirty="0" smtClean="0"/>
              <a:t>passed in are resolved </a:t>
            </a:r>
            <a:r>
              <a:rPr lang="en-US" dirty="0"/>
              <a:t>- if one fails, the entire promise fails</a:t>
            </a:r>
            <a:r>
              <a:rPr lang="en-US" dirty="0" smtClean="0"/>
              <a:t>.</a:t>
            </a:r>
          </a:p>
          <a:p>
            <a:r>
              <a:rPr lang="en-US" dirty="0" smtClean="0"/>
              <a:t>The array of results will be in the order that their promises were passed in.</a:t>
            </a:r>
            <a:r>
              <a:rPr lang="en-US" dirty="0">
                <a:solidFill>
                  <a:srgbClr val="FF0000"/>
                </a:solidFill>
                <a:latin typeface="ＭＳ ゴシック"/>
                <a:ea typeface="ＭＳ ゴシック"/>
                <a:cs typeface="ＭＳ ゴシック"/>
              </a:rPr>
              <a:t> ♬</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concept of promises isn’t new, and has been handled in different ways by different libraries. This has resulted, unfortunately, in confusing terminology and different types of promises.</a:t>
            </a:r>
          </a:p>
          <a:p>
            <a:r>
              <a:rPr lang="en-US" dirty="0"/>
              <a:t>What we have been discussing so far are promises defined for </a:t>
            </a:r>
            <a:r>
              <a:rPr lang="en-US" dirty="0" smtClean="0"/>
              <a:t>ES6, </a:t>
            </a:r>
            <a:r>
              <a:rPr lang="en-US" dirty="0"/>
              <a:t>fulfilling a specification known as the Promises/A+ specification: </a:t>
            </a:r>
            <a:r>
              <a:rPr lang="en-US" dirty="0">
                <a:hlinkClick r:id="rId2"/>
              </a:rPr>
              <a:t>https://promisesaplus.com/</a:t>
            </a:r>
            <a:r>
              <a:rPr lang="en-US" dirty="0"/>
              <a:t>.</a:t>
            </a:r>
          </a:p>
          <a:p>
            <a:r>
              <a:rPr lang="en-US" dirty="0"/>
              <a:t>Some terminology clarifiers:</a:t>
            </a:r>
          </a:p>
          <a:p>
            <a:pPr lvl="1"/>
            <a:r>
              <a:rPr lang="en-US" dirty="0" err="1"/>
              <a:t>Thenable</a:t>
            </a:r>
            <a:r>
              <a:rPr lang="en-US" dirty="0"/>
              <a:t> - an object (usually a promise) that has a then function, allowing us to chain our handlers.</a:t>
            </a:r>
          </a:p>
          <a:p>
            <a:pPr lvl="1"/>
            <a:r>
              <a:rPr lang="en-US" dirty="0"/>
              <a:t>Future - simply an older term for promises.</a:t>
            </a:r>
          </a:p>
          <a:p>
            <a:pPr lvl="1"/>
            <a:r>
              <a:rPr lang="en-US" dirty="0"/>
              <a:t>Deferred - </a:t>
            </a:r>
            <a:r>
              <a:rPr lang="en-US" dirty="0" err="1"/>
              <a:t>jQuery’s</a:t>
            </a:r>
            <a:r>
              <a:rPr lang="en-US" dirty="0"/>
              <a:t> version of promises (focus of this part of the discussion). Note that a </a:t>
            </a:r>
            <a:r>
              <a:rPr lang="en-US" dirty="0" err="1"/>
              <a:t>jQuery</a:t>
            </a:r>
            <a:r>
              <a:rPr lang="en-US" dirty="0"/>
              <a:t> deferred object can be converted to a </a:t>
            </a:r>
            <a:r>
              <a:rPr lang="en-US" dirty="0" err="1"/>
              <a:t>jQuery</a:t>
            </a:r>
            <a:r>
              <a:rPr lang="en-US" dirty="0"/>
              <a:t> promise, which is still not the same as ES6 promises. Instead, these objects are like a 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a:t>Unfortunately, </a:t>
            </a:r>
            <a:r>
              <a:rPr lang="en-US" dirty="0" err="1"/>
              <a:t>deferreds</a:t>
            </a:r>
            <a:r>
              <a:rPr lang="en-US" dirty="0"/>
              <a:t> do NOT fully conform to the A+ spec. Where possible, we should be using ES6-style promises instead.</a:t>
            </a:r>
          </a:p>
          <a:p>
            <a:r>
              <a:rPr lang="en-US" dirty="0"/>
              <a:t>Also unfortunately 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lnSpcReduction="10000"/>
          </a:bodyPr>
          <a:lstStyle/>
          <a:p>
            <a:r>
              <a:rPr lang="en-US" dirty="0" smtClean="0"/>
              <a:t>Brief rundown of available methods:</a:t>
            </a:r>
          </a:p>
          <a:p>
            <a:pPr lvl="1"/>
            <a:r>
              <a:rPr lang="en-US" dirty="0">
                <a:latin typeface="Courier"/>
                <a:cs typeface="Courier"/>
              </a:rPr>
              <a:t>then</a:t>
            </a:r>
            <a:r>
              <a:rPr lang="en-US" dirty="0"/>
              <a:t>: takes callbacks for success, failure, or progress (runs based on progress notifications)</a:t>
            </a:r>
          </a:p>
          <a:p>
            <a:pPr lvl="1"/>
            <a:r>
              <a:rPr lang="en-US" dirty="0">
                <a:latin typeface="Courier"/>
                <a:cs typeface="Courier"/>
              </a:rPr>
              <a:t>done</a:t>
            </a:r>
            <a:r>
              <a:rPr lang="en-US" dirty="0"/>
              <a:t>: takes callback for success</a:t>
            </a:r>
          </a:p>
          <a:p>
            <a:pPr lvl="1"/>
            <a:r>
              <a:rPr lang="en-US" dirty="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endParaRPr lang="en-US" dirty="0"/>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fontScale="92500"/>
          </a:bodyPr>
          <a:lstStyle/>
          <a:p>
            <a:r>
              <a:rPr lang="en-US" dirty="0"/>
              <a:t>In addition to promises, ES6 also has a new API for performing AJAX requests, replacing </a:t>
            </a:r>
            <a:r>
              <a:rPr lang="en-US" dirty="0" err="1"/>
              <a:t>XMLHttpRequest</a:t>
            </a:r>
            <a:r>
              <a:rPr lang="en-US" dirty="0" smtClean="0"/>
              <a:t>.</a:t>
            </a:r>
            <a:endParaRPr lang="en-US" dirty="0"/>
          </a:p>
          <a:p>
            <a:r>
              <a:rPr lang="en-US" dirty="0"/>
              <a:t>While a lot of our front-end code uses $.</a:t>
            </a:r>
            <a:r>
              <a:rPr lang="en-US" dirty="0" err="1"/>
              <a:t>ajax</a:t>
            </a:r>
            <a:r>
              <a:rPr lang="en-US" dirty="0"/>
              <a:t> (or calls Backbone methods that use $.</a:t>
            </a:r>
            <a:r>
              <a:rPr lang="en-US" dirty="0" err="1"/>
              <a:t>ajax</a:t>
            </a:r>
            <a:r>
              <a:rPr lang="en-US" dirty="0"/>
              <a:t>), this won’t always be the case. It’s important to know about the new, cleaner API coming our way.</a:t>
            </a:r>
          </a:p>
          <a:p>
            <a:r>
              <a:rPr lang="en-US" dirty="0"/>
              <a:t>How does it work?</a:t>
            </a:r>
          </a:p>
          <a:p>
            <a:pPr lvl="1"/>
            <a:r>
              <a:rPr lang="en-US" dirty="0"/>
              <a:t>This API revolves largely around the fetch method on the window object. A simple way to use this method is to pass it a URL, which will execute a GET request.</a:t>
            </a:r>
          </a:p>
          <a:p>
            <a:pPr lvl="1"/>
            <a:r>
              <a:rPr lang="en-US" dirty="0"/>
              <a:t>Another way of using fetch is to pass a Request object, where you can specify the URL as well as configuration data, such as the request headers or the method of the request (GET, POST, etc.)</a:t>
            </a:r>
            <a:r>
              <a:rPr lang="en-US" dirty="0" smtClean="0"/>
              <a:t>.</a:t>
            </a:r>
            <a:r>
              <a:rPr lang="en-US" dirty="0">
                <a:solidFill>
                  <a:srgbClr val="FF0000"/>
                </a:solidFill>
                <a:latin typeface="ＭＳ ゴシック"/>
                <a:ea typeface="ＭＳ ゴシック"/>
                <a:cs typeface="ＭＳ ゴシック"/>
              </a:rPr>
              <a:t> ♬</a:t>
            </a:r>
            <a:endParaRPr lang="en-US" dirty="0"/>
          </a:p>
          <a:p>
            <a:pPr lvl="1"/>
            <a:r>
              <a:rPr lang="en-US" dirty="0"/>
              <a:t>You can define and configure your own response with the Response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a:t>What are the benefits?</a:t>
            </a:r>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lnSpcReduction="10000"/>
          </a:bodyPr>
          <a:lstStyle/>
          <a:p>
            <a:r>
              <a:rPr lang="en-US" dirty="0" smtClean="0"/>
              <a:t>Jasmine’s </a:t>
            </a:r>
            <a:r>
              <a:rPr lang="en-US" dirty="0" smtClean="0">
                <a:latin typeface="Courier"/>
                <a:cs typeface="Courier"/>
              </a:rPr>
              <a:t>done</a:t>
            </a:r>
            <a:r>
              <a:rPr lang="en-US" dirty="0" smtClean="0"/>
              <a:t> function</a:t>
            </a:r>
          </a:p>
          <a:p>
            <a:pPr lvl="1"/>
            <a:r>
              <a:rPr lang="en-US" dirty="0" smtClean="0"/>
              <a:t>Unlike with our applications, when testing we generally DON’T want any operations running in parallel.</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async operation and resulting assertions are complete, calling the </a:t>
            </a:r>
            <a:r>
              <a:rPr lang="en-US" dirty="0">
                <a:latin typeface="Courier"/>
                <a:cs typeface="Courier"/>
              </a:rPr>
              <a:t>done</a:t>
            </a:r>
            <a:r>
              <a:rPr lang="en-US" dirty="0"/>
              <a:t> </a:t>
            </a:r>
            <a:r>
              <a:rPr lang="en-US" dirty="0" smtClean="0"/>
              <a:t>function signals to Jasmine that the async work has completed.</a:t>
            </a:r>
          </a:p>
          <a:p>
            <a:r>
              <a:rPr lang="en-US" dirty="0" smtClean="0"/>
              <a:t>To test, call the async function as you normally would.</a:t>
            </a:r>
          </a:p>
          <a:p>
            <a:pPr lvl="1"/>
            <a:r>
              <a:rPr lang="en-US" dirty="0" smtClean="0"/>
              <a:t>In the </a:t>
            </a:r>
            <a:r>
              <a:rPr lang="en-US" dirty="0" smtClean="0">
                <a:latin typeface="Courier"/>
                <a:cs typeface="Courier"/>
              </a:rPr>
              <a:t>then</a:t>
            </a:r>
            <a:r>
              <a:rPr lang="en-US" dirty="0" smtClean="0"/>
              <a:t> function, test for the result you would expect from the resolve promise.</a:t>
            </a:r>
            <a:r>
              <a:rPr lang="en-US" dirty="0">
                <a:solidFill>
                  <a:srgbClr val="FF0000"/>
                </a:solidFill>
                <a:latin typeface="ＭＳ ゴシック"/>
                <a:ea typeface="ＭＳ ゴシック"/>
                <a:cs typeface="ＭＳ ゴシック"/>
              </a:rPr>
              <a:t> ♬</a:t>
            </a:r>
            <a:endParaRPr lang="en-US" dirty="0" smtClean="0"/>
          </a:p>
          <a:p>
            <a:pPr lvl="1"/>
            <a:r>
              <a:rPr lang="en-US" dirty="0" smtClean="0"/>
              <a:t>In the </a:t>
            </a:r>
            <a:r>
              <a:rPr lang="en-US" dirty="0" smtClean="0">
                <a:latin typeface="Courier"/>
                <a:cs typeface="Courier"/>
              </a:rPr>
              <a:t>catch</a:t>
            </a:r>
            <a:r>
              <a:rPr lang="en-US" dirty="0" smtClean="0"/>
              <a:t> function, test for the result you would expect from the rejected promise.</a:t>
            </a:r>
            <a:r>
              <a:rPr lang="en-US" dirty="0">
                <a:solidFill>
                  <a:srgbClr val="FF0000"/>
                </a:solidFill>
                <a:latin typeface="ＭＳ ゴシック"/>
                <a:ea typeface="ＭＳ ゴシック"/>
                <a:cs typeface="ＭＳ ゴシック"/>
              </a:rPr>
              <a:t> ♬</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pPr marL="114300" indent="0">
              <a:buNone/>
            </a:pPr>
            <a:endParaRPr lang="en-US" dirty="0" smtClean="0"/>
          </a:p>
        </p:txBody>
      </p:sp>
      <p:pic>
        <p:nvPicPr>
          <p:cNvPr id="5" name="Picture 4" descr="sync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5" y="3212633"/>
            <a:ext cx="3251200" cy="3352800"/>
          </a:xfrm>
          <a:prstGeom prst="rect">
            <a:avLst/>
          </a:prstGeom>
        </p:spPr>
      </p:pic>
      <p:pic>
        <p:nvPicPr>
          <p:cNvPr id="6" name="Picture 5" descr="sync_1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49" y="3778142"/>
            <a:ext cx="2873351" cy="1563441"/>
          </a:xfrm>
          <a:prstGeom prst="rect">
            <a:avLst/>
          </a:prstGeom>
        </p:spPr>
      </p:pic>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p:txBody>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rejected).</a:t>
            </a:r>
            <a:r>
              <a:rPr lang="en-US" dirty="0">
                <a:solidFill>
                  <a:srgbClr val="FF0000"/>
                </a:solidFill>
                <a:latin typeface="ＭＳ ゴシック"/>
                <a:ea typeface="ＭＳ ゴシック"/>
                <a:cs typeface="ＭＳ ゴシック"/>
              </a:rPr>
              <a:t> ♬</a:t>
            </a:r>
            <a:endParaRPr lang="en-US" dirty="0" smtClean="0"/>
          </a:p>
          <a:p>
            <a:pPr lvl="1"/>
            <a:r>
              <a:rPr lang="en-US" dirty="0" err="1">
                <a:latin typeface="Courier"/>
                <a:cs typeface="Courier"/>
              </a:rPr>
              <a:t>spyOn</a:t>
            </a:r>
            <a:r>
              <a:rPr lang="en-US" dirty="0" smtClean="0">
                <a:latin typeface="Courier"/>
                <a:cs typeface="Courier"/>
              </a:rPr>
              <a:t>(view,</a:t>
            </a:r>
            <a:r>
              <a:rPr lang="en-US" dirty="0"/>
              <a:t> </a:t>
            </a:r>
            <a:r>
              <a:rPr lang="en-US" dirty="0" smtClean="0">
                <a:latin typeface="Courier"/>
                <a:cs typeface="Courier"/>
              </a:rPr>
              <a:t>'</a:t>
            </a:r>
            <a:r>
              <a:rPr lang="en-US" dirty="0" err="1" smtClean="0">
                <a:latin typeface="Courier"/>
                <a:cs typeface="Courier"/>
              </a:rPr>
              <a:t>editFile</a:t>
            </a:r>
            <a:r>
              <a:rPr lang="en-US" dirty="0" smtClean="0">
                <a:latin typeface="Courier"/>
                <a:cs typeface="Courier"/>
              </a:rPr>
              <a:t>'</a:t>
            </a:r>
            <a:r>
              <a:rPr lang="en-US" dirty="0">
                <a:latin typeface="Courier"/>
                <a:cs typeface="Courier"/>
              </a:rPr>
              <a:t>).</a:t>
            </a:r>
            <a:r>
              <a:rPr lang="en-US" dirty="0" err="1">
                <a:latin typeface="Courier"/>
                <a:cs typeface="Courier"/>
              </a:rPr>
              <a:t>and</a:t>
            </a:r>
            <a:r>
              <a:rPr lang="en-US" dirty="0" err="1">
                <a:latin typeface="Courier"/>
                <a:cs typeface="Courier"/>
              </a:rPr>
              <a:t>.</a:t>
            </a:r>
            <a:r>
              <a:rPr lang="en-US" dirty="0" err="1">
                <a:latin typeface="Courier"/>
                <a:cs typeface="Courier"/>
              </a:rPr>
              <a:t>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err="1" smtClean="0">
                <a:latin typeface="Courier"/>
                <a:cs typeface="Courier"/>
              </a:rPr>
              <a:t>Promise.resolve</a:t>
            </a:r>
            <a:r>
              <a:rPr lang="en-US" dirty="0" smtClean="0">
                <a:latin typeface="Courier"/>
                <a:cs typeface="Courier"/>
              </a:rPr>
              <a:t>(</a:t>
            </a:r>
            <a:r>
              <a:rPr lang="en-US" dirty="0" err="1" smtClean="0">
                <a:latin typeface="Courier"/>
                <a:cs typeface="Courier"/>
              </a:rPr>
              <a:t>retVal</a:t>
            </a:r>
            <a:r>
              <a:rPr lang="en-US" dirty="0" smtClean="0">
                <a:latin typeface="Courier"/>
                <a:cs typeface="Courier"/>
              </a:rPr>
              <a:t>))</a:t>
            </a:r>
            <a:r>
              <a:rPr lang="en-US" dirty="0"/>
              <a:t>;</a:t>
            </a:r>
            <a:endParaRPr lang="en-US" dirty="0" smtClean="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r>
              <a:rPr lang="en-US" dirty="0">
                <a:solidFill>
                  <a:srgbClr val="FF0000"/>
                </a:solidFill>
                <a:latin typeface="ＭＳ ゴシック"/>
                <a:ea typeface="ＭＳ ゴシック"/>
                <a:cs typeface="ＭＳ ゴシック"/>
              </a:rPr>
              <a:t> ♬</a:t>
            </a:r>
            <a:endParaRPr lang="en-US" dirty="0" smtClean="0"/>
          </a:p>
          <a:p>
            <a:pPr lvl="1"/>
            <a:r>
              <a:rPr lang="en-US" dirty="0" err="1">
                <a:latin typeface="Courier"/>
                <a:cs typeface="Courier"/>
              </a:rPr>
              <a:t>spyOn</a:t>
            </a:r>
            <a:r>
              <a:rPr lang="en-US" dirty="0">
                <a:latin typeface="Courier"/>
                <a:cs typeface="Courier"/>
              </a:rPr>
              <a:t>(</a:t>
            </a:r>
            <a:r>
              <a:rPr lang="en-US" dirty="0" err="1">
                <a:latin typeface="Courier"/>
                <a:cs typeface="Courier"/>
              </a:rPr>
              <a:t>view.model</a:t>
            </a:r>
            <a:r>
              <a:rPr lang="en-US" dirty="0" smtClean="0">
                <a:latin typeface="Courier"/>
                <a:cs typeface="Courier"/>
              </a:rPr>
              <a:t>,</a:t>
            </a:r>
            <a:r>
              <a:rPr lang="en-US" dirty="0"/>
              <a:t> </a:t>
            </a:r>
            <a:r>
              <a:rPr lang="en-US" dirty="0" smtClean="0">
                <a:latin typeface="Courier"/>
                <a:cs typeface="Courier"/>
              </a:rPr>
              <a:t>'</a:t>
            </a:r>
            <a:r>
              <a:rPr lang="en-US" dirty="0">
                <a:latin typeface="Courier"/>
                <a:cs typeface="Courier"/>
              </a:rPr>
              <a:t>save'</a:t>
            </a:r>
            <a:r>
              <a:rPr lang="en-US" dirty="0">
                <a:latin typeface="Courier"/>
                <a:cs typeface="Courier"/>
              </a:rPr>
              <a:t>).</a:t>
            </a:r>
            <a:r>
              <a:rPr lang="en-US" dirty="0" err="1">
                <a:latin typeface="Courier"/>
                <a:cs typeface="Courier"/>
              </a:rPr>
              <a:t>and</a:t>
            </a:r>
            <a:r>
              <a:rPr lang="en-US" dirty="0" err="1">
                <a:latin typeface="Courier"/>
                <a:cs typeface="Courier"/>
              </a:rPr>
              <a:t>.</a:t>
            </a:r>
            <a:r>
              <a:rPr lang="en-US" dirty="0" err="1">
                <a:latin typeface="Courier"/>
                <a:cs typeface="Courier"/>
              </a:rPr>
              <a:t>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a:latin typeface="Courier"/>
                <a:cs typeface="Courier"/>
              </a:rPr>
              <a:t>.</a:t>
            </a:r>
            <a:r>
              <a:rPr lang="en-US" dirty="0">
                <a:latin typeface="Courier"/>
                <a:cs typeface="Courier"/>
              </a:rPr>
              <a:t>Deferred</a:t>
            </a:r>
            <a:r>
              <a:rPr lang="en-US" dirty="0">
                <a:latin typeface="Courier"/>
                <a:cs typeface="Courier"/>
              </a:rPr>
              <a:t>().</a:t>
            </a:r>
            <a:r>
              <a:rPr lang="en-US" dirty="0">
                <a:latin typeface="Courier"/>
                <a:cs typeface="Courier"/>
              </a:rPr>
              <a:t>resolve</a:t>
            </a:r>
            <a:r>
              <a:rPr lang="en-US" dirty="0">
                <a:latin typeface="Courier"/>
                <a:cs typeface="Courier"/>
              </a:rPr>
              <a:t>().</a:t>
            </a:r>
            <a:r>
              <a:rPr lang="en-US" dirty="0">
                <a:latin typeface="Courier"/>
                <a:cs typeface="Courier"/>
              </a:rPr>
              <a:t>promise</a:t>
            </a:r>
            <a:r>
              <a:rPr lang="en-US" dirty="0">
                <a:latin typeface="Courier"/>
                <a:cs typeface="Courier"/>
              </a:rPr>
              <a:t>());</a:t>
            </a: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then and done.</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a:t>As we said earlier, coding style is always evolving. Promises are pretty awesome, but not without room for improvement.</a:t>
            </a:r>
          </a:p>
          <a:p>
            <a:r>
              <a:rPr lang="en-US" dirty="0"/>
              <a:t>Coming in ES7, we can make our code even cleaner using two new keywords: </a:t>
            </a:r>
            <a:r>
              <a:rPr lang="en-US" dirty="0" smtClean="0">
                <a:latin typeface="Courier"/>
                <a:cs typeface="Courier"/>
              </a:rPr>
              <a:t>async</a:t>
            </a:r>
            <a:r>
              <a:rPr lang="en-US" dirty="0"/>
              <a:t> </a:t>
            </a:r>
            <a:r>
              <a:rPr lang="en-US" dirty="0" smtClean="0"/>
              <a:t>and </a:t>
            </a:r>
            <a:r>
              <a:rPr lang="en-US" dirty="0">
                <a:latin typeface="Courier"/>
                <a:cs typeface="Courier"/>
              </a:rPr>
              <a:t>await</a:t>
            </a:r>
            <a:r>
              <a:rPr lang="en-US" dirty="0"/>
              <a:t>. This feature allows us to write asynchronous code that looks even more like simple synchronous code</a:t>
            </a:r>
            <a:r>
              <a:rPr lang="en-US" dirty="0" smtClean="0"/>
              <a:t>.</a:t>
            </a:r>
          </a:p>
          <a:p>
            <a:r>
              <a:rPr lang="en-US" dirty="0"/>
              <a:t>You can use this feature if you are using the Traceur transpiler which converts ES6 to ES5 but with the option to add async/await. Maintained 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a:t>
            </a:r>
            <a:endParaRPr lang="en-US" dirty="0"/>
          </a:p>
        </p:txBody>
      </p:sp>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a:latin typeface="Courier"/>
                <a:cs typeface="Courier"/>
              </a:rPr>
              <a:t>async</a:t>
            </a:r>
            <a:r>
              <a:rPr lang="en-US" dirty="0"/>
              <a:t> keyword precedes the function definition/declaration. This wraps the function result in a promise, ensuring that the function returns a promise and can be used as such. If a value is returned the promise is resolved, if an error is thrown the promise is rejected. </a:t>
            </a:r>
            <a:r>
              <a:rPr lang="en-US" b="1" dirty="0"/>
              <a:t>We no longer need to </a:t>
            </a:r>
            <a:r>
              <a:rPr lang="en-US" b="1" dirty="0" smtClean="0"/>
              <a:t>call resolve </a:t>
            </a:r>
            <a:r>
              <a:rPr lang="en-US" b="1" dirty="0"/>
              <a:t>and reject</a:t>
            </a:r>
            <a:r>
              <a:rPr lang="en-US" b="1" dirty="0" smtClean="0"/>
              <a:t>.</a:t>
            </a:r>
          </a:p>
          <a:p>
            <a:r>
              <a:rPr lang="en-US" dirty="0"/>
              <a:t>Once a function is marked as </a:t>
            </a:r>
            <a:r>
              <a:rPr lang="en-US" dirty="0">
                <a:latin typeface="Courier"/>
                <a:cs typeface="Courier"/>
              </a:rPr>
              <a:t>async</a:t>
            </a:r>
            <a:r>
              <a:rPr lang="en-US" dirty="0" smtClean="0"/>
              <a:t>, </a:t>
            </a:r>
            <a:r>
              <a:rPr lang="en-US" dirty="0"/>
              <a:t>you can precede any asynchronous calls inside that function with </a:t>
            </a:r>
            <a:r>
              <a:rPr lang="en-US" dirty="0">
                <a:latin typeface="Courier"/>
                <a:cs typeface="Courier"/>
              </a:rPr>
              <a:t>await</a:t>
            </a:r>
            <a:r>
              <a:rPr lang="en-US" dirty="0"/>
              <a:t>. This will force the function to wait until the asynchronous operation has completed. The resolved value or rejected error will be returned</a:t>
            </a:r>
            <a:r>
              <a:rPr lang="en-US" dirty="0" smtClean="0"/>
              <a:t>.</a:t>
            </a:r>
            <a:r>
              <a:rPr lang="en-US" dirty="0">
                <a:solidFill>
                  <a:srgbClr val="FF0000"/>
                </a:solidFill>
                <a:latin typeface="ＭＳ ゴシック"/>
                <a:ea typeface="ＭＳ ゴシック"/>
                <a:cs typeface="ＭＳ ゴシック"/>
              </a:rPr>
              <a:t> ♬</a:t>
            </a:r>
            <a:endParaRPr lang="en-US" dirty="0"/>
          </a:p>
          <a:p>
            <a:r>
              <a:rPr lang="en-US" dirty="0"/>
              <a:t>Note: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92500"/>
          </a:bodyPr>
          <a:lstStyle/>
          <a:p>
            <a:r>
              <a:rPr lang="en-US" dirty="0" smtClean="0"/>
              <a:t>While I don’t see it as often, generators are another way to write asynchronous code. It’s important to get a basic understanding of them, as async/await is built using generators and promises.</a:t>
            </a:r>
          </a:p>
          <a:p>
            <a:r>
              <a:rPr lang="en-US" dirty="0" smtClean="0"/>
              <a:t>A </a:t>
            </a:r>
            <a:r>
              <a:rPr lang="en-US" dirty="0"/>
              <a:t>generator is a type of function whose execution can be paused and resumed later.</a:t>
            </a:r>
          </a:p>
          <a:p>
            <a:r>
              <a:rPr lang="en-US" dirty="0"/>
              <a:t>This can happen several times in a generator - not limited to one pause.</a:t>
            </a:r>
          </a:p>
          <a:p>
            <a:r>
              <a:rPr lang="en-US" dirty="0"/>
              <a:t>Why is this useful?</a:t>
            </a:r>
          </a:p>
          <a:p>
            <a:pPr lvl="1"/>
            <a:r>
              <a:rPr lang="en-US" dirty="0"/>
              <a:t>Can be used for iterating over a custom sequence</a:t>
            </a:r>
            <a:r>
              <a:rPr lang="en-US" dirty="0" smtClean="0"/>
              <a:t>.</a:t>
            </a:r>
            <a:endParaRPr lang="en-US" dirty="0"/>
          </a:p>
          <a:p>
            <a:pPr lvl="1"/>
            <a:r>
              <a:rPr lang="en-US" dirty="0"/>
              <a:t>Can be used to write asynchronous code in a more synchronous </a:t>
            </a:r>
            <a:r>
              <a:rPr lang="en-US" dirty="0" smtClean="0"/>
              <a:t>way, by hiding </a:t>
            </a:r>
            <a:r>
              <a:rPr lang="en-US" dirty="0"/>
              <a:t>away the asynchronous </a:t>
            </a:r>
            <a:r>
              <a:rPr lang="en-US" dirty="0" smtClean="0"/>
              <a:t>details.</a:t>
            </a:r>
          </a:p>
          <a:p>
            <a:r>
              <a:rPr lang="en-US" dirty="0"/>
              <a:t>To make a function a generator, declare/define the function with an asterisk (</a:t>
            </a:r>
            <a:r>
              <a:rPr lang="en-US" dirty="0">
                <a:latin typeface="Courier"/>
                <a:cs typeface="Courier"/>
              </a:rPr>
              <a:t>function*</a:t>
            </a:r>
            <a:r>
              <a:rPr lang="en-US" dirty="0"/>
              <a:t>). Can also move the asterisk to just before the function name, as in function </a:t>
            </a:r>
            <a:r>
              <a:rPr lang="en-US" dirty="0">
                <a:latin typeface="Courier"/>
                <a:cs typeface="Courier"/>
              </a:rPr>
              <a:t>*fun</a:t>
            </a:r>
            <a:r>
              <a:rPr lang="en-US" dirty="0"/>
              <a:t>.</a:t>
            </a:r>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Use yield expressions to indicate where the function can be paused.</a:t>
            </a:r>
          </a:p>
          <a:p>
            <a:r>
              <a:rPr lang="en-US" dirty="0"/>
              <a:t>Generators execute as follows:</a:t>
            </a:r>
          </a:p>
          <a:p>
            <a:pPr lvl="1"/>
            <a:r>
              <a:rPr lang="en-US" dirty="0"/>
              <a:t>Call the function and assign the result to a variable (</a:t>
            </a:r>
            <a:r>
              <a:rPr lang="en-US" dirty="0" err="1"/>
              <a:t>var</a:t>
            </a:r>
            <a:r>
              <a:rPr lang="en-US" dirty="0"/>
              <a:t> x = fun()). This doesn’t start the execution of the generator, but instead creates something calling a generator iterator. We will use this object to run, or iterate, through the generator.</a:t>
            </a:r>
          </a:p>
          <a:p>
            <a:pPr lvl="1"/>
            <a:r>
              <a:rPr lang="en-US" dirty="0"/>
              <a:t>You call next() on the generator iterator to begin execution. The function will run until it encounters a yield expression. At this point, execution of the function is paused and control is passed back to the controller. If the yield keyword is followed by a value, that value is sent to the generator iterator. If this is left out, the value undefined is sent back.</a:t>
            </a:r>
          </a:p>
          <a:p>
            <a:pPr lvl="1"/>
            <a:r>
              <a:rPr lang="en-US" dirty="0"/>
              <a:t>The value that is sent back is wrapped in an object literal with two properties: value (the value returned), and done, a </a:t>
            </a:r>
            <a:r>
              <a:rPr lang="en-US" dirty="0" err="1"/>
              <a:t>boolean</a:t>
            </a:r>
            <a:r>
              <a:rPr lang="en-US" dirty="0"/>
              <a:t> indicating if the function has returned because it completed.</a:t>
            </a:r>
          </a:p>
          <a:p>
            <a:pPr lvl="1"/>
            <a:r>
              <a:rPr lang="en-US" dirty="0"/>
              <a:t>Something that is special about generators is that the communication goes both ways - a value is passed to the caller, AND the value sent to the next next call is passed BACK to the generator. This becomes the value that the yield expression evaluates to</a:t>
            </a:r>
            <a:r>
              <a:rPr lang="en-US" dirty="0" smtClean="0"/>
              <a:t>.</a:t>
            </a:r>
            <a:r>
              <a:rPr lang="en-US" dirty="0">
                <a:solidFill>
                  <a:srgbClr val="FF0000"/>
                </a:solidFill>
                <a:latin typeface="ＭＳ ゴシック"/>
                <a:ea typeface="ＭＳ ゴシック"/>
                <a:cs typeface="ＭＳ ゴシック"/>
              </a:rPr>
              <a:t> ♬</a:t>
            </a:r>
            <a:endParaRPr lang="en-US" dirty="0"/>
          </a:p>
          <a:p>
            <a:endParaRPr lang="en-US" dirty="0"/>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smtClean="0"/>
              <a:t>Some notes on how generators are run:</a:t>
            </a:r>
          </a:p>
          <a:p>
            <a:pPr lvl="1"/>
            <a:r>
              <a:rPr lang="en-US" dirty="0" smtClean="0"/>
              <a:t>Need </a:t>
            </a:r>
            <a:r>
              <a:rPr lang="en-US" dirty="0"/>
              <a:t>to have final </a:t>
            </a:r>
            <a:r>
              <a:rPr lang="en-US" dirty="0">
                <a:latin typeface="Courier"/>
                <a:cs typeface="Courier"/>
              </a:rPr>
              <a:t>next()</a:t>
            </a:r>
            <a:r>
              <a:rPr lang="en-US" dirty="0"/>
              <a:t> call after last </a:t>
            </a:r>
            <a:r>
              <a:rPr lang="en-US" dirty="0">
                <a:latin typeface="Courier"/>
                <a:cs typeface="Courier"/>
              </a:rPr>
              <a:t>yield</a:t>
            </a:r>
            <a:r>
              <a:rPr lang="en-US" dirty="0"/>
              <a:t> to finish </a:t>
            </a:r>
            <a:r>
              <a:rPr lang="en-US" dirty="0" smtClean="0"/>
              <a:t>the method</a:t>
            </a:r>
            <a:r>
              <a:rPr lang="en-US" dirty="0"/>
              <a:t>. You can think of this in terms of the last yield expression not being complete yet - it has sent a value to a caller, but not received the value it’s going to evaluate to.</a:t>
            </a:r>
          </a:p>
          <a:p>
            <a:pPr lvl="1"/>
            <a:r>
              <a:rPr lang="en-US" dirty="0" smtClean="0"/>
              <a:t>You </a:t>
            </a:r>
            <a:r>
              <a:rPr lang="en-US" dirty="0"/>
              <a:t>can pass a value into the first </a:t>
            </a:r>
            <a:r>
              <a:rPr lang="en-US" dirty="0">
                <a:latin typeface="Courier"/>
                <a:cs typeface="Courier"/>
              </a:rPr>
              <a:t>next</a:t>
            </a:r>
            <a:r>
              <a:rPr lang="en-US" dirty="0" smtClean="0"/>
              <a:t> </a:t>
            </a:r>
            <a:r>
              <a:rPr lang="en-US" dirty="0"/>
              <a:t>call, but it is thrown away - since a yield expression has not yet been reached that will receive the value</a:t>
            </a:r>
            <a:r>
              <a:rPr lang="en-US" dirty="0" smtClean="0"/>
              <a:t>.</a:t>
            </a:r>
            <a:endParaRPr lang="en-US" dirty="0"/>
          </a:p>
        </p:txBody>
      </p:sp>
    </p:spTree>
    <p:extLst>
      <p:ext uri="{BB962C8B-B14F-4D97-AF65-F5344CB8AC3E}">
        <p14:creationId xmlns:p14="http://schemas.microsoft.com/office/powerpoint/2010/main" val="41347973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a:bodyPr>
          <a:lstStyle/>
          <a:p>
            <a:r>
              <a:rPr lang="en-US" dirty="0">
                <a:latin typeface="Courier"/>
                <a:cs typeface="Courier"/>
              </a:rPr>
              <a:t>f</a:t>
            </a:r>
            <a:r>
              <a:rPr lang="en-US" dirty="0" smtClean="0">
                <a:latin typeface="Courier"/>
                <a:cs typeface="Courier"/>
              </a:rPr>
              <a:t>or</a:t>
            </a:r>
            <a:r>
              <a:rPr lang="en-US" dirty="0" smtClean="0"/>
              <a:t>/</a:t>
            </a:r>
            <a:r>
              <a:rPr lang="en-US" dirty="0" smtClean="0">
                <a:latin typeface="Courier"/>
                <a:cs typeface="Courier"/>
              </a:rPr>
              <a:t>of</a:t>
            </a:r>
            <a:r>
              <a:rPr lang="en-US" dirty="0" smtClean="0"/>
              <a:t> Structure</a:t>
            </a:r>
          </a:p>
          <a:p>
            <a:pPr lvl="1"/>
            <a:r>
              <a:rPr lang="en-US" dirty="0" smtClean="0"/>
              <a:t>This </a:t>
            </a:r>
            <a:r>
              <a:rPr lang="en-US" dirty="0"/>
              <a:t>structure allows you to loop through a generator very easily - the details of creating the generator </a:t>
            </a:r>
            <a:r>
              <a:rPr lang="en-US" dirty="0" smtClean="0"/>
              <a:t>iterator </a:t>
            </a:r>
            <a:r>
              <a:rPr lang="en-US" dirty="0"/>
              <a:t>and extracting the value returned from it’s wrapped object are abstracted away for you. The loop completes when </a:t>
            </a:r>
            <a:r>
              <a:rPr lang="en-US" dirty="0">
                <a:latin typeface="Courier"/>
                <a:cs typeface="Courier"/>
              </a:rPr>
              <a:t>done</a:t>
            </a:r>
            <a:r>
              <a:rPr lang="en-US" dirty="0"/>
              <a:t> is true.</a:t>
            </a:r>
          </a:p>
          <a:p>
            <a:pPr lvl="1"/>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generator is lost. Instead, the final value you receive is the return value from the final </a:t>
            </a:r>
            <a:r>
              <a:rPr lang="en-US" dirty="0">
                <a:latin typeface="Courier"/>
                <a:cs typeface="Courier"/>
              </a:rPr>
              <a:t>yield</a:t>
            </a:r>
            <a:r>
              <a:rPr lang="en-US" dirty="0"/>
              <a:t>. </a:t>
            </a:r>
            <a:endParaRPr lang="en-US" dirty="0" smtClean="0"/>
          </a:p>
          <a:p>
            <a:pPr lvl="1"/>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r>
              <a:rPr lang="en-US" dirty="0">
                <a:solidFill>
                  <a:srgbClr val="FF0000"/>
                </a:solidFill>
                <a:latin typeface="ＭＳ ゴシック"/>
                <a:ea typeface="ＭＳ ゴシック"/>
                <a:cs typeface="ＭＳ ゴシック"/>
              </a:rPr>
              <a:t> ♬</a:t>
            </a:r>
            <a:endParaRPr lang="en-US" dirty="0" smtClean="0"/>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pPr marL="342900" lvl="1">
              <a:buClr>
                <a:schemeClr val="accent1"/>
              </a:buClr>
            </a:pPr>
            <a:r>
              <a:rPr lang="en-US" sz="2200" dirty="0" smtClean="0"/>
              <a:t>By using a generator iterator we can start a function that will make an async call, and then use the same iterator to return the result of the operation back to the calling function. Using delegation, combined with promises, allows us to define async/await.</a:t>
            </a:r>
            <a:r>
              <a:rPr lang="en-US" sz="2200" dirty="0">
                <a:solidFill>
                  <a:srgbClr val="FF0000"/>
                </a:solidFill>
                <a:latin typeface="ＭＳ ゴシック"/>
                <a:ea typeface="ＭＳ ゴシック"/>
                <a:cs typeface="ＭＳ ゴシック"/>
              </a:rPr>
              <a:t> </a:t>
            </a:r>
            <a:r>
              <a:rPr lang="en-US" dirty="0" smtClean="0">
                <a:solidFill>
                  <a:srgbClr val="FF0000"/>
                </a:solidFill>
                <a:latin typeface="ＭＳ ゴシック"/>
                <a:ea typeface="ＭＳ ゴシック"/>
                <a:cs typeface="ＭＳ ゴシック"/>
              </a:rPr>
              <a:t>♬</a:t>
            </a:r>
            <a:endParaRPr lang="en-US" dirty="0"/>
          </a:p>
        </p:txBody>
      </p:sp>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Should you still want to create front-end code asynchronously using threads.</a:t>
            </a:r>
          </a:p>
          <a:p>
            <a:pPr lvl="1"/>
            <a:r>
              <a:rPr lang="en-US" dirty="0" smtClean="0"/>
              <a:t>The Web Workers API is a way for your web app to perform tasks using background threads.</a:t>
            </a:r>
          </a:p>
          <a:p>
            <a:pPr lvl="1"/>
            <a:r>
              <a:rPr lang="en-US" dirty="0" smtClean="0"/>
              <a:t>While these actions perform separately, you can communicate with the main </a:t>
            </a:r>
            <a:r>
              <a:rPr lang="en-US" dirty="0" err="1" smtClean="0"/>
              <a:t>Javascript</a:t>
            </a:r>
            <a:r>
              <a:rPr lang="en-US" dirty="0" smtClean="0"/>
              <a: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Sync Code</a:t>
            </a:r>
            <a:endParaRPr lang="en-US" dirty="0"/>
          </a:p>
        </p:txBody>
      </p:sp>
      <p:sp>
        <p:nvSpPr>
          <p:cNvPr id="3" name="Content Placeholder 2"/>
          <p:cNvSpPr>
            <a:spLocks noGrp="1"/>
          </p:cNvSpPr>
          <p:nvPr>
            <p:ph idx="1"/>
          </p:nvPr>
        </p:nvSpPr>
        <p:spPr/>
        <p:txBody>
          <a:bodyPr/>
          <a:lstStyle/>
          <a:p>
            <a:r>
              <a:rPr lang="en-US" dirty="0" smtClean="0"/>
              <a:t>What is the major downside of coding this way</a:t>
            </a:r>
            <a:r>
              <a:rPr lang="en-US" dirty="0" smtClean="0"/>
              <a:t>?</a:t>
            </a:r>
            <a:r>
              <a:rPr lang="en-US" dirty="0">
                <a:solidFill>
                  <a:srgbClr val="FF0000"/>
                </a:solidFill>
                <a:latin typeface="ＭＳ ゴシック"/>
                <a:ea typeface="ＭＳ ゴシック"/>
                <a:cs typeface="ＭＳ ゴシック"/>
              </a:rPr>
              <a:t> ♬</a:t>
            </a:r>
            <a:endParaRPr lang="en-US" dirty="0" smtClean="0"/>
          </a:p>
          <a:p>
            <a:pPr lvl="1"/>
            <a:r>
              <a:rPr lang="en-US" dirty="0" smtClean="0"/>
              <a:t>SLOW! If a portion of our code takes a long time to execute, the user is left waiting for it to finish for any other actions to occur</a:t>
            </a:r>
            <a:r>
              <a:rPr lang="en-US" dirty="0" smtClean="0"/>
              <a:t>. </a:t>
            </a:r>
            <a:r>
              <a:rPr lang="en-US" dirty="0" smtClean="0"/>
              <a:t>Operations like this are said to “block” the application.</a:t>
            </a:r>
            <a:endParaRPr lang="en-US" dirty="0" smtClean="0"/>
          </a:p>
          <a:p>
            <a:pPr lvl="1"/>
            <a:r>
              <a:rPr lang="en-US" dirty="0" smtClean="0"/>
              <a:t>Doesn’t allow us to create applications that the user can easily interact with.</a:t>
            </a:r>
          </a:p>
          <a:p>
            <a:pPr marL="411480" lvl="1" indent="0">
              <a:buNone/>
            </a:pPr>
            <a:endParaRPr lang="en-US" dirty="0" smtClean="0"/>
          </a:p>
          <a:p>
            <a:r>
              <a:rPr lang="en-US" dirty="0" smtClean="0"/>
              <a:t>Asynchronous Programming to the rescue!</a:t>
            </a:r>
          </a:p>
          <a:p>
            <a:pPr lvl="1"/>
            <a:r>
              <a:rPr lang="en-US" dirty="0"/>
              <a:t>T</a:t>
            </a:r>
            <a:r>
              <a:rPr lang="en-US" dirty="0" smtClean="0"/>
              <a:t>asks </a:t>
            </a:r>
            <a:r>
              <a:rPr lang="en-US" dirty="0"/>
              <a:t>are NOT necessarily run in their control flow </a:t>
            </a:r>
            <a:r>
              <a:rPr lang="en-US" dirty="0" smtClean="0"/>
              <a:t>order.</a:t>
            </a:r>
          </a:p>
          <a:p>
            <a:pPr lvl="1"/>
            <a:r>
              <a:rPr lang="en-US" dirty="0" smtClean="0"/>
              <a:t>It </a:t>
            </a:r>
            <a:r>
              <a:rPr lang="en-US" dirty="0"/>
              <a:t>is not known at runtime when certain portions of code will </a:t>
            </a:r>
            <a:r>
              <a:rPr lang="en-US" dirty="0" smtClean="0"/>
              <a:t>run</a:t>
            </a:r>
            <a:r>
              <a:rPr lang="en-US" dirty="0" smtClean="0"/>
              <a:t>.</a:t>
            </a:r>
          </a:p>
          <a:p>
            <a:pPr lvl="1"/>
            <a:r>
              <a:rPr lang="en-US" dirty="0"/>
              <a:t>We want something that is “non-blocking</a:t>
            </a:r>
            <a:r>
              <a:rPr lang="en-US" dirty="0" smtClean="0"/>
              <a:t>”</a:t>
            </a:r>
            <a:r>
              <a:rPr lang="en-US" dirty="0"/>
              <a:t> </a:t>
            </a:r>
            <a:r>
              <a:rPr lang="en-US" dirty="0" smtClean="0"/>
              <a:t>– that will not cause the user to sit waiting.</a:t>
            </a:r>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Async Code</a:t>
            </a:r>
            <a:endParaRPr lang="en-US" dirty="0"/>
          </a:p>
        </p:txBody>
      </p:sp>
      <p:sp>
        <p:nvSpPr>
          <p:cNvPr id="3" name="Content Placeholder 2"/>
          <p:cNvSpPr>
            <a:spLocks noGrp="1"/>
          </p:cNvSpPr>
          <p:nvPr>
            <p:ph idx="1"/>
          </p:nvPr>
        </p:nvSpPr>
        <p:spPr/>
        <p:txBody>
          <a:bodyPr/>
          <a:lstStyle/>
          <a:p>
            <a:r>
              <a:rPr lang="en-US" dirty="0"/>
              <a:t>Allows applications to be executed in a way that makes the most of the system's processing power.</a:t>
            </a:r>
          </a:p>
          <a:p>
            <a:r>
              <a:rPr lang="en-US" dirty="0"/>
              <a:t>Allows for event handling - the application can wait and respond to user events, such as clicking a button.</a:t>
            </a:r>
          </a:p>
          <a:p>
            <a:r>
              <a:rPr lang="en-US" dirty="0"/>
              <a:t>Application can run several actions at once (or seemingly at once), allowing for a richer experience even if some actions are slow.</a:t>
            </a:r>
          </a:p>
          <a:p>
            <a:r>
              <a:rPr lang="en-US" dirty="0"/>
              <a:t>Enables servers to handle more requests, and therefore more customers, without being blocked by slow I/O calls, for instance requests to a database</a:t>
            </a:r>
            <a:r>
              <a:rPr lang="en-US" dirty="0" smtClean="0"/>
              <a:t>.</a:t>
            </a:r>
            <a:endParaRPr lang="en-US" dirty="0"/>
          </a:p>
        </p:txBody>
      </p:sp>
    </p:spTree>
    <p:extLst>
      <p:ext uri="{BB962C8B-B14F-4D97-AF65-F5344CB8AC3E}">
        <p14:creationId xmlns:p14="http://schemas.microsoft.com/office/powerpoint/2010/main" val="4120074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a:t>
            </a:r>
            <a:r>
              <a:rPr lang="en-US" sz="3800" dirty="0" smtClean="0"/>
              <a:t>to run </a:t>
            </a:r>
            <a:r>
              <a:rPr lang="en-US" sz="3800" dirty="0"/>
              <a:t>multiple actions </a:t>
            </a:r>
            <a:r>
              <a:rPr lang="en-US" sz="3800" dirty="0" smtClean="0"/>
              <a:t>at once?</a:t>
            </a:r>
            <a:endParaRPr lang="en-US" sz="3800" dirty="0"/>
          </a:p>
        </p:txBody>
      </p:sp>
      <p:sp>
        <p:nvSpPr>
          <p:cNvPr id="3" name="Content Placeholder 2"/>
          <p:cNvSpPr>
            <a:spLocks noGrp="1"/>
          </p:cNvSpPr>
          <p:nvPr>
            <p:ph idx="1"/>
          </p:nvPr>
        </p:nvSpPr>
        <p:spPr/>
        <p:txBody>
          <a:bodyPr/>
          <a:lstStyle/>
          <a:p>
            <a:r>
              <a:rPr lang="en-US" dirty="0"/>
              <a:t>Multithreading - Executing some work for a period of time, then switching to another task for some time, etc… An illusion of code running in parallel.</a:t>
            </a:r>
          </a:p>
          <a:p>
            <a:r>
              <a:rPr lang="en-US" dirty="0"/>
              <a:t>Multiprocessing - Executing different tasks on different processors, literally running code in </a:t>
            </a:r>
            <a:r>
              <a:rPr lang="en-US" dirty="0" smtClean="0"/>
              <a:t>parallel.</a:t>
            </a:r>
            <a:endParaRPr lang="en-US" dirty="0"/>
          </a:p>
        </p:txBody>
      </p:sp>
    </p:spTree>
    <p:extLst>
      <p:ext uri="{BB962C8B-B14F-4D97-AF65-F5344CB8AC3E}">
        <p14:creationId xmlns:p14="http://schemas.microsoft.com/office/powerpoint/2010/main" val="3700124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Javascript</a:t>
            </a:r>
            <a:r>
              <a:rPr lang="en-US" dirty="0" smtClean="0"/>
              <a:t> do?</a:t>
            </a:r>
            <a:endParaRPr lang="en-US" dirty="0"/>
          </a:p>
        </p:txBody>
      </p:sp>
      <p:sp>
        <p:nvSpPr>
          <p:cNvPr id="3" name="Content Placeholder 2"/>
          <p:cNvSpPr>
            <a:spLocks noGrp="1"/>
          </p:cNvSpPr>
          <p:nvPr>
            <p:ph idx="1"/>
          </p:nvPr>
        </p:nvSpPr>
        <p:spPr/>
        <p:txBody>
          <a:bodyPr>
            <a:normAutofit/>
          </a:bodyPr>
          <a:lstStyle/>
          <a:p>
            <a:r>
              <a:rPr lang="en-US" dirty="0" err="1"/>
              <a:t>Javascript</a:t>
            </a:r>
            <a:r>
              <a:rPr lang="en-US" dirty="0"/>
              <a:t> allows for asynchronous programming in a single thread, using </a:t>
            </a:r>
            <a:r>
              <a:rPr lang="en-US" dirty="0" smtClean="0"/>
              <a:t>callbacks.</a:t>
            </a:r>
          </a:p>
          <a:p>
            <a:pPr lvl="1"/>
            <a:r>
              <a:rPr lang="en-US" dirty="0" smtClean="0"/>
              <a:t>Code that is meant to be run asynchronously is wrapped in a function.</a:t>
            </a:r>
          </a:p>
          <a:p>
            <a:pPr lvl="1"/>
            <a:r>
              <a:rPr lang="en-US" dirty="0" smtClean="0"/>
              <a:t>This function will take any arguments necessary to perform it’s task, but will also have arguments defining one or more callback functions.</a:t>
            </a:r>
          </a:p>
          <a:p>
            <a:pPr lvl="1"/>
            <a:r>
              <a:rPr lang="en-US" dirty="0" smtClean="0"/>
              <a:t>When the asynchronous function is called, we pass these callback functions as arguments, and the code in these functions will be executed when the main operations of the asynchronous function have completed</a:t>
            </a:r>
            <a:r>
              <a:rPr lang="en-US" dirty="0" smtClean="0"/>
              <a:t>.</a:t>
            </a:r>
            <a:r>
              <a:rPr lang="en-US" dirty="0">
                <a:solidFill>
                  <a:srgbClr val="FF0000"/>
                </a:solidFill>
                <a:latin typeface="ＭＳ ゴシック"/>
                <a:ea typeface="ＭＳ ゴシック"/>
                <a:cs typeface="ＭＳ ゴシック"/>
              </a:rPr>
              <a:t> ♬</a:t>
            </a:r>
            <a:endParaRPr lang="en-US" dirty="0" smtClean="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Javascript</a:t>
            </a:r>
            <a:r>
              <a:rPr lang="en-US" dirty="0"/>
              <a:t> do?</a:t>
            </a:r>
          </a:p>
        </p:txBody>
      </p:sp>
      <p:sp>
        <p:nvSpPr>
          <p:cNvPr id="3" name="Content Placeholder 2"/>
          <p:cNvSpPr>
            <a:spLocks noGrp="1"/>
          </p:cNvSpPr>
          <p:nvPr>
            <p:ph idx="1"/>
          </p:nvPr>
        </p:nvSpPr>
        <p:spPr/>
        <p:txBody>
          <a:bodyPr/>
          <a:lstStyle/>
          <a:p>
            <a:r>
              <a:rPr lang="en-US" dirty="0" smtClean="0"/>
              <a:t>Once </a:t>
            </a:r>
            <a:r>
              <a:rPr lang="en-US" dirty="0" smtClean="0"/>
              <a:t>an asynchronous function is called, execution continues with the next statement in the control flow</a:t>
            </a:r>
            <a:r>
              <a:rPr lang="en-US" dirty="0" smtClean="0"/>
              <a:t>.</a:t>
            </a:r>
          </a:p>
          <a:p>
            <a:r>
              <a:rPr lang="en-US" dirty="0" smtClean="0"/>
              <a:t>Code that is dependent on the asynchronous action should be placed in the callback.</a:t>
            </a:r>
          </a:p>
          <a:p>
            <a:r>
              <a:rPr lang="en-US" dirty="0" smtClean="0"/>
              <a:t>Code that is not dependent on the asynchronous action can be placed after the asynchronous call.</a:t>
            </a:r>
            <a:endParaRPr lang="en-US" dirty="0" smtClean="0"/>
          </a:p>
          <a:p>
            <a:r>
              <a:rPr lang="en-US" dirty="0" smtClean="0"/>
              <a:t>We can now be assured that code will be executed at the proper time, without the rest of our application 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3868181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This is implemented using an event loop and a callback queue.</a:t>
            </a:r>
          </a:p>
          <a:p>
            <a:r>
              <a:rPr lang="en-US" dirty="0" smtClean="0"/>
              <a:t>Both the browser and </a:t>
            </a:r>
            <a:r>
              <a:rPr lang="en-US" dirty="0" err="1" smtClean="0"/>
              <a:t>Node.js</a:t>
            </a:r>
            <a:r>
              <a:rPr lang="en-US" dirty="0" smtClean="0"/>
              <a:t> have an event loop.</a:t>
            </a:r>
          </a:p>
          <a:p>
            <a:r>
              <a:rPr lang="en-US" dirty="0" smtClean="0"/>
              <a:t>Normally when function calls are made, they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The application can continue to run with the next statement (it is not blocked by the asynchronous operation).</a:t>
            </a:r>
          </a:p>
          <a:p>
            <a:r>
              <a:rPr lang="en-US" dirty="0"/>
              <a:t>When the earlier action that was running in another process completes, a message is added to the queue along with the callback</a:t>
            </a:r>
            <a:r>
              <a:rPr lang="en-US" dirty="0" smtClean="0"/>
              <a:t>.</a:t>
            </a:r>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3772</TotalTime>
  <Words>3764</Words>
  <Application>Microsoft Macintosh PowerPoint</Application>
  <PresentationFormat>On-screen Show (4:3)</PresentationFormat>
  <Paragraphs>252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Adjacency</vt:lpstr>
      <vt:lpstr>Asynchronous Programming in ECMAScript 2015</vt:lpstr>
      <vt:lpstr>In the beginning…</vt:lpstr>
      <vt:lpstr>Synchronous Coding</vt:lpstr>
      <vt:lpstr>Problems with Sync Code</vt:lpstr>
      <vt:lpstr>Benefits of Async Code</vt:lpstr>
      <vt:lpstr>How to run multiple actions at once?</vt:lpstr>
      <vt:lpstr>What does Javascript do?</vt:lpstr>
      <vt:lpstr>What does Javascript do?</vt:lpstr>
      <vt:lpstr>Event Loop &amp; Callback Queue</vt:lpstr>
      <vt:lpstr>Event Loop &amp; Callback Queue</vt:lpstr>
      <vt:lpstr>Call Stack &amp; Callback Queue</vt:lpstr>
      <vt:lpstr>Event Loop</vt:lpstr>
      <vt:lpstr>Promises - Introduction</vt:lpstr>
      <vt:lpstr>Promises - Introduction</vt:lpstr>
      <vt:lpstr>Promises – Handling</vt:lpstr>
      <vt:lpstr>Promises – Handling</vt:lpstr>
      <vt:lpstr>Promises - Chaining</vt:lpstr>
      <vt:lpstr>Promises - Chaining</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Testing Promises</vt:lpstr>
      <vt:lpstr>Testing Promises - Handlers</vt:lpstr>
      <vt:lpstr>Testing Promises</vt:lpstr>
      <vt:lpstr>Async and Await</vt:lpstr>
      <vt:lpstr>Async and Await</vt:lpstr>
      <vt:lpstr>Generators</vt:lpstr>
      <vt:lpstr>Generators</vt:lpstr>
      <vt:lpstr>Generators</vt:lpstr>
      <vt:lpstr>Generators</vt:lpstr>
      <vt:lpstr>Generators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331</cp:revision>
  <dcterms:created xsi:type="dcterms:W3CDTF">2015-09-19T23:31:20Z</dcterms:created>
  <dcterms:modified xsi:type="dcterms:W3CDTF">2015-09-22T14:29:23Z</dcterms:modified>
</cp:coreProperties>
</file>