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57" r:id="rId3"/>
    <p:sldId id="258" r:id="rId4"/>
    <p:sldId id="259" r:id="rId5"/>
    <p:sldId id="262" r:id="rId6"/>
    <p:sldId id="274" r:id="rId7"/>
    <p:sldId id="265" r:id="rId8"/>
    <p:sldId id="266" r:id="rId9"/>
    <p:sldId id="267" r:id="rId10"/>
    <p:sldId id="268" r:id="rId11"/>
    <p:sldId id="296" r:id="rId12"/>
    <p:sldId id="269" r:id="rId13"/>
    <p:sldId id="270" r:id="rId14"/>
    <p:sldId id="297" r:id="rId15"/>
    <p:sldId id="271" r:id="rId16"/>
    <p:sldId id="272" r:id="rId17"/>
    <p:sldId id="273" r:id="rId18"/>
    <p:sldId id="275" r:id="rId19"/>
    <p:sldId id="276" r:id="rId20"/>
    <p:sldId id="277" r:id="rId21"/>
    <p:sldId id="278" r:id="rId22"/>
    <p:sldId id="279" r:id="rId23"/>
    <p:sldId id="280" r:id="rId24"/>
    <p:sldId id="281" r:id="rId25"/>
    <p:sldId id="284" r:id="rId26"/>
    <p:sldId id="287" r:id="rId27"/>
    <p:sldId id="282" r:id="rId28"/>
    <p:sldId id="283" r:id="rId29"/>
    <p:sldId id="285" r:id="rId30"/>
    <p:sldId id="286" r:id="rId31"/>
    <p:sldId id="298" r:id="rId32"/>
    <p:sldId id="293" r:id="rId33"/>
    <p:sldId id="294" r:id="rId34"/>
    <p:sldId id="290" r:id="rId35"/>
    <p:sldId id="291" r:id="rId36"/>
    <p:sldId id="295" r:id="rId37"/>
    <p:sldId id="288" r:id="rId38"/>
    <p:sldId id="28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2"/>
            <p14:sldId id="274"/>
            <p14:sldId id="265"/>
            <p14:sldId id="266"/>
            <p14:sldId id="267"/>
            <p14:sldId id="268"/>
            <p14:sldId id="296"/>
            <p14:sldId id="269"/>
            <p14:sldId id="270"/>
            <p14:sldId id="297"/>
            <p14:sldId id="271"/>
            <p14:sldId id="272"/>
            <p14:sldId id="273"/>
            <p14:sldId id="275"/>
            <p14:sldId id="276"/>
            <p14:sldId id="277"/>
            <p14:sldId id="278"/>
            <p14:sldId id="279"/>
            <p14:sldId id="280"/>
            <p14:sldId id="281"/>
            <p14:sldId id="284"/>
            <p14:sldId id="287"/>
            <p14:sldId id="282"/>
            <p14:sldId id="283"/>
            <p14:sldId id="285"/>
            <p14:sldId id="286"/>
            <p14:sldId id="298"/>
            <p14:sldId id="293"/>
            <p14:sldId id="294"/>
            <p14:sldId id="290"/>
            <p14:sldId id="291"/>
            <p14:sldId id="295"/>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7" autoAdjust="0"/>
  </p:normalViewPr>
  <p:slideViewPr>
    <p:cSldViewPr snapToGrid="0" snapToObjects="1">
      <p:cViewPr>
        <p:scale>
          <a:sx n="115" d="100"/>
          <a:sy n="115" d="100"/>
        </p:scale>
        <p:origin x="-117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6ED01-4D4B-2B45-B62B-1A50C36CA659}" type="datetimeFigureOut">
              <a:rPr lang="en-US" smtClean="0"/>
              <a:t>9/26/15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FA45-634E-644E-9C3F-E924E422D512}" type="slidenum">
              <a:rPr lang="en-US" smtClean="0"/>
              <a:t>‹#›</a:t>
            </a:fld>
            <a:endParaRPr lang="en-US"/>
          </a:p>
        </p:txBody>
      </p:sp>
    </p:spTree>
    <p:extLst>
      <p:ext uri="{BB962C8B-B14F-4D97-AF65-F5344CB8AC3E}">
        <p14:creationId xmlns:p14="http://schemas.microsoft.com/office/powerpoint/2010/main" val="26628307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a:t>
            </a:fld>
            <a:endParaRPr lang="en-US"/>
          </a:p>
        </p:txBody>
      </p:sp>
    </p:spTree>
    <p:extLst>
      <p:ext uri="{BB962C8B-B14F-4D97-AF65-F5344CB8AC3E}">
        <p14:creationId xmlns:p14="http://schemas.microsoft.com/office/powerpoint/2010/main" val="597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02_Promises/05_chaining.js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15</a:t>
            </a:fld>
            <a:endParaRPr lang="en-US"/>
          </a:p>
        </p:txBody>
      </p:sp>
    </p:spTree>
    <p:extLst>
      <p:ext uri="{BB962C8B-B14F-4D97-AF65-F5344CB8AC3E}">
        <p14:creationId xmlns:p14="http://schemas.microsoft.com/office/powerpoint/2010/main" val="58369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02_Promises/06_chaining_error_lost.js </a:t>
            </a:r>
          </a:p>
          <a:p>
            <a:pPr marL="171450" indent="-171450">
              <a:buFontTx/>
              <a:buChar char="-"/>
            </a:pPr>
            <a:endParaRPr lang="en-US" baseline="0" dirty="0" smtClean="0"/>
          </a:p>
          <a:p>
            <a:pPr marL="171450" indent="-171450">
              <a:buFontTx/>
              <a:buChar char="-"/>
            </a:pPr>
            <a:r>
              <a:rPr lang="en-US" baseline="0" dirty="0" smtClean="0"/>
              <a:t>With catch, errors from the previous then will be caught.</a:t>
            </a:r>
          </a:p>
          <a:p>
            <a:pPr marL="171450" indent="-171450">
              <a:buFontTx/>
              <a:buChar char="-"/>
            </a:pPr>
            <a:r>
              <a:rPr lang="en-US" baseline="0" dirty="0" smtClean="0"/>
              <a:t>If we were instead to pass two callbacks to then, any new errors that come back from the first callback are not handled in the second callback</a:t>
            </a:r>
          </a:p>
          <a:p>
            <a:pPr marL="171450" indent="-171450">
              <a:buFontTx/>
              <a:buChar char="-"/>
            </a:pPr>
            <a:r>
              <a:rPr lang="en-US" baseline="0" dirty="0" smtClean="0"/>
              <a:t>Examples: 02_Promises/07_chaining_wrong_error_handler.js, 08_chaining_catch.js</a:t>
            </a:r>
          </a:p>
        </p:txBody>
      </p:sp>
      <p:sp>
        <p:nvSpPr>
          <p:cNvPr id="4" name="Slide Number Placeholder 3"/>
          <p:cNvSpPr>
            <a:spLocks noGrp="1"/>
          </p:cNvSpPr>
          <p:nvPr>
            <p:ph type="sldNum" sz="quarter" idx="10"/>
          </p:nvPr>
        </p:nvSpPr>
        <p:spPr/>
        <p:txBody>
          <a:bodyPr/>
          <a:lstStyle/>
          <a:p>
            <a:fld id="{6ABAFA45-634E-644E-9C3F-E924E422D512}" type="slidenum">
              <a:rPr lang="en-US" smtClean="0"/>
              <a:t>16</a:t>
            </a:fld>
            <a:endParaRPr lang="en-US"/>
          </a:p>
        </p:txBody>
      </p:sp>
    </p:spTree>
    <p:extLst>
      <p:ext uri="{BB962C8B-B14F-4D97-AF65-F5344CB8AC3E}">
        <p14:creationId xmlns:p14="http://schemas.microsoft.com/office/powerpoint/2010/main" val="359316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02_Promises/09_promise_conversion.js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17</a:t>
            </a:fld>
            <a:endParaRPr lang="en-US"/>
          </a:p>
        </p:txBody>
      </p:sp>
    </p:spTree>
    <p:extLst>
      <p:ext uri="{BB962C8B-B14F-4D97-AF65-F5344CB8AC3E}">
        <p14:creationId xmlns:p14="http://schemas.microsoft.com/office/powerpoint/2010/main" val="216206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smtClean="0"/>
              <a:t>Occasionally you are going to want to define your own promises, so that client code can handle your asynchronous function.</a:t>
            </a:r>
          </a:p>
          <a:p>
            <a:endParaRPr lang="en-US" dirty="0" smtClean="0"/>
          </a:p>
          <a:p>
            <a:r>
              <a:rPr lang="en-US" dirty="0" smtClean="0"/>
              <a:t>- Example: 02_Promises/</a:t>
            </a:r>
            <a:r>
              <a:rPr lang="en-US" dirty="0" err="1" smtClean="0"/>
              <a:t>fs_converted.js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18</a:t>
            </a:fld>
            <a:endParaRPr lang="en-US"/>
          </a:p>
        </p:txBody>
      </p:sp>
    </p:spTree>
    <p:extLst>
      <p:ext uri="{BB962C8B-B14F-4D97-AF65-F5344CB8AC3E}">
        <p14:creationId xmlns:p14="http://schemas.microsoft.com/office/powerpoint/2010/main" val="313592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JavaScript also provides shorthand methods </a:t>
            </a:r>
            <a:r>
              <a:rPr lang="en-US" baseline="0" dirty="0" err="1" smtClean="0"/>
              <a:t>Promise.resolve</a:t>
            </a:r>
            <a:r>
              <a:rPr lang="en-US" baseline="0" dirty="0" smtClean="0"/>
              <a:t> and </a:t>
            </a:r>
            <a:r>
              <a:rPr lang="en-US" baseline="0" dirty="0" err="1" smtClean="0"/>
              <a:t>Promise.reject</a:t>
            </a:r>
            <a:r>
              <a:rPr lang="en-US" baseline="0" dirty="0" smtClean="0"/>
              <a:t>, for creating promises that are defined to simply resolve with a value or reject with a reason.</a:t>
            </a:r>
          </a:p>
          <a:p>
            <a:pPr marL="171450" indent="-171450">
              <a:buFontTx/>
              <a:buChar char="-"/>
            </a:pPr>
            <a:endParaRPr lang="en-US" baseline="0" dirty="0" smtClean="0"/>
          </a:p>
          <a:p>
            <a:pPr marL="171450" indent="-171450">
              <a:buFontTx/>
              <a:buChar char="-"/>
            </a:pPr>
            <a:r>
              <a:rPr lang="en-US" dirty="0" smtClean="0"/>
              <a:t>Converting code that is not asynchronous, or doesn’t conform to the promises standard to a promise that does conform to the promises standard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19</a:t>
            </a:fld>
            <a:endParaRPr lang="en-US"/>
          </a:p>
        </p:txBody>
      </p:sp>
    </p:spTree>
    <p:extLst>
      <p:ext uri="{BB962C8B-B14F-4D97-AF65-F5344CB8AC3E}">
        <p14:creationId xmlns:p14="http://schemas.microsoft.com/office/powerpoint/2010/main" val="139794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02_Promises/10_promise_all.js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21</a:t>
            </a:fld>
            <a:endParaRPr lang="en-US"/>
          </a:p>
        </p:txBody>
      </p:sp>
    </p:spTree>
    <p:extLst>
      <p:ext uri="{BB962C8B-B14F-4D97-AF65-F5344CB8AC3E}">
        <p14:creationId xmlns:p14="http://schemas.microsoft.com/office/powerpoint/2010/main" val="247095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I was going to talk</a:t>
            </a:r>
            <a:r>
              <a:rPr lang="en-US" baseline="0" dirty="0" smtClean="0"/>
              <a:t> about terminology.</a:t>
            </a:r>
          </a:p>
          <a:p>
            <a:pPr marL="171450" indent="-171450">
              <a:buFontTx/>
              <a:buChar char="-"/>
            </a:pPr>
            <a:r>
              <a:rPr lang="en-US" baseline="0" dirty="0" smtClean="0"/>
              <a:t>Some of you may be thinking, “hey, I’ve seen stuff like this before!”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 concept of promises isn’t new, and has been handled in different ways by different libraries. This has resulted, unfortunately, in confusing terminology and different types of promises.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22</a:t>
            </a:fld>
            <a:endParaRPr lang="en-US"/>
          </a:p>
        </p:txBody>
      </p:sp>
    </p:spTree>
    <p:extLst>
      <p:ext uri="{BB962C8B-B14F-4D97-AF65-F5344CB8AC3E}">
        <p14:creationId xmlns:p14="http://schemas.microsoft.com/office/powerpoint/2010/main" val="175022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runs based on progress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24</a:t>
            </a:fld>
            <a:endParaRPr lang="en-US"/>
          </a:p>
        </p:txBody>
      </p:sp>
    </p:spTree>
    <p:extLst>
      <p:ext uri="{BB962C8B-B14F-4D97-AF65-F5344CB8AC3E}">
        <p14:creationId xmlns:p14="http://schemas.microsoft.com/office/powerpoint/2010/main" val="154665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a lot of our front-end code uses $.</a:t>
            </a:r>
            <a:r>
              <a:rPr lang="en-US" dirty="0" err="1" smtClean="0"/>
              <a:t>ajax</a:t>
            </a:r>
            <a:r>
              <a:rPr lang="en-US" dirty="0" smtClean="0"/>
              <a:t> (or calls Backbone methods that use $.</a:t>
            </a:r>
            <a:r>
              <a:rPr lang="en-US" dirty="0" err="1" smtClean="0"/>
              <a:t>ajax</a:t>
            </a:r>
            <a:r>
              <a:rPr lang="en-US" dirty="0" smtClean="0"/>
              <a:t>), this won’t always be the case. It’s important to know about the new, cleaner API coming our way.</a:t>
            </a:r>
            <a:endParaRPr lang="en-US" dirty="0" smtClean="0"/>
          </a:p>
          <a:p>
            <a:pPr marL="171450" indent="-171450">
              <a:buFontTx/>
              <a:buChar char="-"/>
            </a:pPr>
            <a:r>
              <a:rPr lang="en-US" dirty="0" smtClean="0"/>
              <a:t>Example: 03_Fetch/01_fetch_example.js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25</a:t>
            </a:fld>
            <a:endParaRPr lang="en-US"/>
          </a:p>
        </p:txBody>
      </p:sp>
    </p:spTree>
    <p:extLst>
      <p:ext uri="{BB962C8B-B14F-4D97-AF65-F5344CB8AC3E}">
        <p14:creationId xmlns:p14="http://schemas.microsoft.com/office/powerpoint/2010/main" val="193018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we said earlier, coding style is always evolving. </a:t>
            </a:r>
          </a:p>
          <a:p>
            <a:pPr marL="171450" indent="-171450">
              <a:buFontTx/>
              <a:buChar char="-"/>
            </a:pPr>
            <a:r>
              <a:rPr lang="en-US" dirty="0" smtClean="0"/>
              <a:t>Promises are pretty</a:t>
            </a:r>
            <a:r>
              <a:rPr lang="en-US" baseline="0" dirty="0" smtClean="0"/>
              <a:t> awesome, but not without room for improvement.</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27</a:t>
            </a:fld>
            <a:endParaRPr lang="en-US"/>
          </a:p>
        </p:txBody>
      </p:sp>
    </p:spTree>
    <p:extLst>
      <p:ext uri="{BB962C8B-B14F-4D97-AF65-F5344CB8AC3E}">
        <p14:creationId xmlns:p14="http://schemas.microsoft.com/office/powerpoint/2010/main" val="409077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Slow: </a:t>
            </a:r>
            <a:r>
              <a:rPr lang="en-US" dirty="0" smtClean="0"/>
              <a:t>If a portion of our code takes</a:t>
            </a:r>
            <a:r>
              <a:rPr lang="en-US" baseline="0" dirty="0" smtClean="0"/>
              <a:t> a long time to execute, the user is left waiting for it to finish for any other actions to occur.</a:t>
            </a:r>
            <a:endParaRPr lang="en-US" baseline="0" dirty="0" smtClean="0"/>
          </a:p>
          <a:p>
            <a:pPr marL="171450" indent="-171450">
              <a:buFontTx/>
              <a:buChar char="-"/>
            </a:pPr>
            <a:r>
              <a:rPr lang="en-US" baseline="0" dirty="0" smtClean="0"/>
              <a:t>Operations like this are said to “block” the application.</a:t>
            </a:r>
          </a:p>
          <a:p>
            <a:pPr marL="171450" indent="-171450">
              <a:buFontTx/>
              <a:buChar char="-"/>
            </a:pPr>
            <a:r>
              <a:rPr lang="en-US" baseline="0" dirty="0" smtClean="0"/>
              <a:t>Doesn’t allow us to create applications that the user can easily interact with.</a:t>
            </a:r>
          </a:p>
          <a:p>
            <a:pPr marL="171450" indent="-171450">
              <a:buFontTx/>
              <a:buChar char="-"/>
            </a:pPr>
            <a:endParaRPr lang="en-US" dirty="0" smtClean="0"/>
          </a:p>
          <a:p>
            <a:pPr marL="171450" indent="-171450">
              <a:buFontTx/>
              <a:buChar char="-"/>
            </a:pPr>
            <a:r>
              <a:rPr lang="en-US" dirty="0" smtClean="0"/>
              <a:t>Examples: 01_Primer/01_sync.js, 01_Primer/02_sync_plus_wait.js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a:t>
            </a:fld>
            <a:endParaRPr lang="en-US"/>
          </a:p>
        </p:txBody>
      </p:sp>
    </p:spTree>
    <p:extLst>
      <p:ext uri="{BB962C8B-B14F-4D97-AF65-F5344CB8AC3E}">
        <p14:creationId xmlns:p14="http://schemas.microsoft.com/office/powerpoint/2010/main" val="261144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Wraps the function result in a promise, ensuring that the function returns a promise and can be used as such.</a:t>
            </a:r>
          </a:p>
          <a:p>
            <a:pPr marL="171450" indent="-171450">
              <a:buFontTx/>
              <a:buChar char="-"/>
            </a:pPr>
            <a:r>
              <a:rPr lang="en-US" dirty="0" smtClean="0"/>
              <a:t>If a value is returned the promise is resolved, if an error is thrown the promise is rejected.</a:t>
            </a:r>
          </a:p>
          <a:p>
            <a:pPr marL="171450" indent="-171450">
              <a:buFontTx/>
              <a:buChar char="-"/>
            </a:pPr>
            <a:endParaRPr lang="en-US" dirty="0" smtClean="0"/>
          </a:p>
          <a:p>
            <a:pPr marL="171450" indent="-171450">
              <a:buFontTx/>
              <a:buChar char="-"/>
            </a:pPr>
            <a:r>
              <a:rPr lang="en-US" dirty="0" smtClean="0"/>
              <a:t>Example: 04_Async_Await/01_async_await.js (also see compiled version)</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28</a:t>
            </a:fld>
            <a:endParaRPr lang="en-US"/>
          </a:p>
        </p:txBody>
      </p:sp>
    </p:spTree>
    <p:extLst>
      <p:ext uri="{BB962C8B-B14F-4D97-AF65-F5344CB8AC3E}">
        <p14:creationId xmlns:p14="http://schemas.microsoft.com/office/powerpoint/2010/main" val="177607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I don’t see it as often, generators are another way to write asynchronous code.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It’s important to get a basic understanding of them, you</a:t>
            </a:r>
            <a:r>
              <a:rPr lang="en-US" baseline="0" dirty="0" smtClean="0"/>
              <a:t> will understand why shortly.</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29</a:t>
            </a:fld>
            <a:endParaRPr lang="en-US"/>
          </a:p>
        </p:txBody>
      </p:sp>
    </p:spTree>
    <p:extLst>
      <p:ext uri="{BB962C8B-B14F-4D97-AF65-F5344CB8AC3E}">
        <p14:creationId xmlns:p14="http://schemas.microsoft.com/office/powerpoint/2010/main" val="40897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Call the function… </a:t>
            </a:r>
            <a:r>
              <a:rPr lang="en-US" dirty="0" smtClean="0"/>
              <a:t>This doesn’t start the execution of the generator, but instead creates something calling a generator iterator. We will use this object to run, or iterate, through the generator</a:t>
            </a:r>
          </a:p>
        </p:txBody>
      </p:sp>
      <p:sp>
        <p:nvSpPr>
          <p:cNvPr id="4" name="Slide Number Placeholder 3"/>
          <p:cNvSpPr>
            <a:spLocks noGrp="1"/>
          </p:cNvSpPr>
          <p:nvPr>
            <p:ph type="sldNum" sz="quarter" idx="10"/>
          </p:nvPr>
        </p:nvSpPr>
        <p:spPr/>
        <p:txBody>
          <a:bodyPr/>
          <a:lstStyle/>
          <a:p>
            <a:fld id="{6ABAFA45-634E-644E-9C3F-E924E422D512}" type="slidenum">
              <a:rPr lang="en-US" smtClean="0"/>
              <a:t>30</a:t>
            </a:fld>
            <a:endParaRPr lang="en-US"/>
          </a:p>
        </p:txBody>
      </p:sp>
    </p:spTree>
    <p:extLst>
      <p:ext uri="{BB962C8B-B14F-4D97-AF65-F5344CB8AC3E}">
        <p14:creationId xmlns:p14="http://schemas.microsoft.com/office/powerpoint/2010/main" val="165503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This</a:t>
            </a:r>
            <a:r>
              <a:rPr lang="en-US" baseline="0" dirty="0" smtClean="0"/>
              <a:t> explains why we need that final next call - </a:t>
            </a:r>
            <a:r>
              <a:rPr lang="en-US" dirty="0" smtClean="0"/>
              <a:t>You can think of this in terms of the last yield expression not being complete yet - it has sent a value to a caller, but not received the value it’s going to evaluate to.</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You can pass a value into the first </a:t>
            </a:r>
            <a:r>
              <a:rPr lang="en-US" dirty="0" smtClean="0">
                <a:latin typeface="Courier"/>
                <a:cs typeface="Courier"/>
              </a:rPr>
              <a:t>next</a:t>
            </a:r>
            <a:r>
              <a:rPr lang="en-US" dirty="0" smtClean="0"/>
              <a:t> call, but it is thrown away - since a yield expression has not yet been reached that will receive the value.</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0" indent="0">
              <a:buFontTx/>
              <a:buNone/>
            </a:pPr>
            <a:endParaRPr lang="en-US" dirty="0" smtClean="0"/>
          </a:p>
          <a:p>
            <a:pPr marL="0" indent="0">
              <a:buFontTx/>
              <a:buNone/>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31</a:t>
            </a:fld>
            <a:endParaRPr lang="en-US"/>
          </a:p>
        </p:txBody>
      </p:sp>
    </p:spTree>
    <p:extLst>
      <p:ext uri="{BB962C8B-B14F-4D97-AF65-F5344CB8AC3E}">
        <p14:creationId xmlns:p14="http://schemas.microsoft.com/office/powerpoint/2010/main" val="429362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Unlike with our applications, when testing we generally DON’T want any operations running in parallel.</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34</a:t>
            </a:fld>
            <a:endParaRPr lang="en-US"/>
          </a:p>
        </p:txBody>
      </p:sp>
    </p:spTree>
    <p:extLst>
      <p:ext uri="{BB962C8B-B14F-4D97-AF65-F5344CB8AC3E}">
        <p14:creationId xmlns:p14="http://schemas.microsoft.com/office/powerpoint/2010/main" val="266124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not known at</a:t>
            </a:r>
            <a:r>
              <a:rPr lang="en-US" baseline="0" dirty="0" smtClean="0"/>
              <a:t> runtime when certain portions of code will run.</a:t>
            </a:r>
          </a:p>
          <a:p>
            <a:pPr marL="171450" indent="-171450">
              <a:buFontTx/>
              <a:buChar char="-"/>
            </a:pPr>
            <a:r>
              <a:rPr lang="en-US" baseline="0" dirty="0" smtClean="0"/>
              <a:t>We want something that is “non-blocking” – that will not cause the user to sit waiting.</a:t>
            </a:r>
          </a:p>
          <a:p>
            <a:pPr marL="171450" indent="-171450">
              <a:buFontTx/>
              <a:buChar char="-"/>
            </a:pPr>
            <a:r>
              <a:rPr lang="en-US" baseline="0" dirty="0" smtClean="0"/>
              <a:t>Allows applications to be executed in a way that makes the most of the system’s processing power.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Application can run several actions at once (or seemingly at once), allowing for a richer experience even if some actions are slow.</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4</a:t>
            </a:fld>
            <a:endParaRPr lang="en-US"/>
          </a:p>
        </p:txBody>
      </p:sp>
    </p:spTree>
    <p:extLst>
      <p:ext uri="{BB962C8B-B14F-4D97-AF65-F5344CB8AC3E}">
        <p14:creationId xmlns:p14="http://schemas.microsoft.com/office/powerpoint/2010/main" val="33840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 Executing some work for a period of time, then switching</a:t>
            </a:r>
            <a:r>
              <a:rPr lang="en-US" baseline="0" dirty="0" smtClean="0"/>
              <a:t> to another task for some time, etc… An illusion of code running in parallel.</a:t>
            </a:r>
          </a:p>
          <a:p>
            <a:pPr marL="171450" indent="-171450">
              <a:buFontTx/>
              <a:buChar char="-"/>
            </a:pPr>
            <a:r>
              <a:rPr lang="en-US" baseline="0" dirty="0" smtClean="0"/>
              <a:t>Multiprocessing: Executing different tasks on different processors, literally running code in parallel.</a:t>
            </a:r>
          </a:p>
          <a:p>
            <a:pPr marL="171450" indent="-171450">
              <a:buFontTx/>
              <a:buChar char="-"/>
            </a:pPr>
            <a:endParaRPr lang="en-US" baseline="0" dirty="0" smtClean="0"/>
          </a:p>
          <a:p>
            <a:pPr marL="171450" indent="-171450">
              <a:buFontTx/>
              <a:buChar char="-"/>
            </a:pPr>
            <a:r>
              <a:rPr lang="en-US" dirty="0" smtClean="0"/>
              <a:t>Code example:</a:t>
            </a:r>
            <a:r>
              <a:rPr lang="en-US" baseline="0" dirty="0" smtClean="0"/>
              <a:t> 01_Primer/03_async_timeout.js</a:t>
            </a:r>
          </a:p>
          <a:p>
            <a:pPr marL="171450" indent="-171450">
              <a:buFontTx/>
              <a:buChar char="-"/>
            </a:pPr>
            <a:endParaRPr lang="en-US" dirty="0" smtClean="0"/>
          </a:p>
          <a:p>
            <a:pPr marL="171450" indent="-171450">
              <a:buFontTx/>
              <a:buChar char="-"/>
            </a:pPr>
            <a:r>
              <a:rPr lang="en-US" dirty="0" smtClean="0"/>
              <a:t>Code that is dependent on the asynchronous action should be placed in the callback.</a:t>
            </a:r>
          </a:p>
          <a:p>
            <a:pPr marL="171450" indent="-171450">
              <a:buFontTx/>
              <a:buChar char="-"/>
            </a:pPr>
            <a:r>
              <a:rPr lang="en-US" dirty="0" smtClean="0"/>
              <a:t>Code that is not dependent on the asynchronous action</a:t>
            </a:r>
            <a:r>
              <a:rPr lang="en-US" baseline="0" dirty="0" smtClean="0"/>
              <a:t> can be placed </a:t>
            </a:r>
            <a:r>
              <a:rPr lang="en-US" baseline="0" dirty="0" err="1" smtClean="0"/>
              <a:t>ini</a:t>
            </a:r>
            <a:r>
              <a:rPr lang="en-US" baseline="0" dirty="0" smtClean="0"/>
              <a:t> the main call after the asynchronous call.</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5</a:t>
            </a:fld>
            <a:endParaRPr lang="en-US"/>
          </a:p>
        </p:txBody>
      </p:sp>
    </p:spTree>
    <p:extLst>
      <p:ext uri="{BB962C8B-B14F-4D97-AF65-F5344CB8AC3E}">
        <p14:creationId xmlns:p14="http://schemas.microsoft.com/office/powerpoint/2010/main" val="1406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JavaScript asynchronous</a:t>
            </a:r>
            <a:r>
              <a:rPr lang="en-US" baseline="0" dirty="0" smtClean="0"/>
              <a:t> code is implemented using an event loop and a callback queue.</a:t>
            </a:r>
          </a:p>
          <a:p>
            <a:pPr marL="171450" indent="-171450">
              <a:buFontTx/>
              <a:buChar char="-"/>
            </a:pPr>
            <a:r>
              <a:rPr lang="en-US" dirty="0" smtClean="0"/>
              <a:t>Both the browser and Node.js have an event loop.</a:t>
            </a:r>
          </a:p>
          <a:p>
            <a:pPr marL="171450" indent="-171450">
              <a:buFontTx/>
              <a:buChar char="-"/>
            </a:pPr>
            <a:endParaRPr lang="en-US" dirty="0" smtClean="0"/>
          </a:p>
          <a:p>
            <a:pPr marL="171450" indent="-171450">
              <a:buFontTx/>
              <a:buChar char="-"/>
            </a:pPr>
            <a:r>
              <a:rPr lang="en-US" dirty="0" smtClean="0"/>
              <a:t>Once the asynchronous</a:t>
            </a:r>
            <a:r>
              <a:rPr lang="en-US" baseline="0" dirty="0" smtClean="0"/>
              <a:t> function is popped off the stack, the app can continue to run with the next statement – it is not blocked by the </a:t>
            </a:r>
            <a:r>
              <a:rPr lang="en-US" baseline="0" dirty="0" err="1" smtClean="0"/>
              <a:t>async</a:t>
            </a:r>
            <a:r>
              <a:rPr lang="en-US" baseline="0" dirty="0" smtClean="0"/>
              <a:t> operation.</a:t>
            </a:r>
          </a:p>
          <a:p>
            <a:pPr marL="171450" indent="-171450">
              <a:buFontTx/>
              <a:buChar char="-"/>
            </a:pPr>
            <a:endParaRPr lang="en-US" baseline="0" dirty="0" smtClean="0"/>
          </a:p>
          <a:p>
            <a:pPr marL="171450" indent="-171450">
              <a:buFontTx/>
              <a:buChar char="-"/>
            </a:pPr>
            <a:r>
              <a:rPr lang="en-US" dirty="0" smtClean="0"/>
              <a:t>The event loop continually processes such messages until the callback queue is empty, and then waits for further messages.</a:t>
            </a:r>
          </a:p>
          <a:p>
            <a:pPr marL="171450" indent="-171450">
              <a:buFontTx/>
              <a:buChar char="-"/>
            </a:pPr>
            <a:r>
              <a:rPr lang="en-US" dirty="0" smtClean="0"/>
              <a:t>This way, work done via other processes is neatly tucked away, and the developer can interface with only the main thread.</a:t>
            </a:r>
          </a:p>
          <a:p>
            <a:pPr marL="171450" indent="-171450">
              <a:buFontTx/>
              <a:buChar char="-"/>
            </a:pPr>
            <a:r>
              <a:rPr lang="en-US" dirty="0" smtClean="0"/>
              <a:t>Using a single thread this way makes coding easier - the developer doesn’t have to worry about sharing data between threads or how the different threads are accessing the system’s resources.</a:t>
            </a:r>
          </a:p>
          <a:p>
            <a:pPr marL="171450" indent="-171450">
              <a:buFontTx/>
              <a:buChar char="-"/>
            </a:pPr>
            <a:r>
              <a:rPr lang="en-US" dirty="0" smtClean="0"/>
              <a:t>The resulting code is also generally easier to read.</a:t>
            </a:r>
          </a:p>
          <a:p>
            <a:pPr marL="171450" indent="-171450">
              <a:buFontTx/>
              <a:buChar char="-"/>
            </a:pPr>
            <a:endParaRPr lang="en-US"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6</a:t>
            </a:fld>
            <a:endParaRPr lang="en-US"/>
          </a:p>
        </p:txBody>
      </p:sp>
    </p:spTree>
    <p:extLst>
      <p:ext uri="{BB962C8B-B14F-4D97-AF65-F5344CB8AC3E}">
        <p14:creationId xmlns:p14="http://schemas.microsoft.com/office/powerpoint/2010/main" val="39771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a standard format</a:t>
            </a:r>
            <a:r>
              <a:rPr lang="en-US" baseline="0" dirty="0" smtClean="0"/>
              <a:t> – sometimes we pass a success and failure callback, sometimes one callback, sometimes it’s the first or last argument, etc.</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a:t>
            </a:r>
            <a:r>
              <a:rPr lang="en-US" baseline="0" dirty="0" smtClean="0"/>
              <a:t> 02_Promises/01_callback_problems.js</a:t>
            </a: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9</a:t>
            </a:fld>
            <a:endParaRPr lang="en-US"/>
          </a:p>
        </p:txBody>
      </p:sp>
    </p:spTree>
    <p:extLst>
      <p:ext uri="{BB962C8B-B14F-4D97-AF65-F5344CB8AC3E}">
        <p14:creationId xmlns:p14="http://schemas.microsoft.com/office/powerpoint/2010/main" val="109582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Allow us to treat the result of asynchronous code as a first-class citizen, similar to how JavaScript</a:t>
            </a:r>
            <a:r>
              <a:rPr lang="en-US" baseline="0" dirty="0" smtClean="0"/>
              <a:t> allows us to pass functions around as arguments. We can now code in a way that is closer to how we would if we had the result asynchronously – we can treat the promise itself as the result, even if the result is not complete yet.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10</a:t>
            </a:fld>
            <a:endParaRPr lang="en-US"/>
          </a:p>
        </p:txBody>
      </p:sp>
    </p:spTree>
    <p:extLst>
      <p:ext uri="{BB962C8B-B14F-4D97-AF65-F5344CB8AC3E}">
        <p14:creationId xmlns:p14="http://schemas.microsoft.com/office/powerpoint/2010/main" val="302608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I first read this, I didn’t really understand. It gets</a:t>
            </a:r>
            <a:r>
              <a:rPr lang="en-US" baseline="0" dirty="0" smtClean="0"/>
              <a:t> clearer once you start to use them.</a:t>
            </a:r>
          </a:p>
          <a:p>
            <a:pPr marL="171450" indent="-171450">
              <a:buFontTx/>
              <a:buChar char="-"/>
            </a:pPr>
            <a:r>
              <a:rPr lang="en-US" baseline="0" dirty="0" smtClean="0"/>
              <a:t>Also, there is a lot of confusing terminology out there. For now, clear your mind of this and let’s talk about promises from scratch. I’ll clear up what I think is confusing terminology in the community a bit later.</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11</a:t>
            </a:fld>
            <a:endParaRPr lang="en-US"/>
          </a:p>
        </p:txBody>
      </p:sp>
    </p:spTree>
    <p:extLst>
      <p:ext uri="{BB962C8B-B14F-4D97-AF65-F5344CB8AC3E}">
        <p14:creationId xmlns:p14="http://schemas.microsoft.com/office/powerpoint/2010/main" val="3349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going to start with handling code that returns promises. We’ll discuss creating promises in a little while, but either way you will need to know how to handle them, and it’s code you are going to see more often.</a:t>
            </a:r>
          </a:p>
          <a:p>
            <a:pPr marL="171450" indent="-171450">
              <a:buFontTx/>
              <a:buChar char="-"/>
            </a:pPr>
            <a:endParaRPr lang="en-US" baseline="0" dirty="0" smtClean="0"/>
          </a:p>
          <a:p>
            <a:pPr marL="171450" indent="-171450">
              <a:buFontTx/>
              <a:buChar char="-"/>
            </a:pPr>
            <a:r>
              <a:rPr lang="en-US" baseline="0" dirty="0" smtClean="0"/>
              <a:t>Examples: 02_Promises/02_simple_then.js, 03_then_two_args.js, 04_then_catch.js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12</a:t>
            </a:fld>
            <a:endParaRPr lang="en-US"/>
          </a:p>
        </p:txBody>
      </p:sp>
    </p:spTree>
    <p:extLst>
      <p:ext uri="{BB962C8B-B14F-4D97-AF65-F5344CB8AC3E}">
        <p14:creationId xmlns:p14="http://schemas.microsoft.com/office/powerpoint/2010/main" val="10854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9/26/15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9/26/15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omisesaplu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Programming in ECMAScript 2015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promises?</a:t>
            </a:r>
          </a:p>
          <a:p>
            <a:pPr lvl="1"/>
            <a:r>
              <a:rPr lang="en-US" dirty="0"/>
              <a:t>C</a:t>
            </a:r>
            <a:r>
              <a:rPr lang="en-US" dirty="0" smtClean="0"/>
              <a:t>leaner </a:t>
            </a:r>
            <a:r>
              <a:rPr lang="en-US" dirty="0"/>
              <a:t>way of writing the same single-threaded asynchronous code we have been discussing. There’s no new “magic” on how </a:t>
            </a:r>
            <a:r>
              <a:rPr lang="en-US" dirty="0" smtClean="0"/>
              <a:t>JavaScript </a:t>
            </a:r>
            <a:r>
              <a:rPr lang="en-US" dirty="0"/>
              <a:t>asynchronous code </a:t>
            </a:r>
            <a:r>
              <a:rPr lang="en-US" dirty="0" smtClean="0"/>
              <a:t>works.</a:t>
            </a:r>
          </a:p>
          <a:p>
            <a:pPr lvl="1"/>
            <a:r>
              <a:rPr lang="en-US" dirty="0" smtClean="0"/>
              <a:t>Allow </a:t>
            </a:r>
            <a:r>
              <a:rPr lang="en-US" dirty="0"/>
              <a:t>us to treat the result of asynchronous code as a first-class </a:t>
            </a:r>
            <a:r>
              <a:rPr lang="en-US" dirty="0" smtClean="0"/>
              <a:t>citizen. </a:t>
            </a:r>
            <a:r>
              <a:rPr lang="en-US" dirty="0"/>
              <a:t>We </a:t>
            </a:r>
            <a:r>
              <a:rPr lang="en-US" dirty="0" smtClean="0"/>
              <a:t>can </a:t>
            </a:r>
            <a:r>
              <a:rPr lang="en-US" dirty="0"/>
              <a:t>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en_lawrence.gif"/>
          <p:cNvPicPr>
            <a:picLocks noGrp="1" noChangeAspect="1"/>
          </p:cNvPicPr>
          <p:nvPr>
            <p:ph idx="1"/>
          </p:nvPr>
        </p:nvPicPr>
        <p:blipFill>
          <a:blip r:embed="rId3">
            <a:extLst>
              <a:ext uri="{28A0092B-C50C-407E-A947-70E740481C1C}">
                <a14:useLocalDpi xmlns:a14="http://schemas.microsoft.com/office/drawing/2010/main" val="0"/>
              </a:ext>
            </a:extLst>
          </a:blip>
          <a:srcRect l="-42323" r="-42323"/>
          <a:stretch>
            <a:fillRect/>
          </a:stretch>
        </p:blipFill>
        <p:spPr>
          <a:xfrm>
            <a:off x="446176" y="1059059"/>
            <a:ext cx="7620000" cy="4800600"/>
          </a:xfrm>
        </p:spPr>
      </p:pic>
    </p:spTree>
    <p:extLst>
      <p:ext uri="{BB962C8B-B14F-4D97-AF65-F5344CB8AC3E}">
        <p14:creationId xmlns:p14="http://schemas.microsoft.com/office/powerpoint/2010/main" val="200222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Where </a:t>
            </a:r>
            <a:r>
              <a:rPr lang="en-US" dirty="0"/>
              <a:t>before we would pass </a:t>
            </a:r>
            <a:r>
              <a:rPr lang="en-US" dirty="0" smtClean="0"/>
              <a:t>callback</a:t>
            </a:r>
            <a:r>
              <a:rPr lang="en-US" dirty="0"/>
              <a:t>(s) as an </a:t>
            </a:r>
            <a:r>
              <a:rPr lang="en-US" dirty="0" smtClean="0"/>
              <a:t>argument, </a:t>
            </a:r>
            <a:r>
              <a:rPr lang="en-US" dirty="0"/>
              <a:t>we now pass that code to handlers that are already attached to the promise - using the </a:t>
            </a:r>
            <a:r>
              <a:rPr lang="en-US" dirty="0">
                <a:latin typeface="Courier"/>
                <a:cs typeface="Courier"/>
              </a:rPr>
              <a:t>then</a:t>
            </a:r>
            <a:r>
              <a:rPr lang="en-US" dirty="0"/>
              <a:t> </a:t>
            </a:r>
            <a:r>
              <a:rPr lang="en-US" dirty="0" smtClean="0"/>
              <a:t>function.</a:t>
            </a:r>
          </a:p>
          <a:p>
            <a:r>
              <a:rPr lang="en-US" dirty="0" smtClean="0"/>
              <a:t>If </a:t>
            </a:r>
            <a:r>
              <a:rPr lang="en-US" dirty="0"/>
              <a:t>the asynchronous operation causes an error? </a:t>
            </a:r>
            <a:r>
              <a:rPr lang="en-US" dirty="0" smtClean="0"/>
              <a:t>The </a:t>
            </a:r>
            <a:r>
              <a:rPr lang="en-US" dirty="0"/>
              <a:t>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a:t>
            </a:r>
            <a:r>
              <a:rPr lang="en-US" dirty="0" smtClean="0">
                <a:latin typeface="Courier"/>
                <a:cs typeface="Courier"/>
              </a:rPr>
              <a:t>,</a:t>
            </a:r>
            <a:r>
              <a:rPr lang="en-US" dirty="0"/>
              <a:t> </a:t>
            </a:r>
            <a:r>
              <a:rPr lang="en-US" dirty="0" smtClean="0">
                <a:latin typeface="Courier"/>
                <a:cs typeface="Courier"/>
              </a:rPr>
              <a:t>function</a:t>
            </a:r>
            <a:r>
              <a:rPr lang="en-US" dirty="0">
                <a:latin typeface="Courier"/>
                <a:cs typeface="Courier"/>
              </a:rPr>
              <a:t>()..)</a:t>
            </a:r>
            <a:r>
              <a:rPr lang="en-US" dirty="0" smtClean="0"/>
              <a:t>.</a:t>
            </a:r>
            <a:endParaRPr lang="en-US" dirty="0" smtClean="0"/>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a:bodyPr>
          <a:lstStyle/>
          <a:p>
            <a:r>
              <a:rPr lang="en-US" dirty="0" smtClean="0"/>
              <a:t>At </a:t>
            </a:r>
            <a:r>
              <a:rPr lang="en-US" dirty="0"/>
              <a:t>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t>
            </a:r>
            <a:r>
              <a:rPr lang="en-US" dirty="0" smtClean="0"/>
              <a:t>again</a:t>
            </a:r>
            <a:r>
              <a:rPr lang="en-US" dirty="0"/>
              <a:t>.</a:t>
            </a:r>
            <a:endParaRPr lang="en-US" dirty="0"/>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(Notes)</a:t>
            </a:r>
            <a:endParaRPr lang="en-US" dirty="0"/>
          </a:p>
        </p:txBody>
      </p:sp>
      <p:sp>
        <p:nvSpPr>
          <p:cNvPr id="3" name="Content Placeholder 2"/>
          <p:cNvSpPr>
            <a:spLocks noGrp="1"/>
          </p:cNvSpPr>
          <p:nvPr>
            <p:ph idx="1"/>
          </p:nvPr>
        </p:nvSpPr>
        <p:spPr/>
        <p:txBody>
          <a:bodyPr/>
          <a:lstStyle/>
          <a:p>
            <a:r>
              <a:rPr lang="en-US" dirty="0" smtClean="0"/>
              <a:t>When </a:t>
            </a:r>
            <a:r>
              <a:rPr lang="en-US" dirty="0"/>
              <a:t>a call is made to the asynchronous function, that operation will be performed whether the </a:t>
            </a:r>
            <a:r>
              <a:rPr lang="en-US" dirty="0">
                <a:latin typeface="Courier"/>
                <a:cs typeface="Courier"/>
              </a:rPr>
              <a:t>then</a:t>
            </a:r>
            <a:r>
              <a:rPr lang="en-US" dirty="0"/>
              <a:t>/</a:t>
            </a:r>
            <a:r>
              <a:rPr lang="en-US" dirty="0">
                <a:latin typeface="Courier"/>
                <a:cs typeface="Courier"/>
              </a:rPr>
              <a:t>catch</a:t>
            </a:r>
            <a:r>
              <a:rPr lang="en-US" dirty="0"/>
              <a:t> handlers are used or not.</a:t>
            </a:r>
          </a:p>
          <a:p>
            <a:r>
              <a:rPr lang="en-US" dirty="0"/>
              <a:t>Only one of the handlers will be called (success or failure)</a:t>
            </a:r>
            <a:r>
              <a:rPr lang="en-US" dirty="0" smtClean="0"/>
              <a:t>.</a:t>
            </a:r>
          </a:p>
          <a:p>
            <a:r>
              <a:rPr lang="en-US" dirty="0"/>
              <a:t>However, handlers can be added to the promise after it has been fulfilled or rejected, and the proper handler will still execute</a:t>
            </a:r>
            <a:r>
              <a:rPr lang="en-US" dirty="0" smtClean="0"/>
              <a:t>.</a:t>
            </a:r>
            <a:endParaRPr lang="en-US" dirty="0"/>
          </a:p>
          <a:p>
            <a:endParaRPr lang="en-US" dirty="0"/>
          </a:p>
        </p:txBody>
      </p:sp>
    </p:spTree>
    <p:extLst>
      <p:ext uri="{BB962C8B-B14F-4D97-AF65-F5344CB8AC3E}">
        <p14:creationId xmlns:p14="http://schemas.microsoft.com/office/powerpoint/2010/main" val="124013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normAutofit/>
          </a:bodyPr>
          <a:lstStyle/>
          <a:p>
            <a:r>
              <a:rPr lang="en-US" dirty="0" smtClean="0"/>
              <a:t>Promises allow us </a:t>
            </a:r>
            <a:r>
              <a:rPr lang="en-US" dirty="0"/>
              <a:t>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a:t>
            </a:r>
            <a:r>
              <a:rPr lang="en-US" dirty="0" smtClean="0"/>
              <a:t>operations.</a:t>
            </a:r>
          </a:p>
          <a:p>
            <a:r>
              <a:rPr lang="en-US" dirty="0" smtClean="0"/>
              <a:t>The </a:t>
            </a:r>
            <a:r>
              <a:rPr lang="en-US" dirty="0"/>
              <a:t>results of this </a:t>
            </a:r>
            <a:r>
              <a:rPr lang="en-US" dirty="0" smtClean="0"/>
              <a:t>can </a:t>
            </a:r>
            <a:r>
              <a:rPr lang="en-US" dirty="0"/>
              <a:t>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a:t>
            </a:r>
            <a:r>
              <a:rPr lang="en-US" dirty="0" smtClean="0"/>
              <a:t>promise.</a:t>
            </a:r>
          </a:p>
          <a:p>
            <a:pPr lvl="1"/>
            <a:r>
              <a:rPr lang="en-US" dirty="0" smtClean="0"/>
              <a:t>If the return value is not a promise, it is wrapped in a promise that resolves to that value.</a:t>
            </a:r>
          </a:p>
          <a:p>
            <a:pPr lvl="1"/>
            <a:r>
              <a:rPr lang="en-US" dirty="0" smtClean="0"/>
              <a:t>If an error is thrown, it is wrapped in a promise that rejects with that error.</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r>
              <a:rPr lang="en-US" dirty="0" smtClean="0"/>
              <a:t>– Chaining (Notes)</a:t>
            </a:r>
            <a:endParaRPr lang="en-US" dirty="0"/>
          </a:p>
        </p:txBody>
      </p:sp>
      <p:sp>
        <p:nvSpPr>
          <p:cNvPr id="3" name="Content Placeholder 2"/>
          <p:cNvSpPr>
            <a:spLocks noGrp="1"/>
          </p:cNvSpPr>
          <p:nvPr>
            <p:ph idx="1"/>
          </p:nvPr>
        </p:nvSpPr>
        <p:spPr/>
        <p:txBody>
          <a:bodyPr/>
          <a:lstStyle/>
          <a:p>
            <a:r>
              <a:rPr lang="en-US" dirty="0"/>
              <a:t>G</a:t>
            </a:r>
            <a:r>
              <a:rPr lang="en-US" dirty="0" smtClean="0"/>
              <a:t>ood </a:t>
            </a:r>
            <a:r>
              <a:rPr lang="en-US" dirty="0" smtClean="0"/>
              <a:t>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endParaRPr lang="en-US" dirty="0" smtClean="0"/>
          </a:p>
          <a:p>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a:t>
            </a:r>
            <a:r>
              <a:rPr lang="en-US" dirty="0" smtClean="0"/>
              <a:t>callbacks:</a:t>
            </a:r>
          </a:p>
          <a:p>
            <a:pPr lvl="1"/>
            <a:r>
              <a:rPr lang="en-US" dirty="0" smtClean="0">
                <a:latin typeface="Courier"/>
                <a:cs typeface="Courier"/>
              </a:rPr>
              <a:t>catch</a:t>
            </a:r>
            <a:r>
              <a:rPr lang="en-US" dirty="0" smtClean="0"/>
              <a:t> </a:t>
            </a:r>
            <a:r>
              <a:rPr lang="en-US" dirty="0" smtClean="0"/>
              <a:t>is </a:t>
            </a:r>
            <a:r>
              <a:rPr lang="en-US" dirty="0"/>
              <a:t>a handler for the next iteration of the </a:t>
            </a:r>
            <a:r>
              <a:rPr lang="en-US" dirty="0" smtClean="0"/>
              <a:t>chain.</a:t>
            </a:r>
          </a:p>
          <a:p>
            <a:pPr lvl="1"/>
            <a:r>
              <a:rPr lang="en-US" dirty="0" smtClean="0"/>
              <a:t>If </a:t>
            </a:r>
            <a:r>
              <a:rPr lang="en-US" dirty="0" smtClean="0"/>
              <a:t>we were instead to pass </a:t>
            </a:r>
            <a:r>
              <a:rPr lang="en-US" dirty="0"/>
              <a:t>two </a:t>
            </a:r>
            <a:r>
              <a:rPr lang="en-US" dirty="0" smtClean="0"/>
              <a:t>callbacks to </a:t>
            </a:r>
            <a:r>
              <a:rPr lang="en-US" dirty="0" smtClean="0">
                <a:latin typeface="Courier"/>
                <a:cs typeface="Courier"/>
              </a:rPr>
              <a:t>then</a:t>
            </a:r>
            <a:r>
              <a:rPr lang="en-US" dirty="0" smtClean="0"/>
              <a:t>, </a:t>
            </a:r>
            <a:r>
              <a:rPr lang="en-US" dirty="0" smtClean="0"/>
              <a:t>errors in the first callback will not be handled by the second 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6174" y="2043043"/>
            <a:ext cx="6316869" cy="10933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smtClean="0"/>
              <a:t>Syntax </a:t>
            </a:r>
          </a:p>
          <a:p>
            <a:pPr marL="411480" lvl="1" indent="0">
              <a:buNone/>
            </a:pPr>
            <a:r>
              <a:rPr lang="en-US" dirty="0" smtClean="0">
                <a:latin typeface="Courier"/>
                <a:cs typeface="Courier"/>
              </a:rPr>
              <a:t>new </a:t>
            </a:r>
            <a:r>
              <a:rPr lang="en-US" dirty="0">
                <a:latin typeface="Courier"/>
                <a:cs typeface="Courier"/>
              </a:rPr>
              <a:t>Promise(function(resolve, reject) </a:t>
            </a:r>
            <a:r>
              <a:rPr lang="en-US" dirty="0" smtClean="0">
                <a:latin typeface="Courier"/>
                <a:cs typeface="Courier"/>
              </a:rPr>
              <a:t>{</a:t>
            </a:r>
          </a:p>
          <a:p>
            <a:pPr marL="411480" lvl="1" indent="0">
              <a:buNone/>
            </a:pPr>
            <a:r>
              <a:rPr lang="en-US" dirty="0">
                <a:latin typeface="Courier"/>
                <a:cs typeface="Courier"/>
              </a:rPr>
              <a:t>	</a:t>
            </a:r>
            <a:r>
              <a:rPr lang="en-US" dirty="0" smtClean="0">
                <a:latin typeface="Courier"/>
                <a:cs typeface="Courier"/>
              </a:rPr>
              <a:t>// use resolve/reject</a:t>
            </a:r>
          </a:p>
          <a:p>
            <a:pPr marL="411480" lvl="1" indent="0">
              <a:buNone/>
            </a:pPr>
            <a:r>
              <a:rPr lang="en-US" dirty="0" smtClean="0">
                <a:latin typeface="Courier"/>
                <a:cs typeface="Courier"/>
              </a:rPr>
              <a:t>}</a:t>
            </a:r>
            <a:r>
              <a:rPr lang="en-US" dirty="0">
                <a:latin typeface="Courier"/>
                <a:cs typeface="Courier"/>
              </a:rPr>
              <a:t>);</a:t>
            </a:r>
          </a:p>
          <a:p>
            <a:r>
              <a:rPr lang="en-US" dirty="0" smtClean="0"/>
              <a:t>Call </a:t>
            </a:r>
            <a:r>
              <a:rPr lang="en-US" dirty="0">
                <a:latin typeface="Courier"/>
                <a:cs typeface="Courier"/>
              </a:rPr>
              <a:t>resolve</a:t>
            </a:r>
            <a:r>
              <a:rPr lang="en-US" dirty="0"/>
              <a:t> to </a:t>
            </a:r>
            <a:r>
              <a:rPr lang="en-US" dirty="0" smtClean="0"/>
              <a:t>indicate work has completed successfully, pass result if there is one.</a:t>
            </a:r>
          </a:p>
          <a:p>
            <a:r>
              <a:rPr lang="en-US" dirty="0" smtClean="0"/>
              <a:t>Call reject to </a:t>
            </a:r>
            <a:r>
              <a:rPr lang="en-US" dirty="0" smtClean="0"/>
              <a:t>pass back an error that has occurred</a:t>
            </a:r>
            <a:endParaRPr lang="en-US" dirty="0" smtClean="0"/>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087" y="3642139"/>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84087" y="2020957"/>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a:xfrm>
            <a:off x="457200" y="1589157"/>
            <a:ext cx="7620000" cy="4800600"/>
          </a:xfrm>
        </p:spPr>
        <p:txBody>
          <a:bodyPr>
            <a:normAutofit/>
          </a:bodyPr>
          <a:lstStyle/>
          <a:p>
            <a:r>
              <a:rPr lang="en-US" dirty="0" err="1" smtClean="0">
                <a:latin typeface="Courier"/>
                <a:cs typeface="Courier"/>
              </a:rPr>
              <a:t>Promise.resolve</a:t>
            </a:r>
            <a:r>
              <a:rPr lang="en-US" dirty="0" smtClean="0"/>
              <a:t>, shorthand for:</a:t>
            </a:r>
          </a:p>
          <a:p>
            <a:pPr marL="114300" indent="0">
              <a:buNone/>
            </a:pPr>
            <a:r>
              <a:rPr lang="en-US" sz="1900" dirty="0" smtClean="0">
                <a:latin typeface="Courier"/>
                <a:cs typeface="Courier"/>
              </a:rPr>
              <a:t>  </a:t>
            </a:r>
            <a:r>
              <a:rPr lang="en-US" dirty="0" smtClean="0">
                <a:latin typeface="Courier"/>
                <a:cs typeface="Courier"/>
              </a:rPr>
              <a:t>new </a:t>
            </a:r>
            <a:r>
              <a:rPr lang="en-US" dirty="0">
                <a:latin typeface="Courier"/>
                <a:cs typeface="Courier"/>
              </a:rPr>
              <a:t>Promise(function (resolve, </a:t>
            </a:r>
            <a:r>
              <a:rPr lang="en-US" dirty="0" smtClean="0">
                <a:latin typeface="Courier"/>
                <a:cs typeface="Courier"/>
              </a:rPr>
              <a:t>reject) {</a:t>
            </a:r>
          </a:p>
          <a:p>
            <a:pPr marL="114300" indent="0">
              <a:buNone/>
            </a:pPr>
            <a:r>
              <a:rPr lang="en-US" dirty="0">
                <a:latin typeface="Courier"/>
                <a:cs typeface="Courier"/>
              </a:rPr>
              <a:t> </a:t>
            </a:r>
            <a:r>
              <a:rPr lang="en-US" dirty="0" smtClean="0">
                <a:latin typeface="Courier"/>
                <a:cs typeface="Courier"/>
              </a:rPr>
              <a:t>     resolve</a:t>
            </a:r>
            <a:r>
              <a:rPr lang="en-US" dirty="0">
                <a:latin typeface="Courier"/>
                <a:cs typeface="Courier"/>
              </a:rPr>
              <a:t>(value)</a:t>
            </a:r>
            <a:r>
              <a:rPr lang="en-US" dirty="0" smtClean="0">
                <a:latin typeface="Courier"/>
                <a:cs typeface="Courier"/>
              </a:rPr>
              <a:t>;</a:t>
            </a:r>
          </a:p>
          <a:p>
            <a:pPr marL="114300" indent="0">
              <a:buNone/>
            </a:pPr>
            <a:r>
              <a:rPr lang="en-US" dirty="0" smtClean="0">
                <a:latin typeface="Courier"/>
                <a:cs typeface="Courier"/>
              </a:rPr>
              <a:t>  });</a:t>
            </a:r>
            <a:r>
              <a:rPr lang="en-US" dirty="0" smtClean="0"/>
              <a:t> </a:t>
            </a:r>
            <a:endParaRPr lang="en-US" dirty="0" smtClean="0"/>
          </a:p>
          <a:p>
            <a:r>
              <a:rPr lang="en-US" dirty="0" err="1" smtClean="0">
                <a:latin typeface="Courier"/>
                <a:cs typeface="Courier"/>
              </a:rPr>
              <a:t>Promise.reject</a:t>
            </a:r>
            <a:r>
              <a:rPr lang="en-US" dirty="0" smtClean="0"/>
              <a:t>, </a:t>
            </a:r>
            <a:r>
              <a:rPr lang="en-US" dirty="0"/>
              <a:t>shorthand for:</a:t>
            </a:r>
          </a:p>
          <a:p>
            <a:pPr marL="114300" indent="0">
              <a:buNone/>
            </a:pPr>
            <a:r>
              <a:rPr lang="en-US" sz="2400" dirty="0">
                <a:latin typeface="Courier"/>
                <a:cs typeface="Courier"/>
              </a:rPr>
              <a:t>  </a:t>
            </a:r>
            <a:r>
              <a:rPr lang="en-US" dirty="0">
                <a:latin typeface="Courier"/>
                <a:cs typeface="Courier"/>
              </a:rPr>
              <a:t>new Promise(function (resolve, reject) {</a:t>
            </a:r>
          </a:p>
          <a:p>
            <a:pPr marL="114300" indent="0">
              <a:buNone/>
            </a:pPr>
            <a:r>
              <a:rPr lang="en-US" dirty="0">
                <a:latin typeface="Courier"/>
                <a:cs typeface="Courier"/>
              </a:rPr>
              <a:t>      </a:t>
            </a:r>
            <a:r>
              <a:rPr lang="en-US" dirty="0" smtClean="0">
                <a:latin typeface="Courier"/>
                <a:cs typeface="Courier"/>
              </a:rPr>
              <a:t>reject(error)</a:t>
            </a:r>
            <a:r>
              <a:rPr lang="en-US" dirty="0">
                <a:latin typeface="Courier"/>
                <a:cs typeface="Courier"/>
              </a:rPr>
              <a:t>;</a:t>
            </a:r>
          </a:p>
          <a:p>
            <a:pPr marL="114300" indent="0">
              <a:buNone/>
            </a:pPr>
            <a:r>
              <a:rPr lang="en-US" dirty="0">
                <a:latin typeface="Courier"/>
                <a:cs typeface="Courier"/>
              </a:rPr>
              <a:t>  });</a:t>
            </a:r>
            <a:r>
              <a:rPr lang="en-US" dirty="0"/>
              <a:t> </a:t>
            </a:r>
          </a:p>
          <a:p>
            <a:r>
              <a:rPr lang="en-US" dirty="0"/>
              <a:t>Converts code that is not asynchronous or doesn’t conform to the promises </a:t>
            </a:r>
            <a:r>
              <a:rPr lang="en-US" dirty="0" smtClean="0"/>
              <a:t>standard</a:t>
            </a:r>
            <a:endParaRPr lang="en-US" dirty="0" smtClean="0"/>
          </a:p>
          <a:p>
            <a:r>
              <a:rPr lang="en-US" dirty="0" smtClean="0"/>
              <a:t>Handy </a:t>
            </a:r>
            <a:r>
              <a:rPr lang="en-US" dirty="0"/>
              <a:t>for </a:t>
            </a:r>
            <a:r>
              <a:rPr lang="en-US" dirty="0" smtClean="0"/>
              <a:t>testing</a:t>
            </a:r>
            <a:endParaRPr lang="en-US" dirty="0"/>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a:t>W</a:t>
            </a:r>
            <a:r>
              <a:rPr lang="en-US" dirty="0" smtClean="0"/>
              <a:t>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a:t>
            </a:r>
            <a:r>
              <a:rPr lang="en-US" dirty="0" smtClean="0"/>
              <a:t>loop, we would </a:t>
            </a:r>
            <a:r>
              <a:rPr lang="en-US" dirty="0"/>
              <a:t>have </a:t>
            </a:r>
            <a:r>
              <a:rPr lang="en-US" i="1" dirty="0"/>
              <a:t>n</a:t>
            </a:r>
            <a:r>
              <a:rPr lang="en-US" dirty="0"/>
              <a:t> number of parallel actions </a:t>
            </a:r>
            <a:r>
              <a:rPr lang="en-US" dirty="0" smtClean="0"/>
              <a:t>occurring, </a:t>
            </a:r>
            <a:r>
              <a:rPr lang="en-US" dirty="0"/>
              <a:t>each </a:t>
            </a:r>
            <a:r>
              <a:rPr lang="en-US" dirty="0" smtClean="0"/>
              <a:t>needing </a:t>
            </a:r>
            <a:r>
              <a:rPr lang="en-US" dirty="0"/>
              <a:t>it’s own </a:t>
            </a:r>
            <a:r>
              <a:rPr lang="en-US" dirty="0">
                <a:latin typeface="Courier"/>
                <a:cs typeface="Courier"/>
              </a:rPr>
              <a:t>then</a:t>
            </a:r>
            <a:r>
              <a:rPr lang="en-US" dirty="0"/>
              <a:t> to access the result.</a:t>
            </a:r>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a:t>
            </a:r>
            <a:r>
              <a:rPr lang="en-US" dirty="0" smtClean="0"/>
              <a:t>promises</a:t>
            </a:r>
            <a:r>
              <a:rPr lang="en-US" dirty="0" smtClean="0"/>
              <a:t> provide </a:t>
            </a:r>
            <a:r>
              <a:rPr lang="en-US" dirty="0"/>
              <a:t>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Takes </a:t>
            </a:r>
            <a:r>
              <a:rPr lang="en-US" dirty="0"/>
              <a:t>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R</a:t>
            </a:r>
            <a:r>
              <a:rPr lang="en-US" dirty="0" smtClean="0"/>
              <a:t>esolves </a:t>
            </a:r>
            <a:r>
              <a:rPr lang="en-US" dirty="0"/>
              <a:t>when/if </a:t>
            </a:r>
            <a:r>
              <a:rPr lang="en-US" dirty="0" smtClean="0"/>
              <a:t>all </a:t>
            </a:r>
            <a:r>
              <a:rPr lang="en-US" dirty="0"/>
              <a:t>promises </a:t>
            </a:r>
            <a:r>
              <a:rPr lang="en-US" dirty="0" smtClean="0"/>
              <a:t>passed in are resolved </a:t>
            </a:r>
            <a:r>
              <a:rPr lang="en-US" dirty="0"/>
              <a:t>- if one fails, the entire </a:t>
            </a:r>
            <a:r>
              <a:rPr lang="en-US" dirty="0" smtClean="0"/>
              <a:t>thing fails</a:t>
            </a:r>
            <a:r>
              <a:rPr lang="en-US" dirty="0" smtClean="0"/>
              <a:t>.</a:t>
            </a:r>
          </a:p>
          <a:p>
            <a:r>
              <a:rPr lang="en-US" dirty="0" smtClean="0"/>
              <a:t>The array of results will be in </a:t>
            </a:r>
            <a:r>
              <a:rPr lang="en-US" dirty="0" smtClean="0"/>
              <a:t>order.</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we have been discussing so far are promises defined for </a:t>
            </a:r>
            <a:r>
              <a:rPr lang="en-US" dirty="0" smtClean="0"/>
              <a:t>ES6, </a:t>
            </a:r>
            <a:r>
              <a:rPr lang="en-US" dirty="0"/>
              <a:t>fulfilling a specification known as the Promises/A+ specification: </a:t>
            </a:r>
            <a:r>
              <a:rPr lang="en-US" dirty="0">
                <a:hlinkClick r:id="rId3"/>
              </a:rPr>
              <a:t>https://promisesaplus.com/</a:t>
            </a:r>
            <a:r>
              <a:rPr lang="en-US" dirty="0"/>
              <a:t>.</a:t>
            </a:r>
          </a:p>
          <a:p>
            <a:r>
              <a:rPr lang="en-US" dirty="0"/>
              <a:t>Some terminology clarifiers:</a:t>
            </a:r>
          </a:p>
          <a:p>
            <a:pPr lvl="1"/>
            <a:r>
              <a:rPr lang="en-US" b="1" dirty="0" err="1"/>
              <a:t>Thenable</a:t>
            </a:r>
            <a:r>
              <a:rPr lang="en-US" dirty="0"/>
              <a:t> - an object (usually a promise) that has a then function, allowing us to chain our handlers.</a:t>
            </a:r>
          </a:p>
          <a:p>
            <a:pPr lvl="1"/>
            <a:r>
              <a:rPr lang="en-US" b="1" dirty="0"/>
              <a:t>Future</a:t>
            </a:r>
            <a:r>
              <a:rPr lang="en-US" dirty="0"/>
              <a:t> - simply an older term for promises.</a:t>
            </a:r>
          </a:p>
          <a:p>
            <a:pPr lvl="1"/>
            <a:r>
              <a:rPr lang="en-US" b="1" dirty="0"/>
              <a:t>Deferred</a:t>
            </a:r>
            <a:r>
              <a:rPr lang="en-US" dirty="0"/>
              <a:t> - </a:t>
            </a:r>
            <a:r>
              <a:rPr lang="en-US" dirty="0" err="1"/>
              <a:t>jQuery’s</a:t>
            </a:r>
            <a:r>
              <a:rPr lang="en-US" dirty="0"/>
              <a:t> version of </a:t>
            </a:r>
            <a:r>
              <a:rPr lang="en-US" dirty="0" smtClean="0"/>
              <a:t>promises</a:t>
            </a:r>
          </a:p>
          <a:p>
            <a:pPr lvl="1"/>
            <a:r>
              <a:rPr lang="en-US" b="1" dirty="0" err="1" smtClean="0"/>
              <a:t>jQuery</a:t>
            </a:r>
            <a:r>
              <a:rPr lang="en-US" b="1" dirty="0" smtClean="0"/>
              <a:t> Promise </a:t>
            </a:r>
            <a:r>
              <a:rPr lang="en-US" dirty="0" smtClean="0"/>
              <a:t>- A </a:t>
            </a:r>
            <a:r>
              <a:rPr lang="en-US" dirty="0" err="1"/>
              <a:t>jQuery</a:t>
            </a:r>
            <a:r>
              <a:rPr lang="en-US" dirty="0"/>
              <a:t> deferred object can be converted to a </a:t>
            </a:r>
            <a:r>
              <a:rPr lang="en-US" dirty="0" err="1"/>
              <a:t>jQuery</a:t>
            </a:r>
            <a:r>
              <a:rPr lang="en-US" dirty="0"/>
              <a:t> </a:t>
            </a:r>
            <a:r>
              <a:rPr lang="en-US" dirty="0" smtClean="0"/>
              <a:t>promise</a:t>
            </a:r>
            <a:r>
              <a:rPr lang="en-US" dirty="0"/>
              <a:t> </a:t>
            </a:r>
            <a:r>
              <a:rPr lang="en-US" dirty="0" smtClean="0"/>
              <a:t>(</a:t>
            </a:r>
            <a:r>
              <a:rPr lang="en-US" dirty="0" smtClean="0"/>
              <a:t>still </a:t>
            </a:r>
            <a:r>
              <a:rPr lang="en-US" dirty="0"/>
              <a:t>not the same as ES6 </a:t>
            </a:r>
            <a:r>
              <a:rPr lang="en-US" dirty="0" smtClean="0"/>
              <a:t>promises). </a:t>
            </a:r>
            <a:r>
              <a:rPr lang="en-US" dirty="0"/>
              <a:t>T</a:t>
            </a:r>
            <a:r>
              <a:rPr lang="en-US" dirty="0" smtClean="0"/>
              <a:t>hese </a:t>
            </a:r>
            <a:r>
              <a:rPr lang="en-US" dirty="0"/>
              <a:t>objects are </a:t>
            </a:r>
            <a:r>
              <a:rPr lang="en-US" dirty="0" smtClean="0"/>
              <a:t>a </a:t>
            </a:r>
            <a:r>
              <a:rPr lang="en-US" dirty="0"/>
              <a:t>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err="1"/>
              <a:t>D</a:t>
            </a:r>
            <a:r>
              <a:rPr lang="en-US" dirty="0" err="1" smtClean="0"/>
              <a:t>eferreds</a:t>
            </a:r>
            <a:r>
              <a:rPr lang="en-US" dirty="0" smtClean="0"/>
              <a:t> </a:t>
            </a:r>
            <a:r>
              <a:rPr lang="en-US" dirty="0"/>
              <a:t>do NOT fully conform to the A+ spec. Where possible, we should be using ES6-style promises instead.</a:t>
            </a:r>
          </a:p>
          <a:p>
            <a:r>
              <a:rPr lang="en-US" dirty="0" smtClean="0"/>
              <a:t>Unfortunately </a:t>
            </a:r>
            <a:r>
              <a:rPr lang="en-US" dirty="0"/>
              <a:t>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a:bodyPr>
          <a:lstStyle/>
          <a:p>
            <a:r>
              <a:rPr lang="en-US" dirty="0" smtClean="0"/>
              <a:t>Common</a:t>
            </a:r>
            <a:r>
              <a:rPr lang="en-US" dirty="0" smtClean="0"/>
              <a:t> </a:t>
            </a:r>
            <a:r>
              <a:rPr lang="en-US" dirty="0" smtClean="0"/>
              <a:t>methods:</a:t>
            </a:r>
          </a:p>
          <a:p>
            <a:pPr lvl="1"/>
            <a:r>
              <a:rPr lang="en-US" dirty="0">
                <a:latin typeface="Courier"/>
                <a:cs typeface="Courier"/>
              </a:rPr>
              <a:t>then</a:t>
            </a:r>
            <a:r>
              <a:rPr lang="en-US" dirty="0"/>
              <a:t>: takes callbacks for success, failure, or </a:t>
            </a:r>
            <a:r>
              <a:rPr lang="en-US" dirty="0" smtClean="0"/>
              <a:t>progress</a:t>
            </a:r>
          </a:p>
          <a:p>
            <a:pPr lvl="1"/>
            <a:r>
              <a:rPr lang="en-US" dirty="0" smtClean="0">
                <a:latin typeface="Courier"/>
                <a:cs typeface="Courier"/>
              </a:rPr>
              <a:t>done</a:t>
            </a:r>
            <a:r>
              <a:rPr lang="en-US" dirty="0" smtClean="0"/>
              <a:t>: takes callback for success</a:t>
            </a:r>
          </a:p>
          <a:p>
            <a:pPr lvl="1"/>
            <a:r>
              <a:rPr lang="en-US" dirty="0" smtClean="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a:bodyPr>
          <a:lstStyle/>
          <a:p>
            <a:r>
              <a:rPr lang="en-US" dirty="0" smtClean="0"/>
              <a:t>ES6 </a:t>
            </a:r>
            <a:r>
              <a:rPr lang="en-US" dirty="0"/>
              <a:t>also has a new API </a:t>
            </a:r>
            <a:r>
              <a:rPr lang="en-US" dirty="0" smtClean="0"/>
              <a:t>to replace</a:t>
            </a:r>
            <a:r>
              <a:rPr lang="en-US" dirty="0" smtClean="0"/>
              <a:t> </a:t>
            </a:r>
            <a:r>
              <a:rPr lang="en-US" dirty="0" err="1"/>
              <a:t>XMLHttpRequest</a:t>
            </a:r>
            <a:r>
              <a:rPr lang="en-US" dirty="0" smtClean="0"/>
              <a:t>.</a:t>
            </a:r>
            <a:endParaRPr lang="en-US" dirty="0"/>
          </a:p>
          <a:p>
            <a:r>
              <a:rPr lang="en-US" dirty="0" smtClean="0"/>
              <a:t>How </a:t>
            </a:r>
            <a:r>
              <a:rPr lang="en-US" dirty="0"/>
              <a:t>does it work?</a:t>
            </a:r>
          </a:p>
          <a:p>
            <a:pPr lvl="1"/>
            <a:r>
              <a:rPr lang="en-US" dirty="0"/>
              <a:t>R</a:t>
            </a:r>
            <a:r>
              <a:rPr lang="en-US" dirty="0" smtClean="0"/>
              <a:t>evolves </a:t>
            </a:r>
            <a:r>
              <a:rPr lang="en-US" dirty="0"/>
              <a:t>largely around the </a:t>
            </a:r>
            <a:r>
              <a:rPr lang="en-US" dirty="0">
                <a:latin typeface="Courier"/>
                <a:cs typeface="Courier"/>
              </a:rPr>
              <a:t>fetch</a:t>
            </a:r>
            <a:r>
              <a:rPr lang="en-US" dirty="0"/>
              <a:t> method on the window object. A simple way to use this method is to pass it a URL, which will execute a GET request.</a:t>
            </a:r>
          </a:p>
          <a:p>
            <a:pPr lvl="1"/>
            <a:r>
              <a:rPr lang="en-US" dirty="0" smtClean="0"/>
              <a:t>We can also pass </a:t>
            </a:r>
            <a:r>
              <a:rPr lang="en-US" dirty="0"/>
              <a:t>a </a:t>
            </a:r>
            <a:r>
              <a:rPr lang="en-US" dirty="0">
                <a:latin typeface="Courier"/>
                <a:cs typeface="Courier"/>
              </a:rPr>
              <a:t>Request</a:t>
            </a:r>
            <a:r>
              <a:rPr lang="en-US" dirty="0"/>
              <a:t> object, where you can specify the URL as well as configuration data, such as the request headers or the method of the request (GET, POST, etc.)</a:t>
            </a:r>
            <a:r>
              <a:rPr lang="en-US" dirty="0" smtClean="0"/>
              <a:t>.</a:t>
            </a:r>
            <a:endParaRPr lang="en-US" dirty="0"/>
          </a:p>
          <a:p>
            <a:pPr lvl="1"/>
            <a:r>
              <a:rPr lang="en-US" dirty="0"/>
              <a:t>You can define and configure your own response with the </a:t>
            </a:r>
            <a:r>
              <a:rPr lang="en-US" dirty="0">
                <a:latin typeface="Courier"/>
                <a:cs typeface="Courier"/>
              </a:rPr>
              <a:t>Response</a:t>
            </a:r>
            <a:r>
              <a:rPr lang="en-US" dirty="0"/>
              <a:t> object</a:t>
            </a:r>
            <a:r>
              <a:rPr lang="en-US" dirty="0" smtClean="0"/>
              <a:t>.</a:t>
            </a:r>
            <a:endParaRPr lang="en-US" dirty="0"/>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smtClean="0"/>
              <a:t>Coming </a:t>
            </a:r>
            <a:r>
              <a:rPr lang="en-US" dirty="0"/>
              <a:t>in ES7, we can make our code even cleaner using two new keywords: </a:t>
            </a:r>
            <a:r>
              <a:rPr lang="en-US" dirty="0" smtClean="0">
                <a:latin typeface="Courier"/>
                <a:cs typeface="Courier"/>
              </a:rPr>
              <a:t>async</a:t>
            </a:r>
            <a:r>
              <a:rPr lang="en-US" dirty="0"/>
              <a:t> </a:t>
            </a:r>
            <a:r>
              <a:rPr lang="en-US" dirty="0" smtClean="0"/>
              <a:t>and </a:t>
            </a:r>
            <a:r>
              <a:rPr lang="en-US" dirty="0" smtClean="0">
                <a:latin typeface="Courier"/>
                <a:cs typeface="Courier"/>
              </a:rPr>
              <a:t>await</a:t>
            </a:r>
            <a:r>
              <a:rPr lang="en-US" dirty="0" smtClean="0"/>
              <a:t>.</a:t>
            </a:r>
          </a:p>
          <a:p>
            <a:r>
              <a:rPr lang="en-US" dirty="0" smtClean="0"/>
              <a:t>Allows </a:t>
            </a:r>
            <a:r>
              <a:rPr lang="en-US" dirty="0"/>
              <a:t>us to write asynchronous code that looks even more </a:t>
            </a:r>
            <a:r>
              <a:rPr lang="en-US" dirty="0" smtClean="0"/>
              <a:t>like </a:t>
            </a:r>
            <a:r>
              <a:rPr lang="en-US" dirty="0"/>
              <a:t>synchronous code</a:t>
            </a:r>
            <a:r>
              <a:rPr lang="en-US" dirty="0" smtClean="0"/>
              <a:t>.</a:t>
            </a:r>
          </a:p>
          <a:p>
            <a:r>
              <a:rPr lang="en-US" dirty="0"/>
              <a:t>You can use this feature </a:t>
            </a:r>
            <a:r>
              <a:rPr lang="en-US" dirty="0" smtClean="0"/>
              <a:t>now via the </a:t>
            </a:r>
            <a:r>
              <a:rPr lang="en-US" dirty="0"/>
              <a:t>Traceur transpiler which converts ES6 to ES5 but </a:t>
            </a:r>
            <a:r>
              <a:rPr lang="en-US" dirty="0" smtClean="0"/>
              <a:t>has an </a:t>
            </a:r>
            <a:r>
              <a:rPr lang="en-US" dirty="0"/>
              <a:t>option to add async/await. </a:t>
            </a:r>
            <a:r>
              <a:rPr lang="en-US" dirty="0" smtClean="0"/>
              <a:t>(Maintained </a:t>
            </a:r>
            <a:r>
              <a:rPr lang="en-US" dirty="0"/>
              <a:t>by </a:t>
            </a:r>
            <a:r>
              <a:rPr lang="en-US" dirty="0" smtClean="0"/>
              <a:t>Google</a:t>
            </a:r>
            <a:r>
              <a:rPr lang="en-US" dirty="0" smtClean="0"/>
              <a:t>.)</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 *sigh*</a:t>
            </a:r>
            <a:endParaRPr lang="en-US" dirty="0"/>
          </a:p>
        </p:txBody>
      </p:sp>
      <p:pic>
        <p:nvPicPr>
          <p:cNvPr id="4" name="Picture 3" descr="angry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91" y="4678482"/>
            <a:ext cx="3097695" cy="1722318"/>
          </a:xfrm>
          <a:prstGeom prst="rect">
            <a:avLst/>
          </a:prstGeom>
        </p:spPr>
      </p:pic>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async</a:t>
            </a:r>
            <a:r>
              <a:rPr lang="en-US" dirty="0" smtClean="0"/>
              <a:t> keyword</a:t>
            </a:r>
          </a:p>
          <a:p>
            <a:pPr lvl="1"/>
            <a:r>
              <a:rPr lang="en-US" dirty="0"/>
              <a:t>P</a:t>
            </a:r>
            <a:r>
              <a:rPr lang="en-US" dirty="0" smtClean="0"/>
              <a:t>recedes </a:t>
            </a:r>
            <a:r>
              <a:rPr lang="en-US" dirty="0"/>
              <a:t>the function definition/</a:t>
            </a:r>
            <a:r>
              <a:rPr lang="en-US" dirty="0" smtClean="0"/>
              <a:t>declaration.</a:t>
            </a:r>
          </a:p>
          <a:p>
            <a:pPr lvl="1"/>
            <a:r>
              <a:rPr lang="en-US" dirty="0" smtClean="0"/>
              <a:t>Wraps </a:t>
            </a:r>
            <a:r>
              <a:rPr lang="en-US" dirty="0"/>
              <a:t>the function result in a </a:t>
            </a:r>
            <a:r>
              <a:rPr lang="en-US" dirty="0" smtClean="0"/>
              <a:t>promise.</a:t>
            </a:r>
          </a:p>
          <a:p>
            <a:pPr lvl="1"/>
            <a:r>
              <a:rPr lang="en-US" b="1" dirty="0" smtClean="0"/>
              <a:t>We no longer need to call resolve and reject.</a:t>
            </a:r>
          </a:p>
          <a:p>
            <a:r>
              <a:rPr lang="en-US" dirty="0" smtClean="0"/>
              <a:t>Inside an </a:t>
            </a:r>
            <a:r>
              <a:rPr lang="en-US" dirty="0" err="1" smtClean="0">
                <a:latin typeface="Courier"/>
                <a:cs typeface="Courier"/>
              </a:rPr>
              <a:t>async</a:t>
            </a:r>
            <a:r>
              <a:rPr lang="en-US" dirty="0" smtClean="0"/>
              <a:t> function, y</a:t>
            </a:r>
            <a:r>
              <a:rPr lang="en-US" dirty="0" smtClean="0"/>
              <a:t>ou can precede any asynchronous calls with </a:t>
            </a:r>
            <a:r>
              <a:rPr lang="en-US" dirty="0" smtClean="0">
                <a:latin typeface="Courier"/>
                <a:cs typeface="Courier"/>
              </a:rPr>
              <a:t>await</a:t>
            </a:r>
            <a:r>
              <a:rPr lang="en-US" dirty="0" smtClean="0"/>
              <a:t>. This will force the function to wait until the asynchronous operation has completed. The resolved value or rejected error will be returned.</a:t>
            </a:r>
          </a:p>
          <a:p>
            <a:r>
              <a:rPr lang="en-US" dirty="0" smtClean="0"/>
              <a:t>Note</a:t>
            </a:r>
            <a:r>
              <a:rPr lang="en-US" dirty="0"/>
              <a:t>: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Introduction</a:t>
            </a:r>
            <a:endParaRPr lang="en-US" dirty="0"/>
          </a:p>
        </p:txBody>
      </p:sp>
      <p:sp>
        <p:nvSpPr>
          <p:cNvPr id="3" name="Content Placeholder 2"/>
          <p:cNvSpPr>
            <a:spLocks noGrp="1"/>
          </p:cNvSpPr>
          <p:nvPr>
            <p:ph idx="1"/>
          </p:nvPr>
        </p:nvSpPr>
        <p:spPr/>
        <p:txBody>
          <a:bodyPr>
            <a:normAutofit/>
          </a:bodyPr>
          <a:lstStyle/>
          <a:p>
            <a:r>
              <a:rPr lang="en-US" dirty="0" smtClean="0"/>
              <a:t>Generator function - A type of function whose execution can be paused and resumed later.</a:t>
            </a:r>
          </a:p>
          <a:p>
            <a:r>
              <a:rPr lang="en-US" dirty="0" smtClean="0"/>
              <a:t>This </a:t>
            </a:r>
            <a:r>
              <a:rPr lang="en-US" dirty="0"/>
              <a:t>can happen several times in a generator - not limited to one </a:t>
            </a:r>
            <a:r>
              <a:rPr lang="en-US" dirty="0" smtClean="0"/>
              <a:t>pause.</a:t>
            </a:r>
          </a:p>
          <a:p>
            <a:r>
              <a:rPr lang="en-US" dirty="0" smtClean="0"/>
              <a:t>Why is this useful?</a:t>
            </a:r>
          </a:p>
          <a:p>
            <a:pPr lvl="1"/>
            <a:r>
              <a:rPr lang="en-US" dirty="0"/>
              <a:t>F</a:t>
            </a:r>
            <a:r>
              <a:rPr lang="en-US" dirty="0" smtClean="0"/>
              <a:t>or </a:t>
            </a:r>
            <a:r>
              <a:rPr lang="en-US" dirty="0"/>
              <a:t>iterating over a custom sequence</a:t>
            </a:r>
            <a:r>
              <a:rPr lang="en-US" dirty="0" smtClean="0"/>
              <a:t>.</a:t>
            </a:r>
            <a:endParaRPr lang="en-US" dirty="0"/>
          </a:p>
          <a:p>
            <a:pPr lvl="1"/>
            <a:r>
              <a:rPr lang="en-US" dirty="0" smtClean="0"/>
              <a:t>Yet </a:t>
            </a:r>
            <a:r>
              <a:rPr lang="en-US" i="1" dirty="0" smtClean="0"/>
              <a:t>another</a:t>
            </a:r>
            <a:r>
              <a:rPr lang="en-US" dirty="0" smtClean="0"/>
              <a:t> way to write </a:t>
            </a:r>
            <a:r>
              <a:rPr lang="en-US" dirty="0"/>
              <a:t>asynchronous code in a more synchronous </a:t>
            </a:r>
            <a:r>
              <a:rPr lang="en-US" dirty="0" smtClean="0"/>
              <a:t>way, by hiding </a:t>
            </a:r>
            <a:r>
              <a:rPr lang="en-US" dirty="0"/>
              <a:t>away the asynchronous </a:t>
            </a:r>
            <a:r>
              <a:rPr lang="en-US" dirty="0" smtClean="0"/>
              <a:t>details.</a:t>
            </a:r>
          </a:p>
          <a:p>
            <a:r>
              <a:rPr lang="en-US" dirty="0"/>
              <a:t>To make a </a:t>
            </a:r>
            <a:r>
              <a:rPr lang="en-US" dirty="0" smtClean="0"/>
              <a:t>generator function, </a:t>
            </a:r>
            <a:r>
              <a:rPr lang="en-US" dirty="0"/>
              <a:t>declare/define the function with an asterisk (</a:t>
            </a:r>
            <a:r>
              <a:rPr lang="en-US" dirty="0">
                <a:latin typeface="Courier"/>
                <a:cs typeface="Courier"/>
              </a:rPr>
              <a:t>function</a:t>
            </a:r>
            <a:r>
              <a:rPr lang="en-US" dirty="0" smtClean="0">
                <a:latin typeface="Courier"/>
                <a:cs typeface="Courier"/>
              </a:rPr>
              <a:t>*</a:t>
            </a:r>
            <a:r>
              <a:rPr lang="en-US" dirty="0"/>
              <a:t> </a:t>
            </a:r>
            <a:r>
              <a:rPr lang="en-US" dirty="0" smtClean="0">
                <a:latin typeface="Courier"/>
                <a:cs typeface="Courier"/>
              </a:rPr>
              <a:t>fun1</a:t>
            </a:r>
            <a:r>
              <a:rPr lang="en-US" dirty="0" smtClean="0"/>
              <a:t>)</a:t>
            </a:r>
            <a:r>
              <a:rPr lang="en-US" dirty="0"/>
              <a:t>. </a:t>
            </a:r>
            <a:r>
              <a:rPr lang="en-US" sz="1800" dirty="0" smtClean="0"/>
              <a:t>(Can </a:t>
            </a:r>
            <a:r>
              <a:rPr lang="en-US" sz="1800" dirty="0"/>
              <a:t>also move the asterisk to just before the function name, as in function </a:t>
            </a:r>
            <a:r>
              <a:rPr lang="en-US" sz="1800" dirty="0">
                <a:latin typeface="Courier"/>
                <a:cs typeface="Courier"/>
              </a:rPr>
              <a:t>*fun</a:t>
            </a:r>
            <a:r>
              <a:rPr lang="en-US" sz="1800" dirty="0" smtClean="0"/>
              <a:t>.)</a:t>
            </a:r>
          </a:p>
          <a:p>
            <a:r>
              <a:rPr lang="en-US" dirty="0"/>
              <a:t>Yield expressions indicate where the function can be paused</a:t>
            </a:r>
            <a:r>
              <a:rPr lang="en-US" dirty="0" smtClean="0"/>
              <a:t>.</a:t>
            </a:r>
            <a:endParaRPr lang="en-US" dirty="0"/>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a:t>
            </a:r>
            <a:r>
              <a:rPr lang="en-US" dirty="0" smtClean="0"/>
              <a:t>we first start programming, we learn how to code synchronously.</a:t>
            </a:r>
          </a:p>
          <a:p>
            <a:r>
              <a:rPr lang="en-US" dirty="0" smtClean="0"/>
              <a:t>Every statement runs to completion, followed by the next statement in the control flow, until the application completes</a:t>
            </a:r>
            <a:r>
              <a:rPr lang="en-US" dirty="0" smtClean="0"/>
              <a:t>.</a:t>
            </a:r>
          </a:p>
          <a:p>
            <a:r>
              <a:rPr lang="en-US" dirty="0"/>
              <a:t>What is the major downside of coding this way</a:t>
            </a:r>
            <a:r>
              <a:rPr lang="en-US" dirty="0" smtClean="0"/>
              <a:t>?</a:t>
            </a:r>
            <a:endParaRPr lang="en-US" dirty="0"/>
          </a:p>
          <a:p>
            <a:pPr lvl="1"/>
            <a:r>
              <a:rPr lang="en-US" dirty="0" smtClean="0"/>
              <a:t>SLOW! “Blocks” </a:t>
            </a:r>
            <a:r>
              <a:rPr lang="en-US" dirty="0"/>
              <a:t>the </a:t>
            </a:r>
            <a:r>
              <a:rPr lang="en-US" dirty="0" smtClean="0"/>
              <a:t>application</a:t>
            </a:r>
            <a:endParaRPr lang="en-US" dirty="0"/>
          </a:p>
          <a:p>
            <a:pPr lvl="1"/>
            <a:r>
              <a:rPr lang="en-US" dirty="0" smtClean="0"/>
              <a:t>Poor interactivity and user experience</a:t>
            </a:r>
            <a:endParaRPr lang="en-US" dirty="0" smtClean="0"/>
          </a:p>
          <a:p>
            <a:pPr marL="114300" indent="0">
              <a:buNone/>
            </a:pPr>
            <a:endParaRPr lang="en-US" dirty="0" smtClean="0"/>
          </a:p>
        </p:txBody>
      </p:sp>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Execution</a:t>
            </a:r>
            <a:endParaRPr lang="en-US" dirty="0"/>
          </a:p>
        </p:txBody>
      </p:sp>
      <p:sp>
        <p:nvSpPr>
          <p:cNvPr id="3" name="Content Placeholder 2"/>
          <p:cNvSpPr>
            <a:spLocks noGrp="1"/>
          </p:cNvSpPr>
          <p:nvPr>
            <p:ph idx="1"/>
          </p:nvPr>
        </p:nvSpPr>
        <p:spPr/>
        <p:txBody>
          <a:bodyPr>
            <a:normAutofit/>
          </a:bodyPr>
          <a:lstStyle/>
          <a:p>
            <a:r>
              <a:rPr lang="en-US" dirty="0" smtClean="0"/>
              <a:t>Call the function and assign the result to a variable. This creates a generator.</a:t>
            </a:r>
          </a:p>
          <a:p>
            <a:r>
              <a:rPr lang="en-US" dirty="0" smtClean="0"/>
              <a:t>We will use this object to run, through the generator function.</a:t>
            </a:r>
          </a:p>
          <a:p>
            <a:r>
              <a:rPr lang="en-US" dirty="0"/>
              <a:t>C</a:t>
            </a:r>
            <a:r>
              <a:rPr lang="en-US" dirty="0" smtClean="0"/>
              <a:t>all </a:t>
            </a:r>
            <a:r>
              <a:rPr lang="en-US" dirty="0" smtClean="0">
                <a:latin typeface="Courier"/>
                <a:cs typeface="Courier"/>
              </a:rPr>
              <a:t>next</a:t>
            </a:r>
            <a:r>
              <a:rPr lang="en-US" dirty="0" smtClean="0"/>
              <a:t> on the generator to begin execution.</a:t>
            </a:r>
          </a:p>
          <a:p>
            <a:r>
              <a:rPr lang="en-US" dirty="0" smtClean="0"/>
              <a:t>When </a:t>
            </a:r>
            <a:r>
              <a:rPr lang="en-US" dirty="0" smtClean="0"/>
              <a:t>the function encounters a </a:t>
            </a:r>
            <a:r>
              <a:rPr lang="en-US" dirty="0" smtClean="0">
                <a:latin typeface="Courier"/>
                <a:cs typeface="Courier"/>
              </a:rPr>
              <a:t>yield</a:t>
            </a:r>
            <a:r>
              <a:rPr lang="en-US" dirty="0" smtClean="0"/>
              <a:t> expression, execution is paused and control is passed back to the caller.</a:t>
            </a:r>
          </a:p>
          <a:p>
            <a:r>
              <a:rPr lang="en-US" dirty="0" smtClean="0"/>
              <a:t>The generator can continue to call </a:t>
            </a:r>
            <a:r>
              <a:rPr lang="en-US" dirty="0" smtClean="0">
                <a:latin typeface="Courier"/>
                <a:cs typeface="Courier"/>
              </a:rPr>
              <a:t>next</a:t>
            </a:r>
            <a:r>
              <a:rPr lang="en-US" dirty="0" smtClean="0"/>
              <a:t> to iterate through the generator function until it completes.</a:t>
            </a:r>
          </a:p>
          <a:p>
            <a:r>
              <a:rPr lang="en-US" dirty="0" smtClean="0"/>
              <a:t>After the last yield, the generator must call next once more to finish the method.</a:t>
            </a:r>
            <a:endParaRPr lang="en-US" dirty="0" smtClean="0"/>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Communication</a:t>
            </a:r>
            <a:endParaRPr lang="en-US" dirty="0"/>
          </a:p>
        </p:txBody>
      </p:sp>
      <p:sp>
        <p:nvSpPr>
          <p:cNvPr id="3" name="Content Placeholder 2"/>
          <p:cNvSpPr>
            <a:spLocks noGrp="1"/>
          </p:cNvSpPr>
          <p:nvPr>
            <p:ph idx="1"/>
          </p:nvPr>
        </p:nvSpPr>
        <p:spPr/>
        <p:txBody>
          <a:bodyPr/>
          <a:lstStyle/>
          <a:p>
            <a:r>
              <a:rPr lang="en-US" dirty="0" smtClean="0"/>
              <a:t>Generators can communicate back and forth with their generator function.</a:t>
            </a:r>
          </a:p>
          <a:p>
            <a:r>
              <a:rPr lang="en-US" dirty="0" smtClean="0"/>
              <a:t>If </a:t>
            </a:r>
            <a:r>
              <a:rPr lang="en-US" dirty="0"/>
              <a:t>the </a:t>
            </a:r>
            <a:r>
              <a:rPr lang="en-US" dirty="0">
                <a:latin typeface="Courier"/>
                <a:cs typeface="Courier"/>
              </a:rPr>
              <a:t>yield</a:t>
            </a:r>
            <a:r>
              <a:rPr lang="en-US" dirty="0"/>
              <a:t> keyword is followed by a value, that value is sent </a:t>
            </a:r>
            <a:r>
              <a:rPr lang="en-US" dirty="0" smtClean="0"/>
              <a:t>back to </a:t>
            </a:r>
            <a:r>
              <a:rPr lang="en-US" dirty="0"/>
              <a:t>the </a:t>
            </a:r>
            <a:r>
              <a:rPr lang="en-US" dirty="0" smtClean="0"/>
              <a:t>generator.</a:t>
            </a:r>
            <a:endParaRPr lang="en-US" dirty="0"/>
          </a:p>
          <a:p>
            <a:r>
              <a:rPr lang="en-US" dirty="0"/>
              <a:t>The value sent back is wrapped in an object literal with two properties: </a:t>
            </a:r>
            <a:r>
              <a:rPr lang="en-US" dirty="0">
                <a:latin typeface="Courier"/>
                <a:cs typeface="Courier"/>
              </a:rPr>
              <a:t>value</a:t>
            </a:r>
            <a:r>
              <a:rPr lang="en-US" dirty="0"/>
              <a:t> (the value returned), and </a:t>
            </a:r>
            <a:r>
              <a:rPr lang="en-US" dirty="0">
                <a:latin typeface="Courier"/>
                <a:cs typeface="Courier"/>
              </a:rPr>
              <a:t>done</a:t>
            </a:r>
            <a:r>
              <a:rPr lang="en-US" dirty="0"/>
              <a:t>, a </a:t>
            </a:r>
            <a:r>
              <a:rPr lang="en-US" dirty="0" err="1"/>
              <a:t>boolean</a:t>
            </a:r>
            <a:r>
              <a:rPr lang="en-US" dirty="0"/>
              <a:t> indicating if the function has returned because it completed.</a:t>
            </a:r>
          </a:p>
          <a:p>
            <a:r>
              <a:rPr lang="en-US" dirty="0"/>
              <a:t>Communication goes both ways – values </a:t>
            </a:r>
            <a:r>
              <a:rPr lang="en-US" dirty="0" smtClean="0"/>
              <a:t>can also be </a:t>
            </a:r>
            <a:r>
              <a:rPr lang="en-US" dirty="0"/>
              <a:t>sent back to the generator via </a:t>
            </a:r>
            <a:r>
              <a:rPr lang="en-US" dirty="0">
                <a:latin typeface="Courier"/>
                <a:cs typeface="Courier"/>
              </a:rPr>
              <a:t>next</a:t>
            </a:r>
            <a:r>
              <a:rPr lang="en-US" dirty="0"/>
              <a:t>.</a:t>
            </a:r>
          </a:p>
          <a:p>
            <a:r>
              <a:rPr lang="en-US" dirty="0"/>
              <a:t>This becomes the value that the yield expression evaluates to.</a:t>
            </a:r>
            <a:r>
              <a:rPr lang="en-US" dirty="0">
                <a:solidFill>
                  <a:srgbClr val="FF0000"/>
                </a:solidFill>
                <a:latin typeface="ＭＳ ゴシック"/>
                <a:ea typeface="ＭＳ ゴシック"/>
                <a:cs typeface="ＭＳ ゴシック"/>
              </a:rPr>
              <a:t> ♬</a:t>
            </a:r>
            <a:endParaRPr lang="en-US" dirty="0"/>
          </a:p>
          <a:p>
            <a:endParaRPr lang="en-US" dirty="0"/>
          </a:p>
        </p:txBody>
      </p:sp>
    </p:spTree>
    <p:extLst>
      <p:ext uri="{BB962C8B-B14F-4D97-AF65-F5344CB8AC3E}">
        <p14:creationId xmlns:p14="http://schemas.microsoft.com/office/powerpoint/2010/main" val="4275294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a:bodyPr>
          <a:lstStyle/>
          <a:p>
            <a:r>
              <a:rPr lang="en-US" dirty="0">
                <a:latin typeface="Courier"/>
                <a:cs typeface="Courier"/>
              </a:rPr>
              <a:t>f</a:t>
            </a:r>
            <a:r>
              <a:rPr lang="en-US" dirty="0" smtClean="0">
                <a:latin typeface="Courier"/>
                <a:cs typeface="Courier"/>
              </a:rPr>
              <a:t>or</a:t>
            </a:r>
            <a:r>
              <a:rPr lang="en-US" dirty="0" smtClean="0"/>
              <a:t>/</a:t>
            </a:r>
            <a:r>
              <a:rPr lang="en-US" dirty="0" smtClean="0">
                <a:latin typeface="Courier"/>
                <a:cs typeface="Courier"/>
              </a:rPr>
              <a:t>of</a:t>
            </a:r>
            <a:r>
              <a:rPr lang="en-US" dirty="0" smtClean="0"/>
              <a:t> Structure</a:t>
            </a:r>
          </a:p>
          <a:p>
            <a:pPr lvl="1"/>
            <a:r>
              <a:rPr lang="en-US" dirty="0"/>
              <a:t>A</a:t>
            </a:r>
            <a:r>
              <a:rPr lang="en-US" dirty="0" smtClean="0"/>
              <a:t>llows </a:t>
            </a:r>
            <a:r>
              <a:rPr lang="en-US" dirty="0"/>
              <a:t>you to loop through a </a:t>
            </a:r>
            <a:r>
              <a:rPr lang="en-US" dirty="0" smtClean="0"/>
              <a:t>generator function </a:t>
            </a:r>
            <a:r>
              <a:rPr lang="en-US" dirty="0"/>
              <a:t>very easily - the details of creating the generator </a:t>
            </a:r>
            <a:r>
              <a:rPr lang="en-US" dirty="0" smtClean="0"/>
              <a:t>and </a:t>
            </a:r>
            <a:r>
              <a:rPr lang="en-US" dirty="0"/>
              <a:t>extracting the value </a:t>
            </a:r>
            <a:r>
              <a:rPr lang="en-US" dirty="0" smtClean="0"/>
              <a:t>from </a:t>
            </a:r>
            <a:r>
              <a:rPr lang="en-US" dirty="0"/>
              <a:t>it’s wrapped object are abstracted away for </a:t>
            </a:r>
            <a:r>
              <a:rPr lang="en-US" dirty="0" smtClean="0"/>
              <a:t>you.</a:t>
            </a:r>
          </a:p>
          <a:p>
            <a:pPr lvl="1"/>
            <a:r>
              <a:rPr lang="en-US" dirty="0" smtClean="0"/>
              <a:t>The </a:t>
            </a:r>
            <a:r>
              <a:rPr lang="en-US" dirty="0"/>
              <a:t>loop completes when </a:t>
            </a:r>
            <a:r>
              <a:rPr lang="en-US" dirty="0">
                <a:latin typeface="Courier"/>
                <a:cs typeface="Courier"/>
              </a:rPr>
              <a:t>done</a:t>
            </a:r>
            <a:r>
              <a:rPr lang="en-US" dirty="0"/>
              <a:t> is true.</a:t>
            </a:r>
          </a:p>
          <a:p>
            <a:pPr lvl="1"/>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a:t>
            </a:r>
            <a:r>
              <a:rPr lang="en-US" smtClean="0"/>
              <a:t>generator function </a:t>
            </a:r>
            <a:r>
              <a:rPr lang="en-US" dirty="0"/>
              <a:t>is lost. Instead, the final value you receive is the return value from the final </a:t>
            </a:r>
            <a:r>
              <a:rPr lang="en-US" dirty="0">
                <a:latin typeface="Courier"/>
                <a:cs typeface="Courier"/>
              </a:rPr>
              <a:t>yield</a:t>
            </a:r>
            <a:r>
              <a:rPr lang="en-US" dirty="0"/>
              <a:t>. </a:t>
            </a:r>
            <a:endParaRPr lang="en-US" dirty="0" smtClean="0"/>
          </a:p>
          <a:p>
            <a:pPr lvl="1"/>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r>
              <a:rPr lang="en-US" dirty="0">
                <a:solidFill>
                  <a:srgbClr val="FF0000"/>
                </a:solidFill>
                <a:latin typeface="ＭＳ ゴシック"/>
                <a:ea typeface="ＭＳ ゴシック"/>
                <a:cs typeface="ＭＳ ゴシック"/>
              </a:rPr>
              <a:t> ♬</a:t>
            </a:r>
            <a:endParaRPr lang="en-US" dirty="0" smtClean="0"/>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the generator iterator continues to iterate, but control passes to the other generator (and eventually back to the original generator when complete)</a:t>
            </a:r>
            <a:r>
              <a:rPr lang="en-US" dirty="0" smtClean="0"/>
              <a:t>.</a:t>
            </a:r>
          </a:p>
          <a:p>
            <a:pPr marL="342900" lvl="1">
              <a:buClr>
                <a:schemeClr val="accent1"/>
              </a:buClr>
            </a:pPr>
            <a:r>
              <a:rPr lang="en-US" sz="2200" dirty="0" smtClean="0"/>
              <a:t>By using a generator iterator we can start a function that will make an async call, and then use the same iterator to return the result of the operation back to the calling function. Using delegation, combined with promises, allows us to define async/await.</a:t>
            </a:r>
            <a:r>
              <a:rPr lang="en-US" sz="2200" dirty="0">
                <a:solidFill>
                  <a:srgbClr val="FF0000"/>
                </a:solidFill>
                <a:latin typeface="ＭＳ ゴシック"/>
                <a:ea typeface="ＭＳ ゴシック"/>
                <a:cs typeface="ＭＳ ゴシック"/>
              </a:rPr>
              <a:t> </a:t>
            </a:r>
            <a:r>
              <a:rPr lang="en-US" dirty="0" smtClean="0">
                <a:solidFill>
                  <a:srgbClr val="FF0000"/>
                </a:solidFill>
                <a:latin typeface="ＭＳ ゴシック"/>
                <a:ea typeface="ＭＳ ゴシック"/>
                <a:cs typeface="ＭＳ ゴシック"/>
              </a:rPr>
              <a:t>♬</a:t>
            </a:r>
            <a:endParaRPr lang="en-US" dirty="0"/>
          </a:p>
        </p:txBody>
      </p:sp>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a:bodyPr>
          <a:lstStyle/>
          <a:p>
            <a:r>
              <a:rPr lang="en-US" dirty="0" smtClean="0"/>
              <a:t>Jasmine’s </a:t>
            </a:r>
            <a:r>
              <a:rPr lang="en-US" dirty="0" smtClean="0">
                <a:latin typeface="Courier"/>
                <a:cs typeface="Courier"/>
              </a:rPr>
              <a:t>done</a:t>
            </a:r>
            <a:r>
              <a:rPr lang="en-US" dirty="0" smtClean="0"/>
              <a:t> function</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a:t>
            </a:r>
            <a:r>
              <a:rPr lang="en-US" dirty="0" smtClean="0"/>
              <a:t>promise and </a:t>
            </a:r>
            <a:r>
              <a:rPr lang="en-US" dirty="0" smtClean="0"/>
              <a:t>resulting assertions are </a:t>
            </a:r>
            <a:r>
              <a:rPr lang="en-US" dirty="0" smtClean="0"/>
              <a:t>finished</a:t>
            </a:r>
            <a:r>
              <a:rPr lang="en-US" dirty="0" smtClean="0"/>
              <a:t>, </a:t>
            </a:r>
            <a:r>
              <a:rPr lang="en-US" dirty="0" smtClean="0"/>
              <a:t>calling </a:t>
            </a:r>
            <a:r>
              <a:rPr lang="en-US" dirty="0" smtClean="0">
                <a:latin typeface="Courier"/>
                <a:cs typeface="Courier"/>
              </a:rPr>
              <a:t>done</a:t>
            </a:r>
            <a:r>
              <a:rPr lang="en-US" dirty="0" smtClean="0"/>
              <a:t> signals </a:t>
            </a:r>
            <a:r>
              <a:rPr lang="en-US" dirty="0" smtClean="0"/>
              <a:t>that the </a:t>
            </a:r>
            <a:r>
              <a:rPr lang="en-US" dirty="0" smtClean="0"/>
              <a:t>asynchronous </a:t>
            </a:r>
            <a:r>
              <a:rPr lang="en-US" dirty="0" smtClean="0"/>
              <a:t>work has completed.</a:t>
            </a:r>
          </a:p>
          <a:p>
            <a:r>
              <a:rPr lang="en-US" dirty="0" smtClean="0"/>
              <a:t>To test, call the </a:t>
            </a:r>
            <a:r>
              <a:rPr lang="en-US" dirty="0" smtClean="0"/>
              <a:t>promise as </a:t>
            </a:r>
            <a:r>
              <a:rPr lang="en-US" dirty="0" smtClean="0"/>
              <a:t>you normally would.</a:t>
            </a:r>
          </a:p>
          <a:p>
            <a:pPr lvl="1"/>
            <a:r>
              <a:rPr lang="en-US" dirty="0" smtClean="0"/>
              <a:t>In the </a:t>
            </a:r>
            <a:r>
              <a:rPr lang="en-US" dirty="0" smtClean="0">
                <a:latin typeface="Courier"/>
                <a:cs typeface="Courier"/>
              </a:rPr>
              <a:t>then</a:t>
            </a:r>
            <a:r>
              <a:rPr lang="en-US" dirty="0" smtClean="0"/>
              <a:t> </a:t>
            </a:r>
            <a:r>
              <a:rPr lang="en-US" dirty="0" smtClean="0"/>
              <a:t>handler, </a:t>
            </a:r>
            <a:r>
              <a:rPr lang="en-US" dirty="0" smtClean="0"/>
              <a:t>test for the result you would expect from the resolve promise</a:t>
            </a:r>
            <a:r>
              <a:rPr lang="en-US" dirty="0" smtClean="0"/>
              <a:t>.</a:t>
            </a:r>
            <a:endParaRPr lang="en-US" dirty="0" smtClean="0"/>
          </a:p>
          <a:p>
            <a:pPr lvl="1"/>
            <a:r>
              <a:rPr lang="en-US" dirty="0" smtClean="0"/>
              <a:t>In the </a:t>
            </a:r>
            <a:r>
              <a:rPr lang="en-US" dirty="0" smtClean="0">
                <a:latin typeface="Courier"/>
                <a:cs typeface="Courier"/>
              </a:rPr>
              <a:t>catch</a:t>
            </a:r>
            <a:r>
              <a:rPr lang="en-US" dirty="0" smtClean="0"/>
              <a:t> </a:t>
            </a:r>
            <a:r>
              <a:rPr lang="en-US" dirty="0" smtClean="0"/>
              <a:t>handler, </a:t>
            </a:r>
            <a:r>
              <a:rPr lang="en-US" dirty="0" smtClean="0"/>
              <a:t>test for the result you would expect from the rejected promise</a:t>
            </a:r>
            <a:r>
              <a:rPr lang="en-US" dirty="0" smtClean="0"/>
              <a:t>.</a:t>
            </a:r>
            <a:endParaRPr lang="en-US" dirty="0"/>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043" y="4492487"/>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73043" y="3412435"/>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p:txBody>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a:t>
            </a:r>
            <a:r>
              <a:rPr lang="en-US" dirty="0" smtClean="0"/>
              <a:t>or always </a:t>
            </a:r>
            <a:r>
              <a:rPr lang="en-US" dirty="0" smtClean="0"/>
              <a:t>rejected)</a:t>
            </a:r>
            <a:r>
              <a:rPr lang="en-US" dirty="0" smtClean="0"/>
              <a:t>.</a:t>
            </a:r>
            <a:endParaRPr lang="en-US" dirty="0" smtClean="0"/>
          </a:p>
          <a:p>
            <a:pPr marL="411480" lvl="1" indent="0">
              <a:buNone/>
            </a:pPr>
            <a:r>
              <a:rPr lang="en-US" dirty="0" err="1">
                <a:latin typeface="Courier"/>
                <a:cs typeface="Courier"/>
              </a:rPr>
              <a:t>spyOn</a:t>
            </a:r>
            <a:r>
              <a:rPr lang="en-US" dirty="0" smtClean="0">
                <a:latin typeface="Courier"/>
                <a:cs typeface="Courier"/>
              </a:rPr>
              <a:t>(view,</a:t>
            </a:r>
            <a:r>
              <a:rPr lang="en-US" dirty="0"/>
              <a:t> </a:t>
            </a:r>
            <a:r>
              <a:rPr lang="en-US" dirty="0" smtClean="0">
                <a:latin typeface="Courier"/>
                <a:cs typeface="Courier"/>
              </a:rPr>
              <a:t>'</a:t>
            </a:r>
            <a:r>
              <a:rPr lang="en-US" dirty="0" err="1" smtClean="0">
                <a:latin typeface="Courier"/>
                <a:cs typeface="Courier"/>
              </a:rPr>
              <a:t>editFile</a:t>
            </a:r>
            <a:r>
              <a:rPr lang="en-US" dirty="0" smtClean="0">
                <a:latin typeface="Courier"/>
                <a:cs typeface="Courier"/>
              </a:rPr>
              <a:t>'</a:t>
            </a:r>
            <a:r>
              <a:rPr lang="en-US" dirty="0">
                <a:latin typeface="Courier"/>
                <a:cs typeface="Courier"/>
              </a:rPr>
              <a:t>).</a:t>
            </a:r>
            <a:r>
              <a:rPr lang="en-US" dirty="0" err="1">
                <a:latin typeface="Courier"/>
                <a:cs typeface="Courier"/>
              </a:rPr>
              <a:t>and.returnValue</a:t>
            </a:r>
            <a:r>
              <a:rPr lang="en-US" dirty="0" smtClean="0">
                <a:latin typeface="Courier"/>
                <a:cs typeface="Courier"/>
              </a:rPr>
              <a:t>(</a:t>
            </a:r>
            <a:br>
              <a:rPr lang="en-US" dirty="0" smtClean="0">
                <a:latin typeface="Courier"/>
                <a:cs typeface="Courier"/>
              </a:rPr>
            </a:br>
            <a:r>
              <a:rPr lang="en-US" dirty="0" smtClean="0">
                <a:latin typeface="Courier"/>
                <a:cs typeface="Courier"/>
              </a:rPr>
              <a:t>    </a:t>
            </a:r>
            <a:r>
              <a:rPr lang="en-US" dirty="0" err="1" smtClean="0">
                <a:latin typeface="Courier"/>
                <a:cs typeface="Courier"/>
              </a:rPr>
              <a:t>Promise.resolve</a:t>
            </a:r>
            <a:r>
              <a:rPr lang="en-US" dirty="0" smtClean="0">
                <a:latin typeface="Courier"/>
                <a:cs typeface="Courier"/>
              </a:rPr>
              <a:t>(</a:t>
            </a:r>
            <a:r>
              <a:rPr lang="en-US" dirty="0" err="1" smtClean="0">
                <a:latin typeface="Courier"/>
                <a:cs typeface="Courier"/>
              </a:rPr>
              <a:t>retVal</a:t>
            </a:r>
            <a:r>
              <a:rPr lang="en-US" dirty="0" smtClean="0">
                <a:latin typeface="Courier"/>
                <a:cs typeface="Courier"/>
              </a:rPr>
              <a:t>))</a:t>
            </a:r>
            <a:r>
              <a:rPr lang="en-US" dirty="0"/>
              <a:t>;</a:t>
            </a:r>
            <a:endParaRPr lang="en-US" dirty="0" smtClean="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r>
              <a:rPr lang="en-US" dirty="0" smtClean="0"/>
              <a:t>.</a:t>
            </a:r>
            <a:endParaRPr lang="en-US" dirty="0" smtClean="0"/>
          </a:p>
          <a:p>
            <a:pPr marL="411480" lvl="1" indent="0">
              <a:buNone/>
            </a:pPr>
            <a:r>
              <a:rPr lang="en-US" dirty="0" err="1">
                <a:latin typeface="Courier"/>
                <a:cs typeface="Courier"/>
              </a:rPr>
              <a:t>spyOn</a:t>
            </a:r>
            <a:r>
              <a:rPr lang="en-US" dirty="0">
                <a:latin typeface="Courier"/>
                <a:cs typeface="Courier"/>
              </a:rPr>
              <a:t>(</a:t>
            </a:r>
            <a:r>
              <a:rPr lang="en-US" dirty="0" err="1">
                <a:latin typeface="Courier"/>
                <a:cs typeface="Courier"/>
              </a:rPr>
              <a:t>view.model</a:t>
            </a:r>
            <a:r>
              <a:rPr lang="en-US" dirty="0" smtClean="0">
                <a:latin typeface="Courier"/>
                <a:cs typeface="Courier"/>
              </a:rPr>
              <a:t>,</a:t>
            </a:r>
            <a:r>
              <a:rPr lang="en-US" dirty="0"/>
              <a:t> </a:t>
            </a:r>
            <a:r>
              <a:rPr lang="en-US" dirty="0" smtClean="0">
                <a:latin typeface="Courier"/>
                <a:cs typeface="Courier"/>
              </a:rPr>
              <a:t>'</a:t>
            </a:r>
            <a:r>
              <a:rPr lang="en-US" dirty="0">
                <a:latin typeface="Courier"/>
                <a:cs typeface="Courier"/>
              </a:rPr>
              <a:t>save').</a:t>
            </a:r>
            <a:r>
              <a:rPr lang="en-US" dirty="0" err="1">
                <a:latin typeface="Courier"/>
                <a:cs typeface="Courier"/>
              </a:rPr>
              <a:t>and.returnValue</a:t>
            </a:r>
            <a:r>
              <a:rPr lang="en-US" dirty="0" smtClean="0">
                <a:latin typeface="Courier"/>
                <a:cs typeface="Courier"/>
              </a:rPr>
              <a:t>(</a:t>
            </a:r>
            <a:br>
              <a:rPr lang="en-US" dirty="0" smtClean="0">
                <a:latin typeface="Courier"/>
                <a:cs typeface="Courier"/>
              </a:rPr>
            </a:br>
            <a:r>
              <a:rPr lang="en-US" dirty="0" smtClean="0">
                <a:latin typeface="Courier"/>
                <a:cs typeface="Courier"/>
              </a:rPr>
              <a:t>    $</a:t>
            </a:r>
            <a:r>
              <a:rPr lang="en-US" dirty="0">
                <a:latin typeface="Courier"/>
                <a:cs typeface="Courier"/>
              </a:rPr>
              <a:t>.Deferred().resolve().promise());</a:t>
            </a:r>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rejected promise fail. Otherwise, if you don’t explicitly test for the error it will be lost.</a:t>
            </a:r>
          </a:p>
          <a:p>
            <a:pPr lvl="1"/>
            <a:r>
              <a:rPr lang="en-US" dirty="0" smtClean="0"/>
              <a:t>Chai-as-promised: Allows for cleaner assertions with </a:t>
            </a:r>
            <a:r>
              <a:rPr lang="en-US" dirty="0" err="1" smtClean="0"/>
              <a:t>to.eventually.equal</a:t>
            </a:r>
            <a:r>
              <a:rPr lang="en-US" dirty="0" smtClean="0"/>
              <a:t> rather than using then and done.</a:t>
            </a:r>
          </a:p>
          <a:p>
            <a:pPr lvl="1"/>
            <a:r>
              <a:rPr lang="en-US" dirty="0" err="1" smtClean="0"/>
              <a:t>Sinon</a:t>
            </a:r>
            <a:r>
              <a:rPr lang="en-US" dirty="0" smtClean="0"/>
              <a:t>: Allows you to “fake” server responses, which aides in testing how your application responds when AJAX calls succeed or fail.</a:t>
            </a:r>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A</a:t>
            </a:r>
            <a:r>
              <a:rPr lang="en-US" dirty="0" smtClean="0"/>
              <a:t> </a:t>
            </a:r>
            <a:r>
              <a:rPr lang="en-US" dirty="0" smtClean="0"/>
              <a:t>way for your web app to perform tasks using background threads.</a:t>
            </a:r>
          </a:p>
          <a:p>
            <a:pPr lvl="1"/>
            <a:r>
              <a:rPr lang="en-US" dirty="0" smtClean="0"/>
              <a:t>While these actions perform separately, you can communicate with the main </a:t>
            </a:r>
            <a:r>
              <a:rPr lang="en-US" dirty="0" smtClean="0"/>
              <a:t>JavaScript </a:t>
            </a:r>
            <a:r>
              <a:rPr lang="en-US" dirty="0" smtClean="0"/>
              <a:t>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normAutofit/>
          </a:bodyPr>
          <a:lstStyle/>
          <a:p>
            <a:r>
              <a:rPr lang="en-US" dirty="0" smtClean="0"/>
              <a:t>Tasks </a:t>
            </a:r>
            <a:r>
              <a:rPr lang="en-US" dirty="0"/>
              <a:t>are NOT necessarily run in their control flow </a:t>
            </a:r>
            <a:r>
              <a:rPr lang="en-US" dirty="0" smtClean="0"/>
              <a:t>order.</a:t>
            </a:r>
          </a:p>
          <a:p>
            <a:r>
              <a:rPr lang="en-US" dirty="0" smtClean="0"/>
              <a:t>Non-blocking.</a:t>
            </a:r>
          </a:p>
          <a:p>
            <a:r>
              <a:rPr lang="en-US" dirty="0" smtClean="0"/>
              <a:t>Makes the </a:t>
            </a:r>
            <a:r>
              <a:rPr lang="en-US" dirty="0"/>
              <a:t>most of the system's processing power.</a:t>
            </a:r>
          </a:p>
          <a:p>
            <a:r>
              <a:rPr lang="en-US" dirty="0" smtClean="0"/>
              <a:t>Event handling </a:t>
            </a:r>
            <a:r>
              <a:rPr lang="en-US" dirty="0"/>
              <a:t>- the application can wait and respond to user events, such as clicking a button.</a:t>
            </a:r>
          </a:p>
          <a:p>
            <a:r>
              <a:rPr lang="en-US" dirty="0"/>
              <a:t>Application can run several actions at </a:t>
            </a:r>
            <a:r>
              <a:rPr lang="en-US" dirty="0" smtClean="0"/>
              <a:t>once, </a:t>
            </a:r>
            <a:r>
              <a:rPr lang="en-US" dirty="0"/>
              <a:t>allowing for a richer experience even if some actions are slow.</a:t>
            </a:r>
          </a:p>
          <a:p>
            <a:r>
              <a:rPr lang="en-US" dirty="0" smtClean="0"/>
              <a:t>Servers can </a:t>
            </a:r>
            <a:r>
              <a:rPr lang="en-US" dirty="0"/>
              <a:t>handle more requests, and therefore more customers, without being blocked by slow I/O calls, for </a:t>
            </a:r>
            <a:r>
              <a:rPr lang="en-US" dirty="0" smtClean="0"/>
              <a:t>example requests </a:t>
            </a:r>
            <a:r>
              <a:rPr lang="en-US" dirty="0"/>
              <a:t>to a database.</a:t>
            </a:r>
          </a:p>
          <a:p>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Traditional methods: multithreading, multiprocessing.</a:t>
            </a:r>
            <a:endParaRPr lang="en-US" dirty="0" smtClean="0"/>
          </a:p>
          <a:p>
            <a:r>
              <a:rPr lang="en-US" dirty="0" smtClean="0"/>
              <a:t>JavaScript implementation: single thread </a:t>
            </a:r>
            <a:r>
              <a:rPr lang="en-US" dirty="0"/>
              <a:t>using </a:t>
            </a:r>
            <a:r>
              <a:rPr lang="en-US" dirty="0" smtClean="0"/>
              <a:t>callbacks.</a:t>
            </a:r>
          </a:p>
          <a:p>
            <a:pPr lvl="1"/>
            <a:r>
              <a:rPr lang="en-US" dirty="0" smtClean="0"/>
              <a:t>Asynchronous code </a:t>
            </a:r>
            <a:r>
              <a:rPr lang="en-US" dirty="0" smtClean="0"/>
              <a:t>is wrapped in a function.</a:t>
            </a:r>
          </a:p>
          <a:p>
            <a:pPr lvl="1"/>
            <a:r>
              <a:rPr lang="en-US" dirty="0"/>
              <a:t>F</a:t>
            </a:r>
            <a:r>
              <a:rPr lang="en-US" dirty="0" smtClean="0"/>
              <a:t>unction takes arguments to </a:t>
            </a:r>
            <a:r>
              <a:rPr lang="en-US" dirty="0" smtClean="0"/>
              <a:t>perform it’s task, but </a:t>
            </a:r>
            <a:r>
              <a:rPr lang="en-US" dirty="0" smtClean="0"/>
              <a:t>also callback </a:t>
            </a:r>
            <a:r>
              <a:rPr lang="en-US" dirty="0" smtClean="0"/>
              <a:t>functions</a:t>
            </a:r>
            <a:r>
              <a:rPr lang="en-US" dirty="0" smtClean="0"/>
              <a:t>. </a:t>
            </a:r>
            <a:r>
              <a:rPr lang="en-US" dirty="0" smtClean="0"/>
              <a:t>When the asynchronous function is called:</a:t>
            </a:r>
          </a:p>
          <a:p>
            <a:pPr lvl="2"/>
            <a:r>
              <a:rPr lang="en-US" dirty="0" smtClean="0"/>
              <a:t>Execution continues with next statement in control flow</a:t>
            </a:r>
          </a:p>
          <a:p>
            <a:pPr lvl="2"/>
            <a:r>
              <a:rPr lang="en-US" dirty="0" smtClean="0"/>
              <a:t>Once the asynchronous operations have completed, the callback function will be called.</a:t>
            </a:r>
          </a:p>
          <a:p>
            <a:r>
              <a:rPr lang="en-US" dirty="0" smtClean="0"/>
              <a:t>We </a:t>
            </a:r>
            <a:r>
              <a:rPr lang="en-US" dirty="0"/>
              <a:t>can now be assured that code will be executed at the proper time, without the rest of our </a:t>
            </a:r>
            <a:r>
              <a:rPr lang="en-US" dirty="0" smtClean="0"/>
              <a:t>app </a:t>
            </a:r>
            <a:r>
              <a:rPr lang="en-US" dirty="0"/>
              <a:t>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lnSpcReduction="10000"/>
          </a:bodyPr>
          <a:lstStyle/>
          <a:p>
            <a:r>
              <a:rPr lang="en-US" dirty="0"/>
              <a:t>F</a:t>
            </a:r>
            <a:r>
              <a:rPr lang="en-US" dirty="0" smtClean="0"/>
              <a:t>unction </a:t>
            </a:r>
            <a:r>
              <a:rPr lang="en-US" dirty="0" smtClean="0"/>
              <a:t>calls </a:t>
            </a:r>
            <a:r>
              <a:rPr lang="en-US" dirty="0" smtClean="0"/>
              <a:t>are added </a:t>
            </a:r>
            <a:r>
              <a:rPr lang="en-US" dirty="0" smtClean="0"/>
              <a:t>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a:t>
            </a:r>
            <a:r>
              <a:rPr lang="en-US" dirty="0" smtClean="0"/>
              <a:t>completed.</a:t>
            </a:r>
          </a:p>
          <a:p>
            <a:r>
              <a:rPr lang="en-US" dirty="0" smtClean="0"/>
              <a:t>When </a:t>
            </a:r>
            <a:r>
              <a:rPr lang="en-US" dirty="0"/>
              <a:t>the </a:t>
            </a:r>
            <a:r>
              <a:rPr lang="en-US" dirty="0" smtClean="0"/>
              <a:t>other process </a:t>
            </a:r>
            <a:r>
              <a:rPr lang="en-US" dirty="0"/>
              <a:t>completes, a message is added to the queue along with the callback</a:t>
            </a:r>
            <a:r>
              <a:rPr lang="en-US" dirty="0" smtClean="0"/>
              <a:t>.</a:t>
            </a:r>
          </a:p>
          <a:p>
            <a:r>
              <a:rPr lang="en-US" dirty="0"/>
              <a:t>N</a:t>
            </a:r>
            <a:r>
              <a:rPr lang="en-US" dirty="0" smtClean="0"/>
              <a:t>ext </a:t>
            </a:r>
            <a:r>
              <a:rPr lang="en-US" dirty="0"/>
              <a:t>time the call stack is empty, the event loop </a:t>
            </a:r>
            <a:r>
              <a:rPr lang="en-US" dirty="0" smtClean="0"/>
              <a:t>reads </a:t>
            </a:r>
            <a:r>
              <a:rPr lang="en-US" dirty="0"/>
              <a:t>a message from the callback queue</a:t>
            </a:r>
            <a:r>
              <a:rPr lang="en-US" dirty="0" smtClean="0"/>
              <a:t>.</a:t>
            </a:r>
          </a:p>
          <a:p>
            <a:r>
              <a:rPr lang="en-US" dirty="0"/>
              <a:t>The corresponding callback is added to the call stack and processed as if it had been called normally</a:t>
            </a:r>
            <a:r>
              <a:rPr lang="en-US" dirty="0" smtClean="0"/>
              <a:t>.</a:t>
            </a:r>
            <a:endParaRPr lang="en-US" dirty="0"/>
          </a:p>
          <a:p>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416175"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718300"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104900" y="2739447"/>
            <a:ext cx="914400"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104900" y="30511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04900" y="33337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04900" y="3613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04900" y="39052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082800" y="2863851"/>
            <a:ext cx="692150" cy="5397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2800" y="3479800"/>
            <a:ext cx="692150" cy="38417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 idx="1"/>
          </p:cNvCxnSpPr>
          <p:nvPr/>
        </p:nvCxnSpPr>
        <p:spPr>
          <a:xfrm flipH="1" flipV="1">
            <a:off x="2082802" y="3206751"/>
            <a:ext cx="632111" cy="15004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543050" y="40665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43050" y="42189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43050" y="43670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19200" y="2362200"/>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714500" y="1936751"/>
            <a:ext cx="692150" cy="53974"/>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14500" y="2552700"/>
            <a:ext cx="692150" cy="384176"/>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5" idx="1"/>
          </p:cNvCxnSpPr>
          <p:nvPr/>
        </p:nvCxnSpPr>
        <p:spPr>
          <a:xfrm flipH="1" flipV="1">
            <a:off x="1714502" y="2279651"/>
            <a:ext cx="632111" cy="150042"/>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67"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a:t>
            </a:r>
            <a:r>
              <a:rPr lang="en-US" dirty="0" smtClean="0"/>
              <a:t>Using callbacks for asynchronous code has it’s drawbacks:</a:t>
            </a:r>
            <a:endParaRPr lang="en-US" dirty="0" smtClean="0"/>
          </a:p>
          <a:p>
            <a:pPr lvl="1"/>
            <a:r>
              <a:rPr lang="en-US" dirty="0" smtClean="0"/>
              <a:t>Easier </a:t>
            </a:r>
            <a:r>
              <a:rPr lang="en-US" dirty="0"/>
              <a:t>to read than code with multiple threads, </a:t>
            </a:r>
            <a:r>
              <a:rPr lang="en-US" dirty="0" smtClean="0"/>
              <a:t>but </a:t>
            </a:r>
            <a:r>
              <a:rPr lang="en-US" dirty="0"/>
              <a:t>still not as easy to </a:t>
            </a:r>
            <a:r>
              <a:rPr lang="en-US" dirty="0" smtClean="0"/>
              <a:t>read </a:t>
            </a:r>
            <a:r>
              <a:rPr lang="en-US" dirty="0"/>
              <a:t>as synchronous code</a:t>
            </a:r>
            <a:r>
              <a:rPr lang="en-US" dirty="0" smtClean="0"/>
              <a:t>.</a:t>
            </a:r>
          </a:p>
          <a:p>
            <a:pPr lvl="1"/>
            <a:r>
              <a:rPr lang="en-US" dirty="0" smtClean="0"/>
              <a:t>Not a standard format to passing callbacks</a:t>
            </a:r>
          </a:p>
          <a:p>
            <a:pPr lvl="1"/>
            <a:r>
              <a:rPr lang="en-US" dirty="0" smtClean="0"/>
              <a:t>Callback functionality seems like “side-effects” of the application</a:t>
            </a:r>
          </a:p>
          <a:p>
            <a:pPr lvl="1"/>
            <a:r>
              <a:rPr lang="en-US" dirty="0" smtClean="0"/>
              <a:t>Multiple </a:t>
            </a:r>
            <a:r>
              <a:rPr lang="en-US" dirty="0"/>
              <a:t>nested callbacks can result in the “pyramid of doom.</a:t>
            </a:r>
            <a:r>
              <a:rPr lang="en-US" dirty="0" smtClean="0"/>
              <a:t>”</a:t>
            </a:r>
          </a:p>
          <a:p>
            <a:r>
              <a:rPr lang="en-US" dirty="0"/>
              <a:t>Promises, which are new in </a:t>
            </a:r>
            <a:r>
              <a:rPr lang="en-US" strike="sngStrike" dirty="0"/>
              <a:t>ES6</a:t>
            </a:r>
            <a:r>
              <a:rPr lang="en-US" dirty="0"/>
              <a:t> </a:t>
            </a:r>
            <a:r>
              <a:rPr lang="en-US" strike="sngStrike" dirty="0"/>
              <a:t>JavaScript 2015</a:t>
            </a:r>
            <a:r>
              <a:rPr lang="en-US" dirty="0"/>
              <a:t> ECMAScript 2015, are created to help solve these problems</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4076</TotalTime>
  <Words>4036</Words>
  <Application>Microsoft Macintosh PowerPoint</Application>
  <PresentationFormat>On-screen Show (4:3)</PresentationFormat>
  <Paragraphs>345</Paragraphs>
  <Slides>38</Slides>
  <Notes>24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Adjacency</vt:lpstr>
      <vt:lpstr>Asynchronous Programming in ECMAScript 2015</vt:lpstr>
      <vt:lpstr>In the beginning…</vt:lpstr>
      <vt:lpstr>Synchronous Coding</vt:lpstr>
      <vt:lpstr>Benefits of Async Code</vt:lpstr>
      <vt:lpstr>Implementation</vt:lpstr>
      <vt:lpstr>Event Loop &amp; Callback Queue</vt:lpstr>
      <vt:lpstr>Call Stack &amp; Callback Queue</vt:lpstr>
      <vt:lpstr>Event Loop</vt:lpstr>
      <vt:lpstr>Promises - Introduction</vt:lpstr>
      <vt:lpstr>Promises - Introduction</vt:lpstr>
      <vt:lpstr>PowerPoint Presentation</vt:lpstr>
      <vt:lpstr>Promises – Handling</vt:lpstr>
      <vt:lpstr>Promises – Handling</vt:lpstr>
      <vt:lpstr>Promises (Notes)</vt:lpstr>
      <vt:lpstr>Promises - Chaining</vt:lpstr>
      <vt:lpstr>Promises – Chaining (Notes)</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Async and Await</vt:lpstr>
      <vt:lpstr>Async and Await</vt:lpstr>
      <vt:lpstr>Generators - Introduction</vt:lpstr>
      <vt:lpstr>Generators - Execution</vt:lpstr>
      <vt:lpstr>Generators - Communication</vt:lpstr>
      <vt:lpstr>Generators</vt:lpstr>
      <vt:lpstr>Generators</vt:lpstr>
      <vt:lpstr>Testing Promises</vt:lpstr>
      <vt:lpstr>Testing Promises - Handlers</vt:lpstr>
      <vt:lpstr>Testing Promises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650</cp:revision>
  <dcterms:created xsi:type="dcterms:W3CDTF">2015-09-19T23:31:20Z</dcterms:created>
  <dcterms:modified xsi:type="dcterms:W3CDTF">2015-09-26T23:48:18Z</dcterms:modified>
</cp:coreProperties>
</file>