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4" r:id="rId28"/>
    <p:sldId id="287" r:id="rId29"/>
    <p:sldId id="290" r:id="rId30"/>
    <p:sldId id="291" r:id="rId31"/>
    <p:sldId id="295" r:id="rId32"/>
    <p:sldId id="282" r:id="rId33"/>
    <p:sldId id="283" r:id="rId34"/>
    <p:sldId id="285" r:id="rId35"/>
    <p:sldId id="286" r:id="rId36"/>
    <p:sldId id="292" r:id="rId37"/>
    <p:sldId id="293" r:id="rId38"/>
    <p:sldId id="294" r:id="rId39"/>
    <p:sldId id="288" r:id="rId40"/>
    <p:sldId id="289"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645542-A0E9-9848-B109-CAD7E6FBC9DE}">
          <p14:sldIdLst>
            <p14:sldId id="256"/>
            <p14:sldId id="257"/>
            <p14:sldId id="258"/>
            <p14:sldId id="259"/>
            <p14:sldId id="260"/>
            <p14:sldId id="261"/>
            <p14:sldId id="262"/>
            <p14:sldId id="263"/>
            <p14:sldId id="274"/>
            <p14:sldId id="264"/>
            <p14:sldId id="265"/>
            <p14:sldId id="266"/>
            <p14:sldId id="267"/>
            <p14:sldId id="268"/>
            <p14:sldId id="269"/>
            <p14:sldId id="270"/>
            <p14:sldId id="271"/>
            <p14:sldId id="272"/>
            <p14:sldId id="273"/>
            <p14:sldId id="275"/>
            <p14:sldId id="276"/>
            <p14:sldId id="277"/>
            <p14:sldId id="278"/>
            <p14:sldId id="279"/>
            <p14:sldId id="280"/>
            <p14:sldId id="281"/>
            <p14:sldId id="284"/>
            <p14:sldId id="287"/>
            <p14:sldId id="290"/>
            <p14:sldId id="291"/>
            <p14:sldId id="295"/>
            <p14:sldId id="282"/>
            <p14:sldId id="283"/>
            <p14:sldId id="285"/>
            <p14:sldId id="286"/>
            <p14:sldId id="292"/>
            <p14:sldId id="293"/>
            <p14:sldId id="294"/>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32F"/>
    <a:srgbClr val="F59527"/>
    <a:srgbClr val="F0EC05"/>
    <a:srgbClr val="49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5" d="100"/>
          <a:sy n="115" d="100"/>
        </p:scale>
        <p:origin x="-584" y="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A701C-81C8-694C-BB01-105E7F20F4A5}" type="datetimeFigureOut">
              <a:rPr lang="en-US" smtClean="0"/>
              <a:t>9/19/15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A701C-81C8-694C-BB01-105E7F20F4A5}" type="datetimeFigureOut">
              <a:rPr lang="en-US" smtClean="0"/>
              <a:t>9/19/15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AA701C-81C8-694C-BB01-105E7F20F4A5}" type="datetimeFigureOut">
              <a:rPr lang="en-US" smtClean="0"/>
              <a:t>9/19/15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AA701C-81C8-694C-BB01-105E7F20F4A5}" type="datetimeFigureOut">
              <a:rPr lang="en-US" smtClean="0"/>
              <a:t>9/19/15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A701C-81C8-694C-BB01-105E7F20F4A5}" type="datetimeFigureOut">
              <a:rPr lang="en-US" smtClean="0"/>
              <a:t>9/19/15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A701C-81C8-694C-BB01-105E7F20F4A5}" type="datetimeFigureOut">
              <a:rPr lang="en-US" smtClean="0"/>
              <a:t>9/19/15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DAA701C-81C8-694C-BB01-105E7F20F4A5}" type="datetimeFigureOut">
              <a:rPr lang="en-US" smtClean="0"/>
              <a:t>9/19/15</a:t>
            </a:fld>
            <a:endParaRPr lang="en-US"/>
          </a:p>
        </p:txBody>
      </p:sp>
      <p:sp>
        <p:nvSpPr>
          <p:cNvPr id="9" name="Slide Number Placeholder 8"/>
          <p:cNvSpPr>
            <a:spLocks noGrp="1"/>
          </p:cNvSpPr>
          <p:nvPr>
            <p:ph type="sldNum" sz="quarter" idx="11"/>
          </p:nvPr>
        </p:nvSpPr>
        <p:spPr/>
        <p:txBody>
          <a:bodyPr/>
          <a:lstStyle/>
          <a:p>
            <a:fld id="{B80A01DB-F3F9-0B4D-83C1-A66A06F2C15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0A01DB-F3F9-0B4D-83C1-A66A06F2C15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DAA701C-81C8-694C-BB01-105E7F20F4A5}" type="datetimeFigureOut">
              <a:rPr lang="en-US" smtClean="0"/>
              <a:t>9/19/15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romisesaplus.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1" Type="http://schemas.openxmlformats.org/officeDocument/2006/relationships/hyperlink" Target="http://davidwalsh.name/es6-generators" TargetMode="External"/><Relationship Id="rId12" Type="http://schemas.openxmlformats.org/officeDocument/2006/relationships/hyperlink" Target="https://developer.mozilla.org/en-US/docs/Web/JavaScript/Guide/Iterators_and_Generators"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JavaScript/EventLoop" TargetMode="External"/><Relationship Id="rId3" Type="http://schemas.openxmlformats.org/officeDocument/2006/relationships/hyperlink" Target="https://www.youtube.com/watch?v=8aGhZQkoFbQ" TargetMode="External"/><Relationship Id="rId4" Type="http://schemas.openxmlformats.org/officeDocument/2006/relationships/hyperlink" Target="http://pouchdb.com/2015/05/18/we-have-a-problem-with-promises.html" TargetMode="External"/><Relationship Id="rId5" Type="http://schemas.openxmlformats.org/officeDocument/2006/relationships/hyperlink" Target="http://www.html5rocks.com/en/tutorials/es6/promises/" TargetMode="External"/><Relationship Id="rId6" Type="http://schemas.openxmlformats.org/officeDocument/2006/relationships/hyperlink" Target="http://www.sitepoint.com/promises-in-javascript-unit-tests-the-definitive-guide/" TargetMode="External"/><Relationship Id="rId7" Type="http://schemas.openxmlformats.org/officeDocument/2006/relationships/hyperlink" Target="https://jakearchibald.com/2015/thats-so-fetch/" TargetMode="External"/><Relationship Id="rId8" Type="http://schemas.openxmlformats.org/officeDocument/2006/relationships/hyperlink" Target="http://www.sitepoint.com/introduction-to-the-fetch-api/" TargetMode="External"/><Relationship Id="rId9" Type="http://schemas.openxmlformats.org/officeDocument/2006/relationships/hyperlink" Target="https://jakearchibald.com/2014/es7-async-functions/" TargetMode="External"/><Relationship Id="rId10" Type="http://schemas.openxmlformats.org/officeDocument/2006/relationships/hyperlink" Target="http://pouchdb.com/2015/03/05/taming-the-async-beast-with-es7.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Asynchronous Programming in </a:t>
            </a:r>
            <a:r>
              <a:rPr lang="en-US" dirty="0" err="1" smtClean="0"/>
              <a:t>ECMAScript</a:t>
            </a:r>
            <a:r>
              <a:rPr lang="en-US" dirty="0" smtClean="0"/>
              <a:t> 2015</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890757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fontScale="92500"/>
          </a:bodyPr>
          <a:lstStyle/>
          <a:p>
            <a:r>
              <a:rPr lang="en-US" dirty="0" smtClean="0"/>
              <a:t>The next time the call stack is empty, the event loop comes along.</a:t>
            </a:r>
          </a:p>
          <a:p>
            <a:r>
              <a:rPr lang="en-US" dirty="0" smtClean="0"/>
              <a:t>The event loop reads a message from the callback queue.</a:t>
            </a:r>
          </a:p>
          <a:p>
            <a:r>
              <a:rPr lang="en-US" dirty="0" smtClean="0"/>
              <a:t>The corresponding callback is added to the call stack and processed as if it had been called normally.</a:t>
            </a:r>
            <a:endParaRPr lang="en-US" dirty="0"/>
          </a:p>
          <a:p>
            <a:r>
              <a:rPr lang="en-US" dirty="0"/>
              <a:t>The event loop continually processes such </a:t>
            </a:r>
            <a:r>
              <a:rPr lang="en-US" dirty="0" smtClean="0"/>
              <a:t>messages</a:t>
            </a:r>
            <a:r>
              <a:rPr lang="en-US" dirty="0"/>
              <a:t> </a:t>
            </a:r>
            <a:r>
              <a:rPr lang="en-US" dirty="0" smtClean="0"/>
              <a:t>until the callback queue is empty.</a:t>
            </a:r>
          </a:p>
          <a:p>
            <a:r>
              <a:rPr lang="en-US" dirty="0" smtClean="0"/>
              <a:t>This way, work done via other processes is neatly tucked away, and the developer can interface with only the main thread.</a:t>
            </a:r>
          </a:p>
          <a:p>
            <a:r>
              <a:rPr lang="en-US" dirty="0"/>
              <a:t>Using a single thread this way makes coding easier - the developer doesn’t have to worry about sharing data between threads or how the different threads are accessing the system’s resources. The resulting code is also generally easier to read.</a:t>
            </a:r>
            <a:endParaRPr lang="en-US" dirty="0"/>
          </a:p>
        </p:txBody>
      </p:sp>
    </p:spTree>
    <p:extLst>
      <p:ext uri="{BB962C8B-B14F-4D97-AF65-F5344CB8AC3E}">
        <p14:creationId xmlns:p14="http://schemas.microsoft.com/office/powerpoint/2010/main" val="3436678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 &amp; </a:t>
            </a:r>
            <a:r>
              <a:rPr lang="en-US" dirty="0"/>
              <a:t>Callback Queue</a:t>
            </a:r>
            <a:endParaRPr lang="en-US" dirty="0"/>
          </a:p>
        </p:txBody>
      </p:sp>
      <p:sp>
        <p:nvSpPr>
          <p:cNvPr id="4" name="TextBox 3"/>
          <p:cNvSpPr txBox="1"/>
          <p:nvPr/>
        </p:nvSpPr>
        <p:spPr>
          <a:xfrm>
            <a:off x="2714913" y="2695073"/>
            <a:ext cx="3509194" cy="1323439"/>
          </a:xfrm>
          <a:prstGeom prst="rect">
            <a:avLst/>
          </a:prstGeom>
          <a:noFill/>
        </p:spPr>
        <p:txBody>
          <a:bodyPr wrap="none" rtlCol="0">
            <a:spAutoFit/>
          </a:bodyPr>
          <a:lstStyle/>
          <a:p>
            <a:r>
              <a:rPr lang="en-US" sz="1600" dirty="0">
                <a:latin typeface="Courier"/>
                <a:cs typeface="Courier"/>
              </a:rPr>
              <a:t>fun1();</a:t>
            </a:r>
          </a:p>
          <a:p>
            <a:r>
              <a:rPr lang="en-US" sz="1600" dirty="0" err="1">
                <a:latin typeface="Courier"/>
                <a:cs typeface="Courier"/>
              </a:rPr>
              <a:t>setTimeout</a:t>
            </a:r>
            <a:r>
              <a:rPr lang="en-US" sz="1600" dirty="0">
                <a:latin typeface="Courier"/>
                <a:cs typeface="Courier"/>
              </a:rPr>
              <a:t>(fun2, 2000);</a:t>
            </a:r>
          </a:p>
          <a:p>
            <a:r>
              <a:rPr lang="en-US" sz="1600" dirty="0">
                <a:latin typeface="Courier"/>
                <a:cs typeface="Courier"/>
              </a:rPr>
              <a:t>fun3()</a:t>
            </a:r>
            <a:r>
              <a:rPr lang="en-US" sz="1600" dirty="0" smtClean="0">
                <a:latin typeface="Courier"/>
                <a:cs typeface="Courier"/>
              </a:rPr>
              <a:t>;</a:t>
            </a:r>
          </a:p>
          <a:p>
            <a:r>
              <a:rPr lang="en-US" sz="1600" dirty="0" err="1" smtClean="0">
                <a:latin typeface="Courier"/>
                <a:cs typeface="Courier"/>
              </a:rPr>
              <a:t>setTimeout</a:t>
            </a:r>
            <a:r>
              <a:rPr lang="en-US" sz="1600" dirty="0" smtClean="0">
                <a:latin typeface="Courier"/>
                <a:cs typeface="Courier"/>
              </a:rPr>
              <a:t>(fun4, 1000);</a:t>
            </a:r>
            <a:endParaRPr lang="en-US" sz="1600" dirty="0">
              <a:latin typeface="Courier"/>
              <a:cs typeface="Courier"/>
            </a:endParaRPr>
          </a:p>
          <a:p>
            <a:r>
              <a:rPr lang="en-US" sz="1600" dirty="0" err="1">
                <a:latin typeface="Courier"/>
                <a:cs typeface="Courier"/>
              </a:rPr>
              <a:t>console.log</a:t>
            </a:r>
            <a:r>
              <a:rPr lang="en-US" sz="1600" dirty="0">
                <a:latin typeface="Courier"/>
                <a:cs typeface="Courier"/>
              </a:rPr>
              <a:t>('</a:t>
            </a:r>
            <a:r>
              <a:rPr lang="en-US" sz="1600" dirty="0" err="1">
                <a:latin typeface="Courier"/>
                <a:cs typeface="Courier"/>
              </a:rPr>
              <a:t>weeeeeeeee</a:t>
            </a:r>
            <a:r>
              <a:rPr lang="en-US" sz="1600" dirty="0">
                <a:latin typeface="Courier"/>
                <a:cs typeface="Courier"/>
              </a:rPr>
              <a:t>!');</a:t>
            </a:r>
          </a:p>
        </p:txBody>
      </p:sp>
      <p:sp>
        <p:nvSpPr>
          <p:cNvPr id="5" name="Rounded Rectangle 4"/>
          <p:cNvSpPr/>
          <p:nvPr/>
        </p:nvSpPr>
        <p:spPr>
          <a:xfrm>
            <a:off x="3257550" y="4529281"/>
            <a:ext cx="3937000" cy="738909"/>
          </a:xfrm>
          <a:prstGeom prst="roundRect">
            <a:avLst/>
          </a:prstGeom>
          <a:solidFill>
            <a:srgbClr val="49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9721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2769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5754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675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65785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407025"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15620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65625" y="3314122"/>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365625" y="3326822"/>
            <a:ext cx="269875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051675" y="3326822"/>
            <a:ext cx="0" cy="108267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314825" y="2815647"/>
            <a:ext cx="0" cy="19367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314825" y="2828347"/>
            <a:ext cx="2416175"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718300" y="2828347"/>
            <a:ext cx="0" cy="158432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1104900" y="2739447"/>
            <a:ext cx="914400" cy="2083378"/>
          </a:xfrm>
          <a:prstGeom prst="roundRect">
            <a:avLst/>
          </a:prstGeom>
          <a:solidFill>
            <a:srgbClr val="F0EC0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1104900" y="3051175"/>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104900" y="33337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104900" y="36131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04900" y="3905250"/>
            <a:ext cx="914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2082800" y="2863851"/>
            <a:ext cx="692150" cy="53974"/>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2082800" y="3479800"/>
            <a:ext cx="692150" cy="38417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 idx="1"/>
          </p:cNvCxnSpPr>
          <p:nvPr/>
        </p:nvCxnSpPr>
        <p:spPr>
          <a:xfrm flipH="1" flipV="1">
            <a:off x="2082802" y="3206751"/>
            <a:ext cx="632111" cy="15004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543050" y="40665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543050" y="4218997"/>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543050" y="4367066"/>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219200" y="2362200"/>
            <a:ext cx="684803" cy="369332"/>
          </a:xfrm>
          <a:prstGeom prst="rect">
            <a:avLst/>
          </a:prstGeom>
          <a:noFill/>
        </p:spPr>
        <p:txBody>
          <a:bodyPr wrap="none" rtlCol="0">
            <a:spAutoFit/>
          </a:bodyPr>
          <a:lstStyle/>
          <a:p>
            <a:r>
              <a:rPr lang="en-US" dirty="0" smtClean="0"/>
              <a:t>Stack</a:t>
            </a:r>
            <a:endParaRPr lang="en-US" dirty="0"/>
          </a:p>
        </p:txBody>
      </p:sp>
      <p:sp>
        <p:nvSpPr>
          <p:cNvPr id="55" name="TextBox 54"/>
          <p:cNvSpPr txBox="1"/>
          <p:nvPr/>
        </p:nvSpPr>
        <p:spPr>
          <a:xfrm>
            <a:off x="2476500" y="4729428"/>
            <a:ext cx="812242" cy="369332"/>
          </a:xfrm>
          <a:prstGeom prst="rect">
            <a:avLst/>
          </a:prstGeom>
          <a:noFill/>
        </p:spPr>
        <p:txBody>
          <a:bodyPr wrap="none" rtlCol="0">
            <a:spAutoFit/>
          </a:bodyPr>
          <a:lstStyle/>
          <a:p>
            <a:r>
              <a:rPr lang="en-US" dirty="0" smtClean="0"/>
              <a:t>Queue</a:t>
            </a:r>
            <a:endParaRPr lang="en-US" dirty="0"/>
          </a:p>
        </p:txBody>
      </p:sp>
    </p:spTree>
    <p:extLst>
      <p:ext uri="{BB962C8B-B14F-4D97-AF65-F5344CB8AC3E}">
        <p14:creationId xmlns:p14="http://schemas.microsoft.com/office/powerpoint/2010/main" val="14599493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5" name="TextBox 4"/>
          <p:cNvSpPr txBox="1"/>
          <p:nvPr/>
        </p:nvSpPr>
        <p:spPr>
          <a:xfrm>
            <a:off x="2346613" y="1767973"/>
            <a:ext cx="3509194" cy="1323439"/>
          </a:xfrm>
          <a:prstGeom prst="rect">
            <a:avLst/>
          </a:prstGeom>
          <a:noFill/>
        </p:spPr>
        <p:txBody>
          <a:bodyPr wrap="none" rtlCol="0">
            <a:spAutoFit/>
          </a:bodyPr>
          <a:lstStyle/>
          <a:p>
            <a:r>
              <a:rPr lang="en-US" sz="1600" dirty="0">
                <a:solidFill>
                  <a:srgbClr val="BFBFBF"/>
                </a:solidFill>
                <a:latin typeface="Courier"/>
                <a:cs typeface="Courier"/>
              </a:rPr>
              <a:t>fun1();</a:t>
            </a:r>
          </a:p>
          <a:p>
            <a:r>
              <a:rPr lang="en-US" sz="1600" dirty="0" err="1">
                <a:solidFill>
                  <a:srgbClr val="BFBFBF"/>
                </a:solidFill>
                <a:latin typeface="Courier"/>
                <a:cs typeface="Courier"/>
              </a:rPr>
              <a:t>setTimeout</a:t>
            </a:r>
            <a:r>
              <a:rPr lang="en-US" sz="1600" dirty="0">
                <a:solidFill>
                  <a:srgbClr val="BFBFBF"/>
                </a:solidFill>
                <a:latin typeface="Courier"/>
                <a:cs typeface="Courier"/>
              </a:rPr>
              <a:t>(fun2, 2000);</a:t>
            </a:r>
          </a:p>
          <a:p>
            <a:r>
              <a:rPr lang="en-US" sz="1600" dirty="0">
                <a:solidFill>
                  <a:srgbClr val="BFBFBF"/>
                </a:solidFill>
                <a:latin typeface="Courier"/>
                <a:cs typeface="Courier"/>
              </a:rPr>
              <a:t>fun3()</a:t>
            </a:r>
            <a:r>
              <a:rPr lang="en-US" sz="1600" dirty="0" smtClean="0">
                <a:solidFill>
                  <a:srgbClr val="BFBFBF"/>
                </a:solidFill>
                <a:latin typeface="Courier"/>
                <a:cs typeface="Courier"/>
              </a:rPr>
              <a:t>;</a:t>
            </a:r>
          </a:p>
          <a:p>
            <a:r>
              <a:rPr lang="en-US" sz="1600" dirty="0" err="1" smtClean="0">
                <a:solidFill>
                  <a:srgbClr val="BFBFBF"/>
                </a:solidFill>
                <a:latin typeface="Courier"/>
                <a:cs typeface="Courier"/>
              </a:rPr>
              <a:t>setTimeout</a:t>
            </a:r>
            <a:r>
              <a:rPr lang="en-US" sz="1600" dirty="0" smtClean="0">
                <a:solidFill>
                  <a:srgbClr val="BFBFBF"/>
                </a:solidFill>
                <a:latin typeface="Courier"/>
                <a:cs typeface="Courier"/>
              </a:rPr>
              <a:t>(fun4, 1000);</a:t>
            </a:r>
            <a:endParaRPr lang="en-US" sz="1600" dirty="0">
              <a:solidFill>
                <a:srgbClr val="BFBFBF"/>
              </a:solidFill>
              <a:latin typeface="Courier"/>
              <a:cs typeface="Courier"/>
            </a:endParaRPr>
          </a:p>
          <a:p>
            <a:r>
              <a:rPr lang="en-US" sz="1600" dirty="0" err="1">
                <a:solidFill>
                  <a:srgbClr val="BFBFBF"/>
                </a:solidFill>
                <a:latin typeface="Courier"/>
                <a:cs typeface="Courier"/>
              </a:rPr>
              <a:t>console.log</a:t>
            </a:r>
            <a:r>
              <a:rPr lang="en-US" sz="1600" dirty="0">
                <a:solidFill>
                  <a:srgbClr val="BFBFBF"/>
                </a:solidFill>
                <a:latin typeface="Courier"/>
                <a:cs typeface="Courier"/>
              </a:rPr>
              <a:t>('</a:t>
            </a:r>
            <a:r>
              <a:rPr lang="en-US" sz="1600" dirty="0" err="1">
                <a:solidFill>
                  <a:srgbClr val="BFBFBF"/>
                </a:solidFill>
                <a:latin typeface="Courier"/>
                <a:cs typeface="Courier"/>
              </a:rPr>
              <a:t>weeeeeeeee</a:t>
            </a:r>
            <a:r>
              <a:rPr lang="en-US" sz="1600" dirty="0">
                <a:solidFill>
                  <a:srgbClr val="BFBFBF"/>
                </a:solidFill>
                <a:latin typeface="Courier"/>
                <a:cs typeface="Courier"/>
              </a:rPr>
              <a:t>!');</a:t>
            </a:r>
          </a:p>
        </p:txBody>
      </p:sp>
      <p:sp>
        <p:nvSpPr>
          <p:cNvPr id="6" name="Rounded Rectangle 5"/>
          <p:cNvSpPr/>
          <p:nvPr/>
        </p:nvSpPr>
        <p:spPr>
          <a:xfrm>
            <a:off x="2889250" y="3602181"/>
            <a:ext cx="3937000" cy="738909"/>
          </a:xfrm>
          <a:prstGeom prst="roundRect">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6038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9086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2071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4992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28955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038725"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78790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997325" y="2387022"/>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997325" y="2399722"/>
            <a:ext cx="2698750"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683375" y="2399722"/>
            <a:ext cx="0" cy="108267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946525" y="1888547"/>
            <a:ext cx="0" cy="193675"/>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946525" y="1901247"/>
            <a:ext cx="2416175" cy="0"/>
          </a:xfrm>
          <a:prstGeom prst="line">
            <a:avLst/>
          </a:prstGeom>
          <a:ln>
            <a:solidFill>
              <a:srgbClr val="BFBFBF"/>
            </a:solidFill>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350000" y="1901247"/>
            <a:ext cx="0" cy="1584325"/>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736600" y="1812347"/>
            <a:ext cx="914400" cy="208337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36600" y="2124075"/>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6600" y="24066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36600" y="26860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36600" y="29781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714500" y="1936751"/>
            <a:ext cx="692150" cy="53974"/>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1714500" y="2552700"/>
            <a:ext cx="692150" cy="384176"/>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5" idx="1"/>
          </p:cNvCxnSpPr>
          <p:nvPr/>
        </p:nvCxnSpPr>
        <p:spPr>
          <a:xfrm flipH="1" flipV="1">
            <a:off x="1714502" y="2279651"/>
            <a:ext cx="632111" cy="150042"/>
          </a:xfrm>
          <a:prstGeom prst="straightConnector1">
            <a:avLst/>
          </a:prstGeom>
          <a:ln>
            <a:solidFill>
              <a:srgbClr val="BFBFBF"/>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74750" y="31394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174750" y="32918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174750" y="3439966"/>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850900" y="1435100"/>
            <a:ext cx="684803" cy="369332"/>
          </a:xfrm>
          <a:prstGeom prst="rect">
            <a:avLst/>
          </a:prstGeom>
          <a:noFill/>
        </p:spPr>
        <p:txBody>
          <a:bodyPr wrap="none" rtlCol="0">
            <a:spAutoFit/>
          </a:bodyPr>
          <a:lstStyle/>
          <a:p>
            <a:r>
              <a:rPr lang="en-US" dirty="0" smtClean="0">
                <a:solidFill>
                  <a:schemeClr val="bg1">
                    <a:lumMod val="75000"/>
                  </a:schemeClr>
                </a:solidFill>
              </a:rPr>
              <a:t>Stack</a:t>
            </a:r>
            <a:endParaRPr lang="en-US" dirty="0">
              <a:solidFill>
                <a:schemeClr val="bg1">
                  <a:lumMod val="75000"/>
                </a:schemeClr>
              </a:solidFill>
            </a:endParaRPr>
          </a:p>
        </p:txBody>
      </p:sp>
      <p:sp>
        <p:nvSpPr>
          <p:cNvPr id="32" name="TextBox 31"/>
          <p:cNvSpPr txBox="1"/>
          <p:nvPr/>
        </p:nvSpPr>
        <p:spPr>
          <a:xfrm>
            <a:off x="2108200" y="3802328"/>
            <a:ext cx="812242" cy="369332"/>
          </a:xfrm>
          <a:prstGeom prst="rect">
            <a:avLst/>
          </a:prstGeom>
          <a:noFill/>
          <a:ln>
            <a:solidFill>
              <a:srgbClr val="BFBFBF"/>
            </a:solidFill>
          </a:ln>
        </p:spPr>
        <p:txBody>
          <a:bodyPr wrap="none" rtlCol="0">
            <a:spAutoFit/>
          </a:bodyPr>
          <a:lstStyle/>
          <a:p>
            <a:r>
              <a:rPr lang="en-US" dirty="0" smtClean="0">
                <a:solidFill>
                  <a:srgbClr val="BFBFBF"/>
                </a:solidFill>
              </a:rPr>
              <a:t>Queue</a:t>
            </a:r>
            <a:endParaRPr lang="en-US" dirty="0">
              <a:solidFill>
                <a:srgbClr val="BFBFBF"/>
              </a:solidFill>
            </a:endParaRPr>
          </a:p>
        </p:txBody>
      </p:sp>
      <p:sp>
        <p:nvSpPr>
          <p:cNvPr id="33" name="Process 32"/>
          <p:cNvSpPr/>
          <p:nvPr/>
        </p:nvSpPr>
        <p:spPr>
          <a:xfrm>
            <a:off x="2841625" y="5168900"/>
            <a:ext cx="1971675" cy="635000"/>
          </a:xfrm>
          <a:prstGeom prst="flowChartProcess">
            <a:avLst/>
          </a:prstGeom>
          <a:solidFill>
            <a:srgbClr val="F5952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Event Loop</a:t>
            </a:r>
            <a:endParaRPr lang="en-US" dirty="0">
              <a:solidFill>
                <a:schemeClr val="tx1"/>
              </a:solidFill>
            </a:endParaRPr>
          </a:p>
        </p:txBody>
      </p:sp>
      <p:cxnSp>
        <p:nvCxnSpPr>
          <p:cNvPr id="39" name="Straight Connector 38"/>
          <p:cNvCxnSpPr>
            <a:stCxn id="33" idx="3"/>
          </p:cNvCxnSpPr>
          <p:nvPr/>
        </p:nvCxnSpPr>
        <p:spPr>
          <a:xfrm>
            <a:off x="4813300" y="5486400"/>
            <a:ext cx="2489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7289800" y="4171660"/>
            <a:ext cx="0" cy="131474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6997700" y="4171660"/>
            <a:ext cx="304800"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997700" y="3802328"/>
            <a:ext cx="711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696200" y="3802328"/>
            <a:ext cx="0" cy="98557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066800" y="6286500"/>
            <a:ext cx="6629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736600" y="4800600"/>
            <a:ext cx="614659" cy="369332"/>
          </a:xfrm>
          <a:prstGeom prst="rect">
            <a:avLst/>
          </a:prstGeom>
          <a:noFill/>
        </p:spPr>
        <p:txBody>
          <a:bodyPr wrap="none" rtlCol="0">
            <a:spAutoFit/>
          </a:bodyPr>
          <a:lstStyle/>
          <a:p>
            <a:r>
              <a:rPr lang="en-US" dirty="0" smtClean="0"/>
              <a:t>fun4</a:t>
            </a:r>
            <a:endParaRPr lang="en-US" dirty="0"/>
          </a:p>
        </p:txBody>
      </p:sp>
      <p:cxnSp>
        <p:nvCxnSpPr>
          <p:cNvPr id="56" name="Straight Connector 55"/>
          <p:cNvCxnSpPr/>
          <p:nvPr/>
        </p:nvCxnSpPr>
        <p:spPr>
          <a:xfrm flipV="1">
            <a:off x="1066800" y="5169932"/>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1066800" y="4031672"/>
            <a:ext cx="0" cy="75622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1363959" y="4031672"/>
            <a:ext cx="0" cy="1454728"/>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33" idx="1"/>
          </p:cNvCxnSpPr>
          <p:nvPr/>
        </p:nvCxnSpPr>
        <p:spPr>
          <a:xfrm>
            <a:off x="1351259" y="5486400"/>
            <a:ext cx="1490366" cy="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7683500" y="5168900"/>
            <a:ext cx="0" cy="111760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401570" y="4768334"/>
            <a:ext cx="614659" cy="369332"/>
          </a:xfrm>
          <a:prstGeom prst="rect">
            <a:avLst/>
          </a:prstGeom>
          <a:noFill/>
        </p:spPr>
        <p:txBody>
          <a:bodyPr wrap="none" rtlCol="0">
            <a:spAutoFit/>
          </a:bodyPr>
          <a:lstStyle/>
          <a:p>
            <a:r>
              <a:rPr lang="en-US" dirty="0" smtClean="0"/>
              <a:t>fun4</a:t>
            </a:r>
            <a:endParaRPr lang="en-US" dirty="0"/>
          </a:p>
        </p:txBody>
      </p:sp>
      <p:sp>
        <p:nvSpPr>
          <p:cNvPr id="67" name="TextBox 66"/>
          <p:cNvSpPr txBox="1"/>
          <p:nvPr/>
        </p:nvSpPr>
        <p:spPr>
          <a:xfrm>
            <a:off x="736600" y="4800600"/>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68" name="TextBox 67"/>
          <p:cNvSpPr txBox="1"/>
          <p:nvPr/>
        </p:nvSpPr>
        <p:spPr>
          <a:xfrm>
            <a:off x="7401570" y="4768334"/>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Tree>
    <p:extLst>
      <p:ext uri="{BB962C8B-B14F-4D97-AF65-F5344CB8AC3E}">
        <p14:creationId xmlns:p14="http://schemas.microsoft.com/office/powerpoint/2010/main" val="753533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6" grpId="0"/>
      <p:bldP spid="67" grpId="0"/>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a:t>But coding is always evolving. While using callbacks for </a:t>
            </a:r>
            <a:r>
              <a:rPr lang="en-US" dirty="0" smtClean="0"/>
              <a:t>async operations solves </a:t>
            </a:r>
            <a:r>
              <a:rPr lang="en-US" dirty="0"/>
              <a:t>some problems, this coding style does still have it’s own </a:t>
            </a:r>
            <a:r>
              <a:rPr lang="en-US" dirty="0" smtClean="0"/>
              <a:t>downsides:</a:t>
            </a:r>
          </a:p>
          <a:p>
            <a:pPr lvl="1"/>
            <a:r>
              <a:rPr lang="en-US" dirty="0"/>
              <a:t>While easier to read than code with multiple threads, it is still not as easy to read and understand as synchronous code.</a:t>
            </a:r>
          </a:p>
          <a:p>
            <a:pPr lvl="1"/>
            <a:r>
              <a:rPr lang="en-US" dirty="0"/>
              <a:t>We cannot always pass separate callbacks for success and failure - instead, we have to check for errors in one callback.</a:t>
            </a:r>
          </a:p>
          <a:p>
            <a:pPr lvl="1"/>
            <a:r>
              <a:rPr lang="en-US" dirty="0"/>
              <a:t>We cannot simply return to a specific point of execution from a callback - if there is code that must execute after the asynchronous call, it must be wrapped in the callback, which can get large and unwieldy. This makes callback code seem more like “side-effects” of the application, rather than main functionality</a:t>
            </a:r>
            <a:r>
              <a:rPr lang="en-US" dirty="0" smtClean="0"/>
              <a:t>.</a:t>
            </a:r>
            <a:endParaRPr lang="en-US" dirty="0"/>
          </a:p>
          <a:p>
            <a:pPr lvl="1"/>
            <a:r>
              <a:rPr lang="en-US" dirty="0"/>
              <a:t>Multiple nested callbacks can result in the “pyramid of doom.</a:t>
            </a:r>
            <a:r>
              <a:rPr lang="en-US" dirty="0" smtClean="0"/>
              <a:t>”</a:t>
            </a:r>
            <a:endParaRPr lang="en-US" dirty="0"/>
          </a:p>
        </p:txBody>
      </p:sp>
    </p:spTree>
    <p:extLst>
      <p:ext uri="{BB962C8B-B14F-4D97-AF65-F5344CB8AC3E}">
        <p14:creationId xmlns:p14="http://schemas.microsoft.com/office/powerpoint/2010/main" val="36589063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fontScale="92500"/>
          </a:bodyPr>
          <a:lstStyle/>
          <a:p>
            <a:r>
              <a:rPr lang="en-US" dirty="0"/>
              <a:t>Promises, which are new in</a:t>
            </a:r>
            <a:r>
              <a:rPr lang="en-US" dirty="0"/>
              <a:t> </a:t>
            </a:r>
            <a:r>
              <a:rPr lang="en-US" strike="sngStrike" dirty="0"/>
              <a:t>ES6</a:t>
            </a:r>
            <a:r>
              <a:rPr lang="en-US" dirty="0"/>
              <a:t> </a:t>
            </a:r>
            <a:r>
              <a:rPr lang="en-US" strike="sngStrike" dirty="0" err="1"/>
              <a:t>Javascript</a:t>
            </a:r>
            <a:r>
              <a:rPr lang="en-US" strike="sngStrike" dirty="0"/>
              <a:t> 2015</a:t>
            </a:r>
            <a:r>
              <a:rPr lang="en-US" dirty="0"/>
              <a:t> </a:t>
            </a:r>
            <a:r>
              <a:rPr lang="en-US" dirty="0" err="1"/>
              <a:t>ECMAScript</a:t>
            </a:r>
            <a:r>
              <a:rPr lang="en-US" dirty="0"/>
              <a:t> 2015, are created to help solve these </a:t>
            </a:r>
            <a:r>
              <a:rPr lang="en-US" dirty="0" smtClean="0"/>
              <a:t>problems.</a:t>
            </a:r>
          </a:p>
          <a:p>
            <a:r>
              <a:rPr lang="en-US" dirty="0"/>
              <a:t>What are promises?</a:t>
            </a:r>
          </a:p>
          <a:p>
            <a:pPr lvl="1"/>
            <a:r>
              <a:rPr lang="en-US" dirty="0"/>
              <a:t>A</a:t>
            </a:r>
            <a:r>
              <a:rPr lang="en-US" dirty="0" smtClean="0"/>
              <a:t> </a:t>
            </a:r>
            <a:r>
              <a:rPr lang="en-US" dirty="0"/>
              <a:t>cleaner way of writing the same single-threaded asynchronous code we have been discussing. There’s no new “magic” on how </a:t>
            </a:r>
            <a:r>
              <a:rPr lang="en-US" dirty="0" err="1"/>
              <a:t>Javascript</a:t>
            </a:r>
            <a:r>
              <a:rPr lang="en-US" dirty="0"/>
              <a:t> asynchronous code works. It’s more like syntactic sugar. But it’s really good syntactic sugar, more like syntactic HFCS.</a:t>
            </a:r>
          </a:p>
          <a:p>
            <a:pPr lvl="1"/>
            <a:r>
              <a:rPr lang="en-US" dirty="0"/>
              <a:t>Promises allow us to treat the result of asynchronous code as a first-class citizen, similar to how </a:t>
            </a:r>
            <a:r>
              <a:rPr lang="en-US" dirty="0" err="1"/>
              <a:t>Javascript</a:t>
            </a:r>
            <a:r>
              <a:rPr lang="en-US" dirty="0"/>
              <a:t> allows us to pass functions around as arguments. We can now code in a way that is closer to how we would if we had the result synchronously - we can treat the promise itself as the result, even if the result is not complete yet.</a:t>
            </a:r>
          </a:p>
          <a:p>
            <a:pPr lvl="1"/>
            <a:r>
              <a:rPr lang="en-US" dirty="0"/>
              <a:t>Promises follow a standard, allowing us to be assured of what the callbacks are, and that only one will be called</a:t>
            </a:r>
            <a:r>
              <a:rPr lang="en-US" dirty="0" smtClean="0"/>
              <a:t>.</a:t>
            </a:r>
            <a:endParaRPr lang="en-US" dirty="0"/>
          </a:p>
        </p:txBody>
      </p:sp>
    </p:spTree>
    <p:extLst>
      <p:ext uri="{BB962C8B-B14F-4D97-AF65-F5344CB8AC3E}">
        <p14:creationId xmlns:p14="http://schemas.microsoft.com/office/powerpoint/2010/main" val="30836864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Handling</a:t>
            </a:r>
            <a:endParaRPr lang="en-US" dirty="0"/>
          </a:p>
        </p:txBody>
      </p:sp>
      <p:sp>
        <p:nvSpPr>
          <p:cNvPr id="3" name="Content Placeholder 2"/>
          <p:cNvSpPr>
            <a:spLocks noGrp="1"/>
          </p:cNvSpPr>
          <p:nvPr>
            <p:ph idx="1"/>
          </p:nvPr>
        </p:nvSpPr>
        <p:spPr/>
        <p:txBody>
          <a:bodyPr/>
          <a:lstStyle/>
          <a:p>
            <a:r>
              <a:rPr lang="en-US" dirty="0" smtClean="0"/>
              <a:t>Let’s start with how to handle a function that returns a Promise.</a:t>
            </a:r>
          </a:p>
          <a:p>
            <a:pPr lvl="1"/>
            <a:r>
              <a:rPr lang="en-US" dirty="0" smtClean="0"/>
              <a:t>Where </a:t>
            </a:r>
            <a:r>
              <a:rPr lang="en-US" dirty="0"/>
              <a:t>before we would pass the callback(s) as an </a:t>
            </a:r>
            <a:r>
              <a:rPr lang="en-US" dirty="0" smtClean="0"/>
              <a:t>argument </a:t>
            </a:r>
            <a:r>
              <a:rPr lang="en-US" dirty="0"/>
              <a:t>to a function call, we now pass that code to handlers that are already attached to the promise - using the </a:t>
            </a:r>
            <a:r>
              <a:rPr lang="en-US" dirty="0">
                <a:latin typeface="Courier"/>
                <a:cs typeface="Courier"/>
              </a:rPr>
              <a:t>then</a:t>
            </a:r>
            <a:r>
              <a:rPr lang="en-US" dirty="0"/>
              <a:t> </a:t>
            </a:r>
            <a:r>
              <a:rPr lang="en-US" dirty="0" smtClean="0"/>
              <a:t>function.</a:t>
            </a:r>
          </a:p>
          <a:p>
            <a:pPr lvl="1"/>
            <a:r>
              <a:rPr lang="en-US" dirty="0" smtClean="0"/>
              <a:t>If </a:t>
            </a:r>
            <a:r>
              <a:rPr lang="en-US" dirty="0"/>
              <a:t>the asynchronous operation causes an error? The </a:t>
            </a:r>
            <a:r>
              <a:rPr lang="en-US" dirty="0">
                <a:latin typeface="Courier"/>
                <a:cs typeface="Courier"/>
              </a:rPr>
              <a:t>then</a:t>
            </a:r>
            <a:r>
              <a:rPr lang="en-US" dirty="0"/>
              <a:t> </a:t>
            </a:r>
            <a:r>
              <a:rPr lang="en-US" dirty="0" smtClean="0"/>
              <a:t>handler </a:t>
            </a:r>
            <a:r>
              <a:rPr lang="en-US" dirty="0"/>
              <a:t>covers this as well - the callback function to handle failures is passed to </a:t>
            </a:r>
            <a:r>
              <a:rPr lang="en-US" dirty="0">
                <a:latin typeface="Courier"/>
                <a:cs typeface="Courier"/>
              </a:rPr>
              <a:t>then</a:t>
            </a:r>
            <a:r>
              <a:rPr lang="en-US" dirty="0"/>
              <a:t> </a:t>
            </a:r>
            <a:r>
              <a:rPr lang="en-US" dirty="0" smtClean="0"/>
              <a:t>as </a:t>
            </a:r>
            <a:r>
              <a:rPr lang="en-US" dirty="0"/>
              <a:t>the second </a:t>
            </a:r>
            <a:r>
              <a:rPr lang="en-US" dirty="0" smtClean="0"/>
              <a:t>argument.</a:t>
            </a:r>
          </a:p>
          <a:p>
            <a:pPr lvl="1"/>
            <a:r>
              <a:rPr lang="en-US" dirty="0"/>
              <a:t>For convenience, Promises also have a </a:t>
            </a:r>
            <a:r>
              <a:rPr lang="en-US" dirty="0">
                <a:latin typeface="Courier"/>
                <a:cs typeface="Courier"/>
              </a:rPr>
              <a:t>catch</a:t>
            </a:r>
            <a:r>
              <a:rPr lang="en-US" dirty="0"/>
              <a:t> handler. This is simply a shorthand for </a:t>
            </a:r>
            <a:r>
              <a:rPr lang="en-US" dirty="0">
                <a:latin typeface="Courier"/>
                <a:cs typeface="Courier"/>
              </a:rPr>
              <a:t>then(null, function()..)</a:t>
            </a:r>
            <a:r>
              <a:rPr lang="en-US" dirty="0" smtClean="0"/>
              <a:t>.</a:t>
            </a:r>
          </a:p>
        </p:txBody>
      </p:sp>
    </p:spTree>
    <p:extLst>
      <p:ext uri="{BB962C8B-B14F-4D97-AF65-F5344CB8AC3E}">
        <p14:creationId xmlns:p14="http://schemas.microsoft.com/office/powerpoint/2010/main" val="38621959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 Handling</a:t>
            </a:r>
          </a:p>
        </p:txBody>
      </p:sp>
      <p:sp>
        <p:nvSpPr>
          <p:cNvPr id="3" name="Content Placeholder 2"/>
          <p:cNvSpPr>
            <a:spLocks noGrp="1"/>
          </p:cNvSpPr>
          <p:nvPr>
            <p:ph idx="1"/>
          </p:nvPr>
        </p:nvSpPr>
        <p:spPr/>
        <p:txBody>
          <a:bodyPr>
            <a:normAutofit fontScale="92500"/>
          </a:bodyPr>
          <a:lstStyle/>
          <a:p>
            <a:r>
              <a:rPr lang="en-US" dirty="0" smtClean="0"/>
              <a:t>Some notes about handling promises:</a:t>
            </a:r>
          </a:p>
          <a:p>
            <a:pPr lvl="1"/>
            <a:r>
              <a:rPr lang="en-US" dirty="0" smtClean="0"/>
              <a:t>When a call is made to the asynchronous function, that operation will be performed </a:t>
            </a:r>
            <a:r>
              <a:rPr lang="en-US" dirty="0"/>
              <a:t>whether the </a:t>
            </a:r>
            <a:r>
              <a:rPr lang="en-US" dirty="0">
                <a:latin typeface="Courier"/>
                <a:cs typeface="Courier"/>
              </a:rPr>
              <a:t>then</a:t>
            </a:r>
            <a:r>
              <a:rPr lang="en-US" dirty="0"/>
              <a:t>/</a:t>
            </a:r>
            <a:r>
              <a:rPr lang="en-US" dirty="0">
                <a:latin typeface="Courier"/>
                <a:cs typeface="Courier"/>
              </a:rPr>
              <a:t>catch</a:t>
            </a:r>
            <a:r>
              <a:rPr lang="en-US" dirty="0"/>
              <a:t> handlers are used or not</a:t>
            </a:r>
            <a:r>
              <a:rPr lang="en-US" dirty="0" smtClean="0"/>
              <a:t>.</a:t>
            </a:r>
          </a:p>
          <a:p>
            <a:pPr lvl="1"/>
            <a:r>
              <a:rPr lang="en-US" dirty="0"/>
              <a:t>Only one of the handlers will be called (success or failure</a:t>
            </a:r>
            <a:r>
              <a:rPr lang="en-US" dirty="0" smtClean="0"/>
              <a:t>).</a:t>
            </a:r>
          </a:p>
          <a:p>
            <a:r>
              <a:rPr lang="en-US" dirty="0"/>
              <a:t>At any given time, a promise is in one of three states:</a:t>
            </a:r>
          </a:p>
          <a:p>
            <a:pPr lvl="1"/>
            <a:r>
              <a:rPr lang="en-US" dirty="0"/>
              <a:t>Pending - the asynchronous code has not completed yet.</a:t>
            </a:r>
          </a:p>
          <a:p>
            <a:pPr lvl="1"/>
            <a:r>
              <a:rPr lang="en-US" dirty="0"/>
              <a:t>Fulfilled - the asynchronous code has completed successfully.</a:t>
            </a:r>
          </a:p>
          <a:p>
            <a:pPr lvl="1"/>
            <a:r>
              <a:rPr lang="en-US" dirty="0"/>
              <a:t>Rejected - the asynchronous code has failed.</a:t>
            </a:r>
          </a:p>
          <a:p>
            <a:r>
              <a:rPr lang="en-US" dirty="0"/>
              <a:t>Once the promise is fulfilled or rejected and the correct handler has been called, the promise is considered complete - the handlers will not be called again.</a:t>
            </a:r>
          </a:p>
          <a:p>
            <a:r>
              <a:rPr lang="en-US" dirty="0"/>
              <a:t>However, handlers can be added to the promise after it has been fulfilled or rejected, and the proper handler will still </a:t>
            </a:r>
            <a:r>
              <a:rPr lang="en-US" dirty="0" smtClean="0"/>
              <a:t>execute</a:t>
            </a:r>
            <a:r>
              <a:rPr lang="en-US" dirty="0"/>
              <a:t>.</a:t>
            </a:r>
            <a:endParaRPr lang="en-US" dirty="0"/>
          </a:p>
        </p:txBody>
      </p:sp>
    </p:spTree>
    <p:extLst>
      <p:ext uri="{BB962C8B-B14F-4D97-AF65-F5344CB8AC3E}">
        <p14:creationId xmlns:p14="http://schemas.microsoft.com/office/powerpoint/2010/main" val="30357860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lstStyle/>
          <a:p>
            <a:r>
              <a:rPr lang="en-US" dirty="0"/>
              <a:t>A great feature of promises is that it allows us to break up and order asynchronous code that depends on earlier asynchronous code.</a:t>
            </a:r>
          </a:p>
          <a:p>
            <a:r>
              <a:rPr lang="en-US" dirty="0"/>
              <a:t>From a </a:t>
            </a:r>
            <a:r>
              <a:rPr lang="en-US" dirty="0">
                <a:latin typeface="Courier"/>
                <a:cs typeface="Courier"/>
              </a:rPr>
              <a:t>then</a:t>
            </a:r>
            <a:r>
              <a:rPr lang="en-US" dirty="0"/>
              <a:t> or </a:t>
            </a:r>
            <a:r>
              <a:rPr lang="en-US" dirty="0">
                <a:latin typeface="Courier"/>
                <a:cs typeface="Courier"/>
              </a:rPr>
              <a:t>catch</a:t>
            </a:r>
            <a:r>
              <a:rPr lang="en-US" dirty="0"/>
              <a:t> handler, we can execute other asynchronous operations. The results of this code can then be handled in a subsequent </a:t>
            </a:r>
            <a:r>
              <a:rPr lang="en-US" dirty="0">
                <a:latin typeface="Courier"/>
                <a:cs typeface="Courier"/>
              </a:rPr>
              <a:t>then</a:t>
            </a:r>
            <a:r>
              <a:rPr lang="en-US" dirty="0"/>
              <a:t> or </a:t>
            </a:r>
            <a:r>
              <a:rPr lang="en-US" dirty="0">
                <a:latin typeface="Courier"/>
                <a:cs typeface="Courier"/>
              </a:rPr>
              <a:t>catch</a:t>
            </a:r>
            <a:r>
              <a:rPr lang="en-US" dirty="0"/>
              <a:t> handler.</a:t>
            </a:r>
          </a:p>
          <a:p>
            <a:r>
              <a:rPr lang="en-US" dirty="0"/>
              <a:t>This is possible because the handlers themselves return a promise</a:t>
            </a:r>
            <a:r>
              <a:rPr lang="en-US" dirty="0" smtClean="0"/>
              <a:t>. When you see a return statement in a handler, what is actually returned is a Promise that resolves to that return value.</a:t>
            </a:r>
            <a:endParaRPr lang="en-US" dirty="0"/>
          </a:p>
        </p:txBody>
      </p:sp>
    </p:spTree>
    <p:extLst>
      <p:ext uri="{BB962C8B-B14F-4D97-AF65-F5344CB8AC3E}">
        <p14:creationId xmlns:p14="http://schemas.microsoft.com/office/powerpoint/2010/main" val="6132658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lstStyle/>
          <a:p>
            <a:r>
              <a:rPr lang="en-US" dirty="0" smtClean="0"/>
              <a:t>Some important notes about chaining:</a:t>
            </a:r>
          </a:p>
          <a:p>
            <a:pPr lvl="1"/>
            <a:r>
              <a:rPr lang="en-US" dirty="0" smtClean="0"/>
              <a:t>It’s good practice </a:t>
            </a:r>
            <a:r>
              <a:rPr lang="en-US" dirty="0"/>
              <a:t>to end with a </a:t>
            </a:r>
            <a:r>
              <a:rPr lang="en-US" dirty="0">
                <a:latin typeface="Courier"/>
                <a:cs typeface="Courier"/>
              </a:rPr>
              <a:t>catch</a:t>
            </a:r>
            <a:r>
              <a:rPr lang="en-US" dirty="0"/>
              <a:t> handler, as errors will flow </a:t>
            </a:r>
            <a:r>
              <a:rPr lang="en-US" dirty="0" smtClean="0"/>
              <a:t>down the chain </a:t>
            </a:r>
            <a:r>
              <a:rPr lang="en-US" dirty="0"/>
              <a:t>like in a </a:t>
            </a:r>
            <a:r>
              <a:rPr lang="en-US" dirty="0">
                <a:latin typeface="Courier"/>
                <a:cs typeface="Courier"/>
              </a:rPr>
              <a:t>try</a:t>
            </a:r>
            <a:r>
              <a:rPr lang="en-US" dirty="0" smtClean="0"/>
              <a:t>/</a:t>
            </a:r>
            <a:r>
              <a:rPr lang="en-US" dirty="0">
                <a:latin typeface="Courier"/>
                <a:cs typeface="Courier"/>
              </a:rPr>
              <a:t>catch</a:t>
            </a:r>
            <a:r>
              <a:rPr lang="en-US" dirty="0"/>
              <a:t> </a:t>
            </a:r>
            <a:r>
              <a:rPr lang="en-US" dirty="0" smtClean="0"/>
              <a:t>block</a:t>
            </a:r>
            <a:r>
              <a:rPr lang="en-US" dirty="0"/>
              <a:t>. If we don’t, any uncaught errors are simply lost</a:t>
            </a:r>
            <a:r>
              <a:rPr lang="en-US" dirty="0" smtClean="0"/>
              <a:t>.</a:t>
            </a:r>
          </a:p>
          <a:p>
            <a:pPr lvl="1"/>
            <a:r>
              <a:rPr lang="en-US" dirty="0"/>
              <a:t>The result of a </a:t>
            </a:r>
            <a:r>
              <a:rPr lang="en-US" dirty="0">
                <a:latin typeface="Courier"/>
                <a:cs typeface="Courier"/>
              </a:rPr>
              <a:t>catch</a:t>
            </a:r>
            <a:r>
              <a:rPr lang="en-US" dirty="0"/>
              <a:t> </a:t>
            </a:r>
            <a:r>
              <a:rPr lang="en-US" dirty="0" smtClean="0"/>
              <a:t>that </a:t>
            </a:r>
            <a:r>
              <a:rPr lang="en-US" dirty="0"/>
              <a:t>doesn’t throw another error is a resolved </a:t>
            </a:r>
            <a:r>
              <a:rPr lang="en-US" dirty="0" smtClean="0"/>
              <a:t>promise.</a:t>
            </a:r>
          </a:p>
          <a:p>
            <a:pPr lvl="1"/>
            <a:r>
              <a:rPr lang="en-US" dirty="0"/>
              <a:t>Using </a:t>
            </a:r>
            <a:r>
              <a:rPr lang="en-US" dirty="0">
                <a:latin typeface="Courier"/>
                <a:cs typeface="Courier"/>
              </a:rPr>
              <a:t>then</a:t>
            </a:r>
            <a:r>
              <a:rPr lang="en-US" dirty="0"/>
              <a:t> and </a:t>
            </a:r>
            <a:r>
              <a:rPr lang="en-US" dirty="0">
                <a:latin typeface="Courier"/>
                <a:cs typeface="Courier"/>
              </a:rPr>
              <a:t>catch</a:t>
            </a:r>
            <a:r>
              <a:rPr lang="en-US" dirty="0"/>
              <a:t> </a:t>
            </a:r>
            <a:r>
              <a:rPr lang="en-US" dirty="0" smtClean="0"/>
              <a:t>is </a:t>
            </a:r>
            <a:r>
              <a:rPr lang="en-US" dirty="0"/>
              <a:t>NOT the same as using </a:t>
            </a:r>
            <a:r>
              <a:rPr lang="en-US" dirty="0">
                <a:latin typeface="Courier"/>
                <a:cs typeface="Courier"/>
              </a:rPr>
              <a:t>then</a:t>
            </a:r>
            <a:r>
              <a:rPr lang="en-US" dirty="0"/>
              <a:t> </a:t>
            </a:r>
            <a:r>
              <a:rPr lang="en-US" dirty="0" smtClean="0"/>
              <a:t>with </a:t>
            </a:r>
            <a:r>
              <a:rPr lang="en-US" dirty="0"/>
              <a:t>two callbacks - instead, </a:t>
            </a:r>
            <a:r>
              <a:rPr lang="en-US" dirty="0">
                <a:latin typeface="Courier"/>
                <a:cs typeface="Courier"/>
              </a:rPr>
              <a:t>catch</a:t>
            </a:r>
            <a:r>
              <a:rPr lang="en-US" dirty="0"/>
              <a:t> </a:t>
            </a:r>
            <a:r>
              <a:rPr lang="en-US" dirty="0" smtClean="0"/>
              <a:t>is </a:t>
            </a:r>
            <a:r>
              <a:rPr lang="en-US" dirty="0"/>
              <a:t>a handler for the next iteration of the chain. The upside of this is that errors from the previous </a:t>
            </a:r>
            <a:r>
              <a:rPr lang="en-US" dirty="0">
                <a:latin typeface="Courier"/>
                <a:cs typeface="Courier"/>
              </a:rPr>
              <a:t>then</a:t>
            </a:r>
            <a:r>
              <a:rPr lang="en-US" dirty="0"/>
              <a:t> </a:t>
            </a:r>
            <a:r>
              <a:rPr lang="en-US" dirty="0" smtClean="0"/>
              <a:t>will </a:t>
            </a:r>
            <a:r>
              <a:rPr lang="en-US" dirty="0"/>
              <a:t>be caught. </a:t>
            </a:r>
            <a:r>
              <a:rPr lang="en-US" dirty="0" smtClean="0"/>
              <a:t>(If we were instead to pass </a:t>
            </a:r>
            <a:r>
              <a:rPr lang="en-US" dirty="0"/>
              <a:t>two </a:t>
            </a:r>
            <a:r>
              <a:rPr lang="en-US" dirty="0" smtClean="0"/>
              <a:t>callbacks to </a:t>
            </a:r>
            <a:r>
              <a:rPr lang="en-US" dirty="0" smtClean="0">
                <a:latin typeface="Courier"/>
                <a:cs typeface="Courier"/>
              </a:rPr>
              <a:t>then</a:t>
            </a:r>
            <a:r>
              <a:rPr lang="en-US" dirty="0" smtClean="0"/>
              <a:t>, </a:t>
            </a:r>
            <a:r>
              <a:rPr lang="en-US" dirty="0"/>
              <a:t>any new errors that come back from the first callback are not handled in the second </a:t>
            </a:r>
            <a:r>
              <a:rPr lang="en-US" dirty="0" smtClean="0"/>
              <a:t>callback.)</a:t>
            </a:r>
            <a:endParaRPr lang="en-US" dirty="0"/>
          </a:p>
        </p:txBody>
      </p:sp>
    </p:spTree>
    <p:extLst>
      <p:ext uri="{BB962C8B-B14F-4D97-AF65-F5344CB8AC3E}">
        <p14:creationId xmlns:p14="http://schemas.microsoft.com/office/powerpoint/2010/main" val="1345193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Retrospective</a:t>
            </a:r>
            <a:endParaRPr lang="en-US" dirty="0"/>
          </a:p>
        </p:txBody>
      </p:sp>
      <p:sp>
        <p:nvSpPr>
          <p:cNvPr id="3" name="Content Placeholder 2"/>
          <p:cNvSpPr>
            <a:spLocks noGrp="1"/>
          </p:cNvSpPr>
          <p:nvPr>
            <p:ph idx="1"/>
          </p:nvPr>
        </p:nvSpPr>
        <p:spPr/>
        <p:txBody>
          <a:bodyPr/>
          <a:lstStyle/>
          <a:p>
            <a:r>
              <a:rPr lang="en-US" dirty="0" smtClean="0"/>
              <a:t>Let’s take </a:t>
            </a:r>
            <a:r>
              <a:rPr lang="en-US" dirty="0"/>
              <a:t>a step back - did this resolve the 4 issues above with callbacks</a:t>
            </a:r>
            <a:r>
              <a:rPr lang="en-US" dirty="0" smtClean="0"/>
              <a:t>?</a:t>
            </a:r>
          </a:p>
          <a:p>
            <a:pPr lvl="1"/>
            <a:r>
              <a:rPr lang="en-US" dirty="0" smtClean="0"/>
              <a:t>Easier to read.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Can pass </a:t>
            </a:r>
            <a:r>
              <a:rPr lang="en-US" dirty="0"/>
              <a:t>separate callbacks for success and </a:t>
            </a:r>
            <a:r>
              <a:rPr lang="en-US" dirty="0" smtClean="0"/>
              <a:t>failure.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Return to </a:t>
            </a:r>
            <a:r>
              <a:rPr lang="en-US" dirty="0"/>
              <a:t>a specific point of execution from a </a:t>
            </a:r>
            <a:r>
              <a:rPr lang="en-US" dirty="0" smtClean="0"/>
              <a:t>callback. </a:t>
            </a:r>
            <a:r>
              <a:rPr lang="en-US" dirty="0" smtClean="0">
                <a:solidFill>
                  <a:srgbClr val="FF0000"/>
                </a:solidFill>
                <a:latin typeface="Wingdings"/>
                <a:ea typeface="Wingdings"/>
                <a:cs typeface="Wingdings"/>
                <a:sym typeface="Wingdings"/>
              </a:rPr>
              <a:t></a:t>
            </a:r>
          </a:p>
          <a:p>
            <a:pPr lvl="2"/>
            <a:r>
              <a:rPr lang="en-US" dirty="0" smtClean="0"/>
              <a:t>We can never truly make this happen, but now we can better organize our callback code, and use return and throw statements to indicate a logical flow.</a:t>
            </a:r>
            <a:endParaRPr lang="en-US" dirty="0"/>
          </a:p>
          <a:p>
            <a:pPr lvl="1"/>
            <a:r>
              <a:rPr lang="en-US" dirty="0" smtClean="0"/>
              <a:t>Avoid “</a:t>
            </a:r>
            <a:r>
              <a:rPr lang="en-US" dirty="0"/>
              <a:t>pyramid of </a:t>
            </a:r>
            <a:r>
              <a:rPr lang="en-US" dirty="0" smtClean="0"/>
              <a:t>doom” from nested callbacks. </a:t>
            </a:r>
            <a:r>
              <a:rPr lang="en-US" dirty="0" smtClean="0">
                <a:solidFill>
                  <a:srgbClr val="31B32F"/>
                </a:solidFill>
                <a:latin typeface="Wingdings"/>
                <a:ea typeface="Wingdings"/>
                <a:cs typeface="Wingdings"/>
                <a:sym typeface="Wingdings"/>
              </a:rPr>
              <a:t></a:t>
            </a:r>
            <a:endParaRPr lang="en-US" dirty="0" smtClean="0">
              <a:solidFill>
                <a:srgbClr val="31B32F"/>
              </a:solidFill>
            </a:endParaRPr>
          </a:p>
        </p:txBody>
      </p:sp>
    </p:spTree>
    <p:extLst>
      <p:ext uri="{BB962C8B-B14F-4D97-AF65-F5344CB8AC3E}">
        <p14:creationId xmlns:p14="http://schemas.microsoft.com/office/powerpoint/2010/main" val="19470846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4694182" cy="1143000"/>
          </a:xfrm>
        </p:spPr>
        <p:txBody>
          <a:bodyPr/>
          <a:lstStyle/>
          <a:p>
            <a:r>
              <a:rPr lang="en-US" dirty="0" smtClean="0"/>
              <a:t>In the beginning…</a:t>
            </a:r>
            <a:endParaRPr lang="en-US" dirty="0"/>
          </a:p>
        </p:txBody>
      </p:sp>
      <p:pic>
        <p:nvPicPr>
          <p:cNvPr id="14" name="Content Placeholder 13" descr="dinosaur-clip-art-dino4b.gif"/>
          <p:cNvPicPr>
            <a:picLocks noGrp="1" noChangeAspect="1"/>
          </p:cNvPicPr>
          <p:nvPr>
            <p:ph idx="1"/>
          </p:nvPr>
        </p:nvPicPr>
        <p:blipFill>
          <a:blip r:embed="rId2">
            <a:extLst>
              <a:ext uri="{28A0092B-C50C-407E-A947-70E740481C1C}">
                <a14:useLocalDpi xmlns:a14="http://schemas.microsoft.com/office/drawing/2010/main" val="0"/>
              </a:ext>
            </a:extLst>
          </a:blip>
          <a:srcRect t="8643" b="8643"/>
          <a:stretch>
            <a:fillRect/>
          </a:stretch>
        </p:blipFill>
        <p:spPr>
          <a:xfrm>
            <a:off x="457201" y="1279705"/>
            <a:ext cx="7620000" cy="4800600"/>
          </a:xfrm>
        </p:spPr>
      </p:pic>
    </p:spTree>
    <p:extLst>
      <p:ext uri="{BB962C8B-B14F-4D97-AF65-F5344CB8AC3E}">
        <p14:creationId xmlns:p14="http://schemas.microsoft.com/office/powerpoint/2010/main" val="38577892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Define Your Own</a:t>
            </a:r>
            <a:endParaRPr lang="en-US" dirty="0"/>
          </a:p>
        </p:txBody>
      </p:sp>
      <p:sp>
        <p:nvSpPr>
          <p:cNvPr id="3" name="Content Placeholder 2"/>
          <p:cNvSpPr>
            <a:spLocks noGrp="1"/>
          </p:cNvSpPr>
          <p:nvPr>
            <p:ph idx="1"/>
          </p:nvPr>
        </p:nvSpPr>
        <p:spPr/>
        <p:txBody>
          <a:bodyPr/>
          <a:lstStyle/>
          <a:p>
            <a:r>
              <a:rPr lang="en-US" dirty="0"/>
              <a:t>O</a:t>
            </a:r>
            <a:r>
              <a:rPr lang="en-US" dirty="0" smtClean="0"/>
              <a:t>ccasionally </a:t>
            </a:r>
            <a:r>
              <a:rPr lang="en-US" dirty="0"/>
              <a:t>you are going to want to define your own promises, so that client code can handle your asynchronous function</a:t>
            </a:r>
            <a:r>
              <a:rPr lang="en-US" dirty="0" smtClean="0"/>
              <a:t>.</a:t>
            </a:r>
          </a:p>
          <a:p>
            <a:r>
              <a:rPr lang="en-US" dirty="0"/>
              <a:t>Syntax: </a:t>
            </a:r>
            <a:r>
              <a:rPr lang="en-US" sz="1800" dirty="0">
                <a:latin typeface="Courier"/>
                <a:cs typeface="Courier"/>
              </a:rPr>
              <a:t>new Promise(function(resolve, reject) {…});</a:t>
            </a:r>
          </a:p>
          <a:p>
            <a:r>
              <a:rPr lang="en-US" dirty="0" smtClean="0"/>
              <a:t>The </a:t>
            </a:r>
            <a:r>
              <a:rPr lang="en-US" dirty="0" smtClean="0">
                <a:latin typeface="Courier"/>
                <a:cs typeface="Courier"/>
              </a:rPr>
              <a:t>resolve</a:t>
            </a:r>
            <a:r>
              <a:rPr lang="en-US" dirty="0" smtClean="0"/>
              <a:t> and </a:t>
            </a:r>
            <a:r>
              <a:rPr lang="en-US" dirty="0" smtClean="0">
                <a:latin typeface="Courier"/>
                <a:cs typeface="Courier"/>
              </a:rPr>
              <a:t>reject</a:t>
            </a:r>
            <a:r>
              <a:rPr lang="en-US" dirty="0" smtClean="0"/>
              <a:t> arguments </a:t>
            </a:r>
            <a:r>
              <a:rPr lang="en-US" dirty="0"/>
              <a:t>are functions you can call to indicate that the work has completed successfully (using </a:t>
            </a:r>
            <a:r>
              <a:rPr lang="en-US" dirty="0">
                <a:latin typeface="Courier"/>
                <a:cs typeface="Courier"/>
              </a:rPr>
              <a:t>resolve</a:t>
            </a:r>
            <a:r>
              <a:rPr lang="en-US" dirty="0"/>
              <a:t> </a:t>
            </a:r>
            <a:r>
              <a:rPr lang="en-US" dirty="0" smtClean="0"/>
              <a:t>) </a:t>
            </a:r>
            <a:r>
              <a:rPr lang="en-US" dirty="0"/>
              <a:t>or not (using </a:t>
            </a:r>
            <a:r>
              <a:rPr lang="en-US" dirty="0">
                <a:latin typeface="Courier"/>
                <a:cs typeface="Courier"/>
              </a:rPr>
              <a:t>reject</a:t>
            </a:r>
            <a:r>
              <a:rPr lang="en-US" dirty="0"/>
              <a:t> </a:t>
            </a:r>
            <a:r>
              <a:rPr lang="en-US" dirty="0" smtClean="0"/>
              <a:t>)</a:t>
            </a:r>
            <a:r>
              <a:rPr lang="en-US" dirty="0"/>
              <a:t>, and pass back a result or an error, respectively.</a:t>
            </a:r>
          </a:p>
          <a:p>
            <a:endParaRPr lang="en-US" dirty="0"/>
          </a:p>
        </p:txBody>
      </p:sp>
    </p:spTree>
    <p:extLst>
      <p:ext uri="{BB962C8B-B14F-4D97-AF65-F5344CB8AC3E}">
        <p14:creationId xmlns:p14="http://schemas.microsoft.com/office/powerpoint/2010/main" val="190157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err="1" smtClean="0"/>
              <a:t>Promise.resolve</a:t>
            </a:r>
            <a:r>
              <a:rPr lang="en-US" sz="4200" dirty="0" smtClean="0"/>
              <a:t> &amp; </a:t>
            </a:r>
            <a:r>
              <a:rPr lang="en-US" sz="4200" dirty="0" err="1" smtClean="0"/>
              <a:t>Promise.reject</a:t>
            </a:r>
            <a:endParaRPr lang="en-US" sz="4200" dirty="0"/>
          </a:p>
        </p:txBody>
      </p:sp>
      <p:sp>
        <p:nvSpPr>
          <p:cNvPr id="3" name="Content Placeholder 2"/>
          <p:cNvSpPr>
            <a:spLocks noGrp="1"/>
          </p:cNvSpPr>
          <p:nvPr>
            <p:ph idx="1"/>
          </p:nvPr>
        </p:nvSpPr>
        <p:spPr/>
        <p:txBody>
          <a:bodyPr/>
          <a:lstStyle/>
          <a:p>
            <a:r>
              <a:rPr lang="en-US" dirty="0" err="1"/>
              <a:t>Javascript</a:t>
            </a:r>
            <a:r>
              <a:rPr lang="en-US" dirty="0"/>
              <a:t> also provides shorthand methods </a:t>
            </a:r>
            <a:r>
              <a:rPr lang="en-US" dirty="0" err="1">
                <a:latin typeface="Courier"/>
                <a:cs typeface="Courier"/>
              </a:rPr>
              <a:t>Promise.resolve</a:t>
            </a:r>
            <a:r>
              <a:rPr lang="en-US" dirty="0"/>
              <a:t> and </a:t>
            </a:r>
            <a:r>
              <a:rPr lang="en-US" dirty="0" err="1">
                <a:latin typeface="Courier"/>
                <a:cs typeface="Courier"/>
              </a:rPr>
              <a:t>Promise.reject</a:t>
            </a:r>
            <a:r>
              <a:rPr lang="en-US" dirty="0"/>
              <a:t>, for creating promises that are defined to simply resolve with a value or reject with a </a:t>
            </a:r>
            <a:r>
              <a:rPr lang="en-US" dirty="0" smtClean="0"/>
              <a:t>reason.</a:t>
            </a:r>
          </a:p>
          <a:p>
            <a:r>
              <a:rPr lang="en-US" dirty="0" smtClean="0"/>
              <a:t>These </a:t>
            </a:r>
            <a:r>
              <a:rPr lang="en-US" dirty="0"/>
              <a:t>are shorthand </a:t>
            </a:r>
            <a:r>
              <a:rPr lang="en-US" dirty="0" smtClean="0"/>
              <a:t>for: </a:t>
            </a:r>
          </a:p>
          <a:p>
            <a:pPr lvl="1"/>
            <a:r>
              <a:rPr lang="en-US" sz="1600" dirty="0" smtClean="0">
                <a:latin typeface="Courier"/>
                <a:cs typeface="Courier"/>
              </a:rPr>
              <a:t>new </a:t>
            </a:r>
            <a:r>
              <a:rPr lang="en-US" sz="1600" dirty="0">
                <a:latin typeface="Courier"/>
                <a:cs typeface="Courier"/>
              </a:rPr>
              <a:t>Promise(function (resolve, reject) { resolve(value); })</a:t>
            </a:r>
            <a:r>
              <a:rPr lang="en-US" sz="1600" dirty="0"/>
              <a:t> </a:t>
            </a:r>
            <a:r>
              <a:rPr lang="en-US" dirty="0"/>
              <a:t>and </a:t>
            </a:r>
            <a:endParaRPr lang="en-US" dirty="0" smtClean="0"/>
          </a:p>
          <a:p>
            <a:pPr lvl="1"/>
            <a:r>
              <a:rPr lang="en-US" sz="1600" dirty="0" smtClean="0">
                <a:latin typeface="Courier"/>
                <a:cs typeface="Courier"/>
              </a:rPr>
              <a:t>new </a:t>
            </a:r>
            <a:r>
              <a:rPr lang="en-US" sz="1600" dirty="0">
                <a:latin typeface="Courier"/>
                <a:cs typeface="Courier"/>
              </a:rPr>
              <a:t>Promise(function (resolve, reject) { reject(error); })</a:t>
            </a:r>
            <a:r>
              <a:rPr lang="en-US" dirty="0" smtClean="0"/>
              <a:t>.</a:t>
            </a:r>
          </a:p>
          <a:p>
            <a:r>
              <a:rPr lang="en-US" dirty="0" smtClean="0"/>
              <a:t>These </a:t>
            </a:r>
            <a:r>
              <a:rPr lang="en-US" dirty="0"/>
              <a:t>methods come in handy for testing, or for converting code that is not asynchronous, or doesn’t conform to the promises standard to a promise that does conform to the promises standard.</a:t>
            </a:r>
            <a:endParaRPr lang="en-US" dirty="0"/>
          </a:p>
        </p:txBody>
      </p:sp>
    </p:spTree>
    <p:extLst>
      <p:ext uri="{BB962C8B-B14F-4D97-AF65-F5344CB8AC3E}">
        <p14:creationId xmlns:p14="http://schemas.microsoft.com/office/powerpoint/2010/main" val="706389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In synchronous code, if you have list of values to manipulate, you can </a:t>
            </a:r>
            <a:r>
              <a:rPr lang="en-US" dirty="0" smtClean="0"/>
              <a:t>use a loop.</a:t>
            </a:r>
          </a:p>
          <a:p>
            <a:r>
              <a:rPr lang="en-US" dirty="0" smtClean="0"/>
              <a:t>But what </a:t>
            </a:r>
            <a:r>
              <a:rPr lang="en-US" dirty="0"/>
              <a:t>if the handling of each value </a:t>
            </a:r>
            <a:r>
              <a:rPr lang="en-US" dirty="0" smtClean="0"/>
              <a:t>is an asynchronous call? Remember </a:t>
            </a:r>
            <a:r>
              <a:rPr lang="en-US" dirty="0"/>
              <a:t>that </a:t>
            </a:r>
            <a:r>
              <a:rPr lang="en-US" dirty="0" smtClean="0"/>
              <a:t>as each call is made, </a:t>
            </a:r>
            <a:r>
              <a:rPr lang="en-US" dirty="0"/>
              <a:t>it begins executing in parallel to the rest of the </a:t>
            </a:r>
            <a:r>
              <a:rPr lang="en-US" dirty="0" smtClean="0"/>
              <a:t>code.</a:t>
            </a:r>
          </a:p>
          <a:p>
            <a:r>
              <a:rPr lang="en-US" dirty="0" smtClean="0"/>
              <a:t>If </a:t>
            </a:r>
            <a:r>
              <a:rPr lang="en-US" dirty="0"/>
              <a:t>we were to call an asynchronous function in each iteration of a loop, we would have</a:t>
            </a:r>
            <a:r>
              <a:rPr lang="en-US" dirty="0"/>
              <a:t> </a:t>
            </a:r>
            <a:r>
              <a:rPr lang="en-US" i="1" dirty="0"/>
              <a:t>n</a:t>
            </a:r>
            <a:r>
              <a:rPr lang="en-US" dirty="0"/>
              <a:t> </a:t>
            </a:r>
            <a:r>
              <a:rPr lang="en-US" dirty="0"/>
              <a:t>number of parallel actions occurring. More importantly, each one would need it’s own </a:t>
            </a:r>
            <a:r>
              <a:rPr lang="en-US" dirty="0">
                <a:latin typeface="Courier"/>
                <a:cs typeface="Courier"/>
              </a:rPr>
              <a:t>then</a:t>
            </a:r>
            <a:r>
              <a:rPr lang="en-US" dirty="0"/>
              <a:t> to access the result.</a:t>
            </a:r>
            <a:endParaRPr lang="en-US" dirty="0"/>
          </a:p>
        </p:txBody>
      </p:sp>
    </p:spTree>
    <p:extLst>
      <p:ext uri="{BB962C8B-B14F-4D97-AF65-F5344CB8AC3E}">
        <p14:creationId xmlns:p14="http://schemas.microsoft.com/office/powerpoint/2010/main" val="1017714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Fortunately, the Promise object provides a way to wait for several </a:t>
            </a:r>
            <a:r>
              <a:rPr lang="en-US" dirty="0" smtClean="0"/>
              <a:t>concurrent promises </a:t>
            </a:r>
            <a:r>
              <a:rPr lang="en-US" dirty="0"/>
              <a:t>to resolve - </a:t>
            </a:r>
            <a:r>
              <a:rPr lang="en-US" dirty="0" err="1" smtClean="0">
                <a:latin typeface="Courier"/>
                <a:cs typeface="Courier"/>
              </a:rPr>
              <a:t>Promise.all</a:t>
            </a:r>
            <a:r>
              <a:rPr lang="en-US" dirty="0" smtClean="0"/>
              <a:t>.</a:t>
            </a:r>
          </a:p>
          <a:p>
            <a:r>
              <a:rPr lang="en-US" dirty="0" smtClean="0"/>
              <a:t>This </a:t>
            </a:r>
            <a:r>
              <a:rPr lang="en-US" dirty="0"/>
              <a:t>function takes an array of promises and returns a promise that resolves when all the promises have resolved. </a:t>
            </a:r>
            <a:endParaRPr lang="en-US" dirty="0" smtClean="0"/>
          </a:p>
          <a:p>
            <a:r>
              <a:rPr lang="en-US" dirty="0" smtClean="0"/>
              <a:t>Using </a:t>
            </a:r>
            <a:r>
              <a:rPr lang="en-US" dirty="0"/>
              <a:t>the </a:t>
            </a:r>
            <a:r>
              <a:rPr lang="en-US" dirty="0">
                <a:latin typeface="Courier"/>
                <a:cs typeface="Courier"/>
              </a:rPr>
              <a:t>then</a:t>
            </a:r>
            <a:r>
              <a:rPr lang="en-US" dirty="0"/>
              <a:t> </a:t>
            </a:r>
            <a:r>
              <a:rPr lang="en-US" dirty="0" smtClean="0"/>
              <a:t>handler with </a:t>
            </a:r>
            <a:r>
              <a:rPr lang="en-US" dirty="0" err="1" smtClean="0">
                <a:latin typeface="Courier"/>
                <a:cs typeface="Courier"/>
              </a:rPr>
              <a:t>Promise.all</a:t>
            </a:r>
            <a:r>
              <a:rPr lang="en-US" dirty="0" smtClean="0"/>
              <a:t> </a:t>
            </a:r>
            <a:r>
              <a:rPr lang="en-US" dirty="0"/>
              <a:t>will allow you to define a callback function that receives an array of results from the promises passed to all</a:t>
            </a:r>
            <a:r>
              <a:rPr lang="en-US" dirty="0" smtClean="0"/>
              <a:t>.</a:t>
            </a:r>
            <a:endParaRPr lang="en-US" dirty="0"/>
          </a:p>
          <a:p>
            <a:r>
              <a:rPr lang="en-US" dirty="0"/>
              <a:t>Note that the promise resolves when/if all the promises </a:t>
            </a:r>
            <a:r>
              <a:rPr lang="en-US" dirty="0" smtClean="0"/>
              <a:t>passed in are resolved </a:t>
            </a:r>
            <a:r>
              <a:rPr lang="en-US" dirty="0"/>
              <a:t>- if one fails, the entire promise fails</a:t>
            </a:r>
            <a:r>
              <a:rPr lang="en-US" dirty="0" smtClean="0"/>
              <a:t>.</a:t>
            </a:r>
          </a:p>
          <a:p>
            <a:r>
              <a:rPr lang="en-US" dirty="0" smtClean="0"/>
              <a:t>The array of results will be in the order that their promises were passed in.</a:t>
            </a:r>
            <a:endParaRPr lang="en-US" dirty="0"/>
          </a:p>
          <a:p>
            <a:endParaRPr lang="en-US" dirty="0"/>
          </a:p>
        </p:txBody>
      </p:sp>
    </p:spTree>
    <p:extLst>
      <p:ext uri="{BB962C8B-B14F-4D97-AF65-F5344CB8AC3E}">
        <p14:creationId xmlns:p14="http://schemas.microsoft.com/office/powerpoint/2010/main" val="4139168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Terminology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concept of promises isn’t new, and has been handled in different ways by different libraries. This has resulted, unfortunately, in confusing terminology and different types of promises.</a:t>
            </a:r>
          </a:p>
          <a:p>
            <a:r>
              <a:rPr lang="en-US" dirty="0"/>
              <a:t>What we have been discussing so far are promises defined for </a:t>
            </a:r>
            <a:r>
              <a:rPr lang="en-US" dirty="0" smtClean="0"/>
              <a:t>ES6, </a:t>
            </a:r>
            <a:r>
              <a:rPr lang="en-US" dirty="0"/>
              <a:t>fulfilling a specification known as the Promises/A+ specification: </a:t>
            </a:r>
            <a:r>
              <a:rPr lang="en-US" dirty="0">
                <a:hlinkClick r:id="rId2"/>
              </a:rPr>
              <a:t>https://promisesaplus.com/</a:t>
            </a:r>
            <a:r>
              <a:rPr lang="en-US" dirty="0"/>
              <a:t>.</a:t>
            </a:r>
          </a:p>
          <a:p>
            <a:r>
              <a:rPr lang="en-US" dirty="0"/>
              <a:t>Some terminology clarifiers:</a:t>
            </a:r>
          </a:p>
          <a:p>
            <a:pPr lvl="1"/>
            <a:r>
              <a:rPr lang="en-US" dirty="0" err="1"/>
              <a:t>Thenable</a:t>
            </a:r>
            <a:r>
              <a:rPr lang="en-US" dirty="0"/>
              <a:t> - an object (usually a promise) that has a then function, allowing us to chain our handlers.</a:t>
            </a:r>
          </a:p>
          <a:p>
            <a:pPr lvl="1"/>
            <a:r>
              <a:rPr lang="en-US" dirty="0"/>
              <a:t>Future - simply an older term for promises.</a:t>
            </a:r>
          </a:p>
          <a:p>
            <a:pPr lvl="1"/>
            <a:r>
              <a:rPr lang="en-US" dirty="0"/>
              <a:t>Deferred - </a:t>
            </a:r>
            <a:r>
              <a:rPr lang="en-US" dirty="0" err="1"/>
              <a:t>jQuery’s</a:t>
            </a:r>
            <a:r>
              <a:rPr lang="en-US" dirty="0"/>
              <a:t> version of promises (focus of this part of the discussion). Note that a </a:t>
            </a:r>
            <a:r>
              <a:rPr lang="en-US" dirty="0" err="1"/>
              <a:t>jQuery</a:t>
            </a:r>
            <a:r>
              <a:rPr lang="en-US" dirty="0"/>
              <a:t> deferred object can be converted to a </a:t>
            </a:r>
            <a:r>
              <a:rPr lang="en-US" dirty="0" err="1"/>
              <a:t>jQuery</a:t>
            </a:r>
            <a:r>
              <a:rPr lang="en-US" dirty="0"/>
              <a:t> promise, which is still not the same as ES6 promises. Instead, these objects are like a subset of a deferred object, having fewer functions</a:t>
            </a:r>
            <a:r>
              <a:rPr lang="en-US" dirty="0" smtClean="0"/>
              <a:t>.</a:t>
            </a:r>
            <a:endParaRPr lang="en-US" dirty="0"/>
          </a:p>
        </p:txBody>
      </p:sp>
    </p:spTree>
    <p:extLst>
      <p:ext uri="{BB962C8B-B14F-4D97-AF65-F5344CB8AC3E}">
        <p14:creationId xmlns:p14="http://schemas.microsoft.com/office/powerpoint/2010/main" val="4199334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
            </a:r>
            <a:r>
              <a:rPr lang="en-US" dirty="0" err="1" smtClean="0"/>
              <a:t>Deferreds</a:t>
            </a:r>
            <a:endParaRPr lang="en-US" dirty="0"/>
          </a:p>
        </p:txBody>
      </p:sp>
      <p:sp>
        <p:nvSpPr>
          <p:cNvPr id="3" name="Content Placeholder 2"/>
          <p:cNvSpPr>
            <a:spLocks noGrp="1"/>
          </p:cNvSpPr>
          <p:nvPr>
            <p:ph idx="1"/>
          </p:nvPr>
        </p:nvSpPr>
        <p:spPr/>
        <p:txBody>
          <a:bodyPr/>
          <a:lstStyle/>
          <a:p>
            <a:r>
              <a:rPr lang="en-US" dirty="0"/>
              <a:t>Unfortunately, </a:t>
            </a:r>
            <a:r>
              <a:rPr lang="en-US" dirty="0" err="1"/>
              <a:t>deferreds</a:t>
            </a:r>
            <a:r>
              <a:rPr lang="en-US" dirty="0"/>
              <a:t> do NOT fully conform to the A+ spec. Where possible, we should be using ES6-style promises instead.</a:t>
            </a:r>
          </a:p>
          <a:p>
            <a:r>
              <a:rPr lang="en-US" dirty="0"/>
              <a:t>Also unfortunately for us, </a:t>
            </a:r>
            <a:r>
              <a:rPr lang="en-US" dirty="0" err="1"/>
              <a:t>jQuery</a:t>
            </a:r>
            <a:r>
              <a:rPr lang="en-US" dirty="0"/>
              <a:t> is a core part of using Backbone, and deferred objects are returned from </a:t>
            </a:r>
            <a:r>
              <a:rPr lang="en-US" dirty="0" err="1"/>
              <a:t>ajax</a:t>
            </a:r>
            <a:r>
              <a:rPr lang="en-US" dirty="0"/>
              <a:t> calls, so for the time being they can be hard to avoid.</a:t>
            </a:r>
          </a:p>
          <a:p>
            <a:r>
              <a:rPr lang="en-US" dirty="0" err="1"/>
              <a:t>Deferreds</a:t>
            </a:r>
            <a:r>
              <a:rPr lang="en-US" dirty="0"/>
              <a:t> were made available first, and so have a different set of states and functions, which can make handling them confusing, especially when they end up being used </a:t>
            </a:r>
            <a:r>
              <a:rPr lang="en-US" dirty="0" smtClean="0"/>
              <a:t>with ES6 promises.</a:t>
            </a:r>
            <a:endParaRPr lang="en-US" dirty="0"/>
          </a:p>
        </p:txBody>
      </p:sp>
    </p:spTree>
    <p:extLst>
      <p:ext uri="{BB962C8B-B14F-4D97-AF65-F5344CB8AC3E}">
        <p14:creationId xmlns:p14="http://schemas.microsoft.com/office/powerpoint/2010/main" val="3298733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
            </a:r>
            <a:r>
              <a:rPr lang="en-US" dirty="0" err="1" smtClean="0"/>
              <a:t>Deferreds</a:t>
            </a:r>
            <a:endParaRPr lang="en-US" dirty="0"/>
          </a:p>
        </p:txBody>
      </p:sp>
      <p:sp>
        <p:nvSpPr>
          <p:cNvPr id="3" name="Content Placeholder 2"/>
          <p:cNvSpPr>
            <a:spLocks noGrp="1"/>
          </p:cNvSpPr>
          <p:nvPr>
            <p:ph idx="1"/>
          </p:nvPr>
        </p:nvSpPr>
        <p:spPr/>
        <p:txBody>
          <a:bodyPr>
            <a:normAutofit lnSpcReduction="10000"/>
          </a:bodyPr>
          <a:lstStyle/>
          <a:p>
            <a:r>
              <a:rPr lang="en-US" dirty="0" smtClean="0"/>
              <a:t>Brief rundown of available methods:</a:t>
            </a:r>
          </a:p>
          <a:p>
            <a:pPr lvl="1"/>
            <a:r>
              <a:rPr lang="en-US" dirty="0">
                <a:latin typeface="Courier"/>
                <a:cs typeface="Courier"/>
              </a:rPr>
              <a:t>then</a:t>
            </a:r>
            <a:r>
              <a:rPr lang="en-US" dirty="0"/>
              <a:t>: takes callbacks for success, failure, or progress (runs based on progress notifications)</a:t>
            </a:r>
          </a:p>
          <a:p>
            <a:pPr lvl="1"/>
            <a:r>
              <a:rPr lang="en-US" dirty="0">
                <a:latin typeface="Courier"/>
                <a:cs typeface="Courier"/>
              </a:rPr>
              <a:t>done</a:t>
            </a:r>
            <a:r>
              <a:rPr lang="en-US" dirty="0"/>
              <a:t>: takes callback for success</a:t>
            </a:r>
          </a:p>
          <a:p>
            <a:pPr lvl="1"/>
            <a:r>
              <a:rPr lang="en-US" dirty="0">
                <a:latin typeface="Courier"/>
                <a:cs typeface="Courier"/>
              </a:rPr>
              <a:t>fail</a:t>
            </a:r>
            <a:r>
              <a:rPr lang="en-US" dirty="0"/>
              <a:t>: takes callback for failure</a:t>
            </a:r>
          </a:p>
          <a:p>
            <a:pPr lvl="1"/>
            <a:r>
              <a:rPr lang="en-US" dirty="0">
                <a:latin typeface="Courier"/>
                <a:cs typeface="Courier"/>
              </a:rPr>
              <a:t>always</a:t>
            </a:r>
            <a:r>
              <a:rPr lang="en-US" dirty="0"/>
              <a:t>: takes callback for success or failure</a:t>
            </a:r>
          </a:p>
          <a:p>
            <a:pPr lvl="1"/>
            <a:r>
              <a:rPr lang="en-US" dirty="0">
                <a:latin typeface="Courier"/>
                <a:cs typeface="Courier"/>
              </a:rPr>
              <a:t>resolve</a:t>
            </a:r>
            <a:r>
              <a:rPr lang="en-US" dirty="0"/>
              <a:t>, </a:t>
            </a:r>
            <a:r>
              <a:rPr lang="en-US" dirty="0" err="1">
                <a:latin typeface="Courier"/>
                <a:cs typeface="Courier"/>
              </a:rPr>
              <a:t>resolveWith</a:t>
            </a:r>
            <a:r>
              <a:rPr lang="en-US" dirty="0"/>
              <a:t>: resolve the deferred</a:t>
            </a:r>
          </a:p>
          <a:p>
            <a:pPr lvl="1"/>
            <a:r>
              <a:rPr lang="en-US" dirty="0">
                <a:latin typeface="Courier"/>
                <a:cs typeface="Courier"/>
              </a:rPr>
              <a:t>reject</a:t>
            </a:r>
            <a:r>
              <a:rPr lang="en-US" dirty="0"/>
              <a:t>, </a:t>
            </a:r>
            <a:r>
              <a:rPr lang="en-US" dirty="0" err="1">
                <a:latin typeface="Courier"/>
                <a:cs typeface="Courier"/>
              </a:rPr>
              <a:t>rejectWith</a:t>
            </a:r>
            <a:r>
              <a:rPr lang="en-US" dirty="0"/>
              <a:t>: reject the deferred</a:t>
            </a:r>
          </a:p>
          <a:p>
            <a:pPr lvl="1"/>
            <a:r>
              <a:rPr lang="en-US" dirty="0">
                <a:latin typeface="Courier"/>
                <a:cs typeface="Courier"/>
              </a:rPr>
              <a:t>when</a:t>
            </a:r>
            <a:r>
              <a:rPr lang="en-US" dirty="0"/>
              <a:t>: converts one or more objects to a promise, works similarly to </a:t>
            </a:r>
            <a:r>
              <a:rPr lang="en-US" dirty="0" err="1">
                <a:latin typeface="Courier"/>
                <a:cs typeface="Courier"/>
              </a:rPr>
              <a:t>Promise.all</a:t>
            </a:r>
            <a:endParaRPr lang="en-US" dirty="0">
              <a:latin typeface="Courier"/>
              <a:cs typeface="Courier"/>
            </a:endParaRPr>
          </a:p>
          <a:p>
            <a:pPr lvl="1"/>
            <a:r>
              <a:rPr lang="en-US" dirty="0">
                <a:latin typeface="Courier"/>
                <a:cs typeface="Courier"/>
              </a:rPr>
              <a:t>promise</a:t>
            </a:r>
            <a:r>
              <a:rPr lang="en-US" dirty="0"/>
              <a:t>: retrieve the </a:t>
            </a:r>
            <a:r>
              <a:rPr lang="en-US" dirty="0" err="1"/>
              <a:t>deferred’s</a:t>
            </a:r>
            <a:r>
              <a:rPr lang="en-US" dirty="0"/>
              <a:t> promise object</a:t>
            </a:r>
          </a:p>
          <a:p>
            <a:r>
              <a:rPr lang="en-US" dirty="0" err="1"/>
              <a:t>D</a:t>
            </a:r>
            <a:r>
              <a:rPr lang="en-US" dirty="0" err="1" smtClean="0"/>
              <a:t>eferreds</a:t>
            </a:r>
            <a:r>
              <a:rPr lang="en-US" dirty="0" smtClean="0"/>
              <a:t> </a:t>
            </a:r>
            <a:r>
              <a:rPr lang="en-US" dirty="0"/>
              <a:t>are </a:t>
            </a:r>
            <a:r>
              <a:rPr lang="en-US" dirty="0" err="1"/>
              <a:t>thenables</a:t>
            </a:r>
            <a:r>
              <a:rPr lang="en-US" dirty="0"/>
              <a:t>, </a:t>
            </a:r>
            <a:r>
              <a:rPr lang="en-US" dirty="0" smtClean="0"/>
              <a:t>BUT the </a:t>
            </a:r>
            <a:r>
              <a:rPr lang="en-US" dirty="0">
                <a:latin typeface="Courier"/>
                <a:cs typeface="Courier"/>
              </a:rPr>
              <a:t>then</a:t>
            </a:r>
            <a:r>
              <a:rPr lang="en-US" dirty="0"/>
              <a:t> handler does not return another deferred, so we cannot do the same chaining that is available with ES6-style promises.</a:t>
            </a:r>
            <a:endParaRPr lang="en-US" dirty="0"/>
          </a:p>
        </p:txBody>
      </p:sp>
    </p:spTree>
    <p:extLst>
      <p:ext uri="{BB962C8B-B14F-4D97-AF65-F5344CB8AC3E}">
        <p14:creationId xmlns:p14="http://schemas.microsoft.com/office/powerpoint/2010/main" val="5247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normAutofit lnSpcReduction="10000"/>
          </a:bodyPr>
          <a:lstStyle/>
          <a:p>
            <a:r>
              <a:rPr lang="en-US" dirty="0"/>
              <a:t>In addition to promises, ES6 also has a new API for performing AJAX requests, replacing </a:t>
            </a:r>
            <a:r>
              <a:rPr lang="en-US" dirty="0" err="1"/>
              <a:t>XMLHttpRequest</a:t>
            </a:r>
            <a:r>
              <a:rPr lang="en-US" dirty="0" smtClean="0"/>
              <a:t>.</a:t>
            </a:r>
            <a:endParaRPr lang="en-US" dirty="0"/>
          </a:p>
          <a:p>
            <a:r>
              <a:rPr lang="en-US" dirty="0"/>
              <a:t>While a lot of our front-end code uses $.</a:t>
            </a:r>
            <a:r>
              <a:rPr lang="en-US" dirty="0" err="1"/>
              <a:t>ajax</a:t>
            </a:r>
            <a:r>
              <a:rPr lang="en-US" dirty="0"/>
              <a:t> (or calls Backbone methods that use $.</a:t>
            </a:r>
            <a:r>
              <a:rPr lang="en-US" dirty="0" err="1"/>
              <a:t>ajax</a:t>
            </a:r>
            <a:r>
              <a:rPr lang="en-US" dirty="0"/>
              <a:t>), this won’t always be the case. It’s important to know about the new, cleaner API coming our way.</a:t>
            </a:r>
          </a:p>
          <a:p>
            <a:r>
              <a:rPr lang="en-US" dirty="0"/>
              <a:t>How does it work?</a:t>
            </a:r>
          </a:p>
          <a:p>
            <a:pPr lvl="1"/>
            <a:r>
              <a:rPr lang="en-US" dirty="0"/>
              <a:t>This API revolves largely around the fetch method on the window object. A simple way to use this method is to pass it a URL, which will execute a GET request.</a:t>
            </a:r>
          </a:p>
          <a:p>
            <a:pPr lvl="1"/>
            <a:r>
              <a:rPr lang="en-US" dirty="0"/>
              <a:t>Another way of using fetch is to pass a Request object, where you can specify the URL as well as configuration data, such as the request headers or the method of the request (GET, POST, etc.).</a:t>
            </a:r>
          </a:p>
          <a:p>
            <a:pPr lvl="1"/>
            <a:r>
              <a:rPr lang="en-US" dirty="0"/>
              <a:t>You can define and configure your own response with the Response object</a:t>
            </a:r>
            <a:r>
              <a:rPr lang="en-US" dirty="0" smtClean="0"/>
              <a:t>.</a:t>
            </a:r>
            <a:endParaRPr lang="en-US" dirty="0"/>
          </a:p>
        </p:txBody>
      </p:sp>
    </p:spTree>
    <p:extLst>
      <p:ext uri="{BB962C8B-B14F-4D97-AF65-F5344CB8AC3E}">
        <p14:creationId xmlns:p14="http://schemas.microsoft.com/office/powerpoint/2010/main" val="1854356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lstStyle/>
          <a:p>
            <a:r>
              <a:rPr lang="en-US" dirty="0"/>
              <a:t>What are the benefits?</a:t>
            </a:r>
          </a:p>
          <a:p>
            <a:pPr lvl="1"/>
            <a:r>
              <a:rPr lang="en-US" dirty="0"/>
              <a:t>Returns promises - rather than having to remember to use the </a:t>
            </a:r>
            <a:r>
              <a:rPr lang="en-US" dirty="0" err="1">
                <a:latin typeface="Courier"/>
                <a:cs typeface="Courier"/>
              </a:rPr>
              <a:t>onload</a:t>
            </a:r>
            <a:r>
              <a:rPr lang="en-US" dirty="0"/>
              <a:t> and </a:t>
            </a:r>
            <a:r>
              <a:rPr lang="en-US" dirty="0" err="1">
                <a:latin typeface="Courier"/>
                <a:cs typeface="Courier"/>
              </a:rPr>
              <a:t>onerror</a:t>
            </a:r>
            <a:r>
              <a:rPr lang="en-US" dirty="0"/>
              <a:t> callbacks, we just use </a:t>
            </a:r>
            <a:r>
              <a:rPr lang="en-US" dirty="0">
                <a:latin typeface="Courier"/>
                <a:cs typeface="Courier"/>
              </a:rPr>
              <a:t>then</a:t>
            </a:r>
            <a:r>
              <a:rPr lang="en-US" dirty="0"/>
              <a:t>/</a:t>
            </a:r>
            <a:r>
              <a:rPr lang="en-US" dirty="0">
                <a:latin typeface="Courier"/>
                <a:cs typeface="Courier"/>
              </a:rPr>
              <a:t>catch</a:t>
            </a:r>
            <a:r>
              <a:rPr lang="en-US" dirty="0"/>
              <a:t> as we would with other promises.</a:t>
            </a:r>
          </a:p>
          <a:p>
            <a:pPr lvl="1"/>
            <a:r>
              <a:rPr lang="en-US" dirty="0"/>
              <a:t>The </a:t>
            </a:r>
            <a:r>
              <a:rPr lang="en-US" dirty="0">
                <a:latin typeface="Courier"/>
                <a:cs typeface="Courier"/>
              </a:rPr>
              <a:t>Request</a:t>
            </a:r>
            <a:r>
              <a:rPr lang="en-US" dirty="0"/>
              <a:t> object makes it easier to configure the request, and copy the request to create other requests (cloning).</a:t>
            </a:r>
          </a:p>
          <a:p>
            <a:pPr lvl="1"/>
            <a:r>
              <a:rPr lang="en-US" dirty="0"/>
              <a:t>The response body can be streamed, rather than having the entire response in memory.</a:t>
            </a:r>
          </a:p>
          <a:p>
            <a:r>
              <a:rPr lang="en-US" dirty="0"/>
              <a:t>Downsides</a:t>
            </a:r>
          </a:p>
          <a:p>
            <a:pPr lvl="1"/>
            <a:r>
              <a:rPr lang="en-US" dirty="0"/>
              <a:t>You cannot (yet) abort a promise, so you cannot abort a request. You can, however, cancel a stream.</a:t>
            </a:r>
          </a:p>
          <a:p>
            <a:pPr lvl="1"/>
            <a:r>
              <a:rPr lang="en-US" dirty="0"/>
              <a:t>You cannot get progress events, to see how the request is going</a:t>
            </a:r>
            <a:r>
              <a:rPr lang="en-US" dirty="0" smtClean="0"/>
              <a:t>.</a:t>
            </a:r>
            <a:endParaRPr lang="en-US" dirty="0"/>
          </a:p>
        </p:txBody>
      </p:sp>
    </p:spTree>
    <p:extLst>
      <p:ext uri="{BB962C8B-B14F-4D97-AF65-F5344CB8AC3E}">
        <p14:creationId xmlns:p14="http://schemas.microsoft.com/office/powerpoint/2010/main" val="304846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normAutofit lnSpcReduction="10000"/>
          </a:bodyPr>
          <a:lstStyle/>
          <a:p>
            <a:r>
              <a:rPr lang="en-US" dirty="0" smtClean="0"/>
              <a:t>Jasmine’s </a:t>
            </a:r>
            <a:r>
              <a:rPr lang="en-US" dirty="0" smtClean="0">
                <a:latin typeface="Courier"/>
                <a:cs typeface="Courier"/>
              </a:rPr>
              <a:t>done</a:t>
            </a:r>
            <a:r>
              <a:rPr lang="en-US" dirty="0" smtClean="0"/>
              <a:t> function</a:t>
            </a:r>
          </a:p>
          <a:p>
            <a:pPr lvl="1"/>
            <a:r>
              <a:rPr lang="en-US" dirty="0" smtClean="0"/>
              <a:t>Unlike with our applications, when testing we generally DON’T want any operations running in parallel.</a:t>
            </a:r>
          </a:p>
          <a:p>
            <a:pPr lvl="1"/>
            <a:r>
              <a:rPr lang="en-US" dirty="0" smtClean="0"/>
              <a:t>The </a:t>
            </a:r>
            <a:r>
              <a:rPr lang="en-US" dirty="0" smtClean="0">
                <a:latin typeface="Courier"/>
                <a:cs typeface="Courier"/>
              </a:rPr>
              <a:t>done</a:t>
            </a:r>
            <a:r>
              <a:rPr lang="en-US" dirty="0" smtClean="0"/>
              <a:t> function enables us to test a promise and it’s outcome before continuing with the next test.</a:t>
            </a:r>
          </a:p>
          <a:p>
            <a:pPr lvl="1"/>
            <a:r>
              <a:rPr lang="en-US" dirty="0" smtClean="0"/>
              <a:t>This function is passed to </a:t>
            </a:r>
            <a:r>
              <a:rPr lang="en-US" dirty="0" err="1" smtClean="0">
                <a:latin typeface="Courier"/>
                <a:cs typeface="Courier"/>
              </a:rPr>
              <a:t>beforeEach</a:t>
            </a:r>
            <a:r>
              <a:rPr lang="en-US" dirty="0" smtClean="0"/>
              <a:t>, </a:t>
            </a:r>
            <a:r>
              <a:rPr lang="en-US" dirty="0" smtClean="0">
                <a:latin typeface="Courier"/>
                <a:cs typeface="Courier"/>
              </a:rPr>
              <a:t>it</a:t>
            </a:r>
            <a:r>
              <a:rPr lang="en-US" dirty="0" smtClean="0"/>
              <a:t> and </a:t>
            </a:r>
            <a:r>
              <a:rPr lang="en-US" dirty="0" err="1" smtClean="0">
                <a:latin typeface="Courier"/>
                <a:cs typeface="Courier"/>
              </a:rPr>
              <a:t>afterEach</a:t>
            </a:r>
            <a:r>
              <a:rPr lang="en-US" dirty="0" smtClean="0"/>
              <a:t>.</a:t>
            </a:r>
          </a:p>
          <a:p>
            <a:pPr lvl="1"/>
            <a:r>
              <a:rPr lang="en-US" dirty="0" smtClean="0"/>
              <a:t>When the async operation and resulting assertions are complete, calling the </a:t>
            </a:r>
            <a:r>
              <a:rPr lang="en-US" dirty="0">
                <a:latin typeface="Courier"/>
                <a:cs typeface="Courier"/>
              </a:rPr>
              <a:t>done</a:t>
            </a:r>
            <a:r>
              <a:rPr lang="en-US" dirty="0"/>
              <a:t> </a:t>
            </a:r>
            <a:r>
              <a:rPr lang="en-US" dirty="0" smtClean="0"/>
              <a:t>function signals to Jasmine that the async work has completed.</a:t>
            </a:r>
          </a:p>
          <a:p>
            <a:r>
              <a:rPr lang="en-US" dirty="0" smtClean="0"/>
              <a:t>To test, call the async function as you normally would.</a:t>
            </a:r>
          </a:p>
          <a:p>
            <a:pPr lvl="1"/>
            <a:r>
              <a:rPr lang="en-US" dirty="0" smtClean="0"/>
              <a:t>In the </a:t>
            </a:r>
            <a:r>
              <a:rPr lang="en-US" dirty="0" smtClean="0">
                <a:latin typeface="Courier"/>
                <a:cs typeface="Courier"/>
              </a:rPr>
              <a:t>then</a:t>
            </a:r>
            <a:r>
              <a:rPr lang="en-US" dirty="0" smtClean="0"/>
              <a:t> function, test for the result you would expect from the resolve promise.</a:t>
            </a:r>
          </a:p>
          <a:p>
            <a:pPr lvl="1"/>
            <a:r>
              <a:rPr lang="en-US" dirty="0" smtClean="0"/>
              <a:t>In the </a:t>
            </a:r>
            <a:r>
              <a:rPr lang="en-US" dirty="0" smtClean="0">
                <a:latin typeface="Courier"/>
                <a:cs typeface="Courier"/>
              </a:rPr>
              <a:t>catch</a:t>
            </a:r>
            <a:r>
              <a:rPr lang="en-US" dirty="0" smtClean="0"/>
              <a:t> function, test for the result you would expect from the rejected promise.</a:t>
            </a:r>
            <a:endParaRPr lang="en-US" dirty="0"/>
          </a:p>
        </p:txBody>
      </p:sp>
    </p:spTree>
    <p:extLst>
      <p:ext uri="{BB962C8B-B14F-4D97-AF65-F5344CB8AC3E}">
        <p14:creationId xmlns:p14="http://schemas.microsoft.com/office/powerpoint/2010/main" val="226034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Coding</a:t>
            </a:r>
            <a:endParaRPr lang="en-US" dirty="0"/>
          </a:p>
        </p:txBody>
      </p:sp>
      <p:sp>
        <p:nvSpPr>
          <p:cNvPr id="3" name="Content Placeholder 2"/>
          <p:cNvSpPr>
            <a:spLocks noGrp="1"/>
          </p:cNvSpPr>
          <p:nvPr>
            <p:ph idx="1"/>
          </p:nvPr>
        </p:nvSpPr>
        <p:spPr/>
        <p:txBody>
          <a:bodyPr/>
          <a:lstStyle/>
          <a:p>
            <a:r>
              <a:rPr lang="en-US" dirty="0" smtClean="0"/>
              <a:t>When we first start programming, we learn how to code synchronously.</a:t>
            </a:r>
          </a:p>
          <a:p>
            <a:r>
              <a:rPr lang="en-US" dirty="0" smtClean="0"/>
              <a:t>Every statement runs to completion, followed by the next statement in the control flow, until the application completes.</a:t>
            </a:r>
          </a:p>
          <a:p>
            <a:pPr marL="114300" indent="0">
              <a:buNone/>
            </a:pPr>
            <a:endParaRPr lang="en-US" dirty="0" smtClean="0"/>
          </a:p>
        </p:txBody>
      </p:sp>
      <p:pic>
        <p:nvPicPr>
          <p:cNvPr id="5" name="Picture 4" descr="sync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25" y="3212633"/>
            <a:ext cx="3251200" cy="3352800"/>
          </a:xfrm>
          <a:prstGeom prst="rect">
            <a:avLst/>
          </a:prstGeom>
        </p:spPr>
      </p:pic>
      <p:pic>
        <p:nvPicPr>
          <p:cNvPr id="6" name="Picture 5" descr="sync_1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049" y="3778142"/>
            <a:ext cx="2873351" cy="1563441"/>
          </a:xfrm>
          <a:prstGeom prst="rect">
            <a:avLst/>
          </a:prstGeom>
        </p:spPr>
      </p:pic>
    </p:spTree>
    <p:extLst>
      <p:ext uri="{BB962C8B-B14F-4D97-AF65-F5344CB8AC3E}">
        <p14:creationId xmlns:p14="http://schemas.microsoft.com/office/powerpoint/2010/main" val="1593487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 - Handlers</a:t>
            </a:r>
            <a:endParaRPr lang="en-US" dirty="0"/>
          </a:p>
        </p:txBody>
      </p:sp>
      <p:sp>
        <p:nvSpPr>
          <p:cNvPr id="3" name="Content Placeholder 2"/>
          <p:cNvSpPr>
            <a:spLocks noGrp="1"/>
          </p:cNvSpPr>
          <p:nvPr>
            <p:ph idx="1"/>
          </p:nvPr>
        </p:nvSpPr>
        <p:spPr/>
        <p:txBody>
          <a:bodyPr/>
          <a:lstStyle/>
          <a:p>
            <a:r>
              <a:rPr lang="en-US" dirty="0" smtClean="0"/>
              <a:t>More often than not, you will want to test the after-effects of a promise – that is, testing that the proper actions take place in the </a:t>
            </a:r>
            <a:r>
              <a:rPr lang="en-US" dirty="0" smtClean="0">
                <a:latin typeface="Courier"/>
                <a:cs typeface="Courier"/>
              </a:rPr>
              <a:t>then</a:t>
            </a:r>
            <a:r>
              <a:rPr lang="en-US" dirty="0" smtClean="0"/>
              <a:t>/</a:t>
            </a:r>
            <a:r>
              <a:rPr lang="en-US" dirty="0" smtClean="0">
                <a:latin typeface="Courier"/>
                <a:cs typeface="Courier"/>
              </a:rPr>
              <a:t>catch</a:t>
            </a:r>
            <a:r>
              <a:rPr lang="en-US" dirty="0" smtClean="0"/>
              <a:t>.</a:t>
            </a:r>
          </a:p>
          <a:p>
            <a:r>
              <a:rPr lang="en-US" dirty="0" smtClean="0"/>
              <a:t>Spy on the function that returns the promise, and have it return a promise that is always resolved (or rejected).</a:t>
            </a:r>
          </a:p>
          <a:p>
            <a:pPr lvl="1"/>
            <a:r>
              <a:rPr lang="en-US" dirty="0" err="1">
                <a:latin typeface="Courier"/>
                <a:cs typeface="Courier"/>
              </a:rPr>
              <a:t>spyOn</a:t>
            </a:r>
            <a:r>
              <a:rPr lang="en-US" dirty="0" smtClean="0">
                <a:latin typeface="Courier"/>
                <a:cs typeface="Courier"/>
              </a:rPr>
              <a:t>(view,</a:t>
            </a:r>
            <a:r>
              <a:rPr lang="en-US" dirty="0"/>
              <a:t> </a:t>
            </a:r>
            <a:r>
              <a:rPr lang="en-US" dirty="0" smtClean="0">
                <a:latin typeface="Courier"/>
                <a:cs typeface="Courier"/>
              </a:rPr>
              <a:t>'</a:t>
            </a:r>
            <a:r>
              <a:rPr lang="en-US" dirty="0" err="1" smtClean="0">
                <a:latin typeface="Courier"/>
                <a:cs typeface="Courier"/>
              </a:rPr>
              <a:t>editFile</a:t>
            </a:r>
            <a:r>
              <a:rPr lang="en-US" dirty="0" smtClean="0">
                <a:latin typeface="Courier"/>
                <a:cs typeface="Courier"/>
              </a:rPr>
              <a:t>'</a:t>
            </a:r>
            <a:r>
              <a:rPr lang="en-US" dirty="0">
                <a:latin typeface="Courier"/>
                <a:cs typeface="Courier"/>
              </a:rPr>
              <a:t>).</a:t>
            </a:r>
            <a:r>
              <a:rPr lang="en-US" dirty="0" err="1">
                <a:latin typeface="Courier"/>
                <a:cs typeface="Courier"/>
              </a:rPr>
              <a:t>and</a:t>
            </a:r>
            <a:r>
              <a:rPr lang="en-US" dirty="0" err="1">
                <a:latin typeface="Courier"/>
                <a:cs typeface="Courier"/>
              </a:rPr>
              <a:t>.</a:t>
            </a:r>
            <a:r>
              <a:rPr lang="en-US" dirty="0" err="1">
                <a:latin typeface="Courier"/>
                <a:cs typeface="Courier"/>
              </a:rPr>
              <a:t>returnValue</a:t>
            </a:r>
            <a:r>
              <a:rPr lang="en-US" dirty="0" smtClean="0">
                <a:latin typeface="Courier"/>
                <a:cs typeface="Courier"/>
              </a:rPr>
              <a:t>(</a:t>
            </a:r>
            <a:br>
              <a:rPr lang="en-US" dirty="0" smtClean="0">
                <a:latin typeface="Courier"/>
                <a:cs typeface="Courier"/>
              </a:rPr>
            </a:br>
            <a:r>
              <a:rPr lang="en-US" dirty="0" smtClean="0">
                <a:latin typeface="Courier"/>
                <a:cs typeface="Courier"/>
              </a:rPr>
              <a:t>    </a:t>
            </a:r>
            <a:r>
              <a:rPr lang="en-US" dirty="0" err="1" smtClean="0">
                <a:latin typeface="Courier"/>
                <a:cs typeface="Courier"/>
              </a:rPr>
              <a:t>Promise.resolve</a:t>
            </a:r>
            <a:r>
              <a:rPr lang="en-US" dirty="0" smtClean="0">
                <a:latin typeface="Courier"/>
                <a:cs typeface="Courier"/>
              </a:rPr>
              <a:t>(</a:t>
            </a:r>
            <a:r>
              <a:rPr lang="en-US" dirty="0" err="1" smtClean="0">
                <a:latin typeface="Courier"/>
                <a:cs typeface="Courier"/>
              </a:rPr>
              <a:t>retVal</a:t>
            </a:r>
            <a:r>
              <a:rPr lang="en-US" dirty="0" smtClean="0">
                <a:latin typeface="Courier"/>
                <a:cs typeface="Courier"/>
              </a:rPr>
              <a:t>))</a:t>
            </a:r>
            <a:r>
              <a:rPr lang="en-US" dirty="0"/>
              <a:t>;</a:t>
            </a:r>
            <a:endParaRPr lang="en-US" dirty="0" smtClean="0"/>
          </a:p>
          <a:p>
            <a:r>
              <a:rPr lang="en-US" dirty="0" smtClean="0"/>
              <a:t>For </a:t>
            </a:r>
            <a:r>
              <a:rPr lang="en-US" dirty="0" err="1" smtClean="0"/>
              <a:t>jQuery</a:t>
            </a:r>
            <a:r>
              <a:rPr lang="en-US" dirty="0" smtClean="0"/>
              <a:t> </a:t>
            </a:r>
            <a:r>
              <a:rPr lang="en-US" dirty="0" err="1" smtClean="0"/>
              <a:t>deferreds</a:t>
            </a:r>
            <a:r>
              <a:rPr lang="en-US" dirty="0" smtClean="0"/>
              <a:t>, you can use a similar technique.</a:t>
            </a:r>
          </a:p>
          <a:p>
            <a:pPr lvl="1"/>
            <a:r>
              <a:rPr lang="en-US" dirty="0" err="1">
                <a:latin typeface="Courier"/>
                <a:cs typeface="Courier"/>
              </a:rPr>
              <a:t>spyOn</a:t>
            </a:r>
            <a:r>
              <a:rPr lang="en-US" dirty="0">
                <a:latin typeface="Courier"/>
                <a:cs typeface="Courier"/>
              </a:rPr>
              <a:t>(</a:t>
            </a:r>
            <a:r>
              <a:rPr lang="en-US" dirty="0" err="1">
                <a:latin typeface="Courier"/>
                <a:cs typeface="Courier"/>
              </a:rPr>
              <a:t>view.model</a:t>
            </a:r>
            <a:r>
              <a:rPr lang="en-US" dirty="0" smtClean="0">
                <a:latin typeface="Courier"/>
                <a:cs typeface="Courier"/>
              </a:rPr>
              <a:t>,</a:t>
            </a:r>
            <a:r>
              <a:rPr lang="en-US" dirty="0"/>
              <a:t> </a:t>
            </a:r>
            <a:r>
              <a:rPr lang="en-US" dirty="0" smtClean="0">
                <a:latin typeface="Courier"/>
                <a:cs typeface="Courier"/>
              </a:rPr>
              <a:t>'</a:t>
            </a:r>
            <a:r>
              <a:rPr lang="en-US" dirty="0">
                <a:latin typeface="Courier"/>
                <a:cs typeface="Courier"/>
              </a:rPr>
              <a:t>save'</a:t>
            </a:r>
            <a:r>
              <a:rPr lang="en-US" dirty="0">
                <a:latin typeface="Courier"/>
                <a:cs typeface="Courier"/>
              </a:rPr>
              <a:t>).</a:t>
            </a:r>
            <a:r>
              <a:rPr lang="en-US" dirty="0" err="1">
                <a:latin typeface="Courier"/>
                <a:cs typeface="Courier"/>
              </a:rPr>
              <a:t>and</a:t>
            </a:r>
            <a:r>
              <a:rPr lang="en-US" dirty="0" err="1">
                <a:latin typeface="Courier"/>
                <a:cs typeface="Courier"/>
              </a:rPr>
              <a:t>.</a:t>
            </a:r>
            <a:r>
              <a:rPr lang="en-US" dirty="0" err="1">
                <a:latin typeface="Courier"/>
                <a:cs typeface="Courier"/>
              </a:rPr>
              <a:t>returnValue</a:t>
            </a:r>
            <a:r>
              <a:rPr lang="en-US" dirty="0" smtClean="0">
                <a:latin typeface="Courier"/>
                <a:cs typeface="Courier"/>
              </a:rPr>
              <a:t>(</a:t>
            </a:r>
            <a:br>
              <a:rPr lang="en-US" dirty="0" smtClean="0">
                <a:latin typeface="Courier"/>
                <a:cs typeface="Courier"/>
              </a:rPr>
            </a:br>
            <a:r>
              <a:rPr lang="en-US" dirty="0" smtClean="0">
                <a:latin typeface="Courier"/>
                <a:cs typeface="Courier"/>
              </a:rPr>
              <a:t>    $</a:t>
            </a:r>
            <a:r>
              <a:rPr lang="en-US" dirty="0">
                <a:latin typeface="Courier"/>
                <a:cs typeface="Courier"/>
              </a:rPr>
              <a:t>.</a:t>
            </a:r>
            <a:r>
              <a:rPr lang="en-US" dirty="0">
                <a:latin typeface="Courier"/>
                <a:cs typeface="Courier"/>
              </a:rPr>
              <a:t>Deferred</a:t>
            </a:r>
            <a:r>
              <a:rPr lang="en-US" dirty="0">
                <a:latin typeface="Courier"/>
                <a:cs typeface="Courier"/>
              </a:rPr>
              <a:t>().</a:t>
            </a:r>
            <a:r>
              <a:rPr lang="en-US" dirty="0">
                <a:latin typeface="Courier"/>
                <a:cs typeface="Courier"/>
              </a:rPr>
              <a:t>resolve</a:t>
            </a:r>
            <a:r>
              <a:rPr lang="en-US" dirty="0">
                <a:latin typeface="Courier"/>
                <a:cs typeface="Courier"/>
              </a:rPr>
              <a:t>().</a:t>
            </a:r>
            <a:r>
              <a:rPr lang="en-US" dirty="0">
                <a:latin typeface="Courier"/>
                <a:cs typeface="Courier"/>
              </a:rPr>
              <a:t>promise</a:t>
            </a:r>
            <a:r>
              <a:rPr lang="en-US" dirty="0">
                <a:latin typeface="Courier"/>
                <a:cs typeface="Courier"/>
              </a:rPr>
              <a:t>());</a:t>
            </a:r>
          </a:p>
        </p:txBody>
      </p:sp>
    </p:spTree>
    <p:extLst>
      <p:ext uri="{BB962C8B-B14F-4D97-AF65-F5344CB8AC3E}">
        <p14:creationId xmlns:p14="http://schemas.microsoft.com/office/powerpoint/2010/main" val="3132255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lstStyle/>
          <a:p>
            <a:r>
              <a:rPr lang="en-US" dirty="0" smtClean="0"/>
              <a:t>Tools for aiding in asynchronous testing</a:t>
            </a:r>
          </a:p>
          <a:p>
            <a:pPr lvl="1"/>
            <a:r>
              <a:rPr lang="en-US" dirty="0" smtClean="0"/>
              <a:t>Mocha: can be used to make a rejected promise fail. Otherwise, if you don’t explicitly test for the error it will be lost.</a:t>
            </a:r>
          </a:p>
          <a:p>
            <a:pPr lvl="1"/>
            <a:r>
              <a:rPr lang="en-US" dirty="0" smtClean="0"/>
              <a:t>Chai-as-promised: Allows for cleaner assertions with </a:t>
            </a:r>
            <a:r>
              <a:rPr lang="en-US" dirty="0" err="1" smtClean="0"/>
              <a:t>to.eventually.equal</a:t>
            </a:r>
            <a:r>
              <a:rPr lang="en-US" dirty="0" smtClean="0"/>
              <a:t> rather than using then and done.</a:t>
            </a:r>
          </a:p>
          <a:p>
            <a:pPr lvl="1"/>
            <a:r>
              <a:rPr lang="en-US" dirty="0" err="1" smtClean="0"/>
              <a:t>Sinon</a:t>
            </a:r>
            <a:r>
              <a:rPr lang="en-US" dirty="0" smtClean="0"/>
              <a:t>: Allows you to “fake” server responses, which aides in testing how your application responds when AJAX calls succeed </a:t>
            </a:r>
            <a:r>
              <a:rPr lang="en-US" smtClean="0"/>
              <a:t>or fail.</a:t>
            </a:r>
            <a:endParaRPr lang="en-US" dirty="0" smtClean="0"/>
          </a:p>
        </p:txBody>
      </p:sp>
    </p:spTree>
    <p:extLst>
      <p:ext uri="{BB962C8B-B14F-4D97-AF65-F5344CB8AC3E}">
        <p14:creationId xmlns:p14="http://schemas.microsoft.com/office/powerpoint/2010/main" val="1505432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lstStyle/>
          <a:p>
            <a:r>
              <a:rPr lang="en-US" dirty="0"/>
              <a:t>As we said earlier, coding style is always evolving. Promises are pretty awesome, but not without room for improvement.</a:t>
            </a:r>
          </a:p>
          <a:p>
            <a:r>
              <a:rPr lang="en-US" dirty="0"/>
              <a:t>Coming in ES7, we can make our code even cleaner using two new keywords: </a:t>
            </a:r>
            <a:r>
              <a:rPr lang="en-US" dirty="0" smtClean="0">
                <a:latin typeface="Courier"/>
                <a:cs typeface="Courier"/>
              </a:rPr>
              <a:t>async</a:t>
            </a:r>
            <a:r>
              <a:rPr lang="en-US" dirty="0"/>
              <a:t> </a:t>
            </a:r>
            <a:r>
              <a:rPr lang="en-US" dirty="0" smtClean="0"/>
              <a:t>and </a:t>
            </a:r>
            <a:r>
              <a:rPr lang="en-US" dirty="0">
                <a:latin typeface="Courier"/>
                <a:cs typeface="Courier"/>
              </a:rPr>
              <a:t>await</a:t>
            </a:r>
            <a:r>
              <a:rPr lang="en-US" dirty="0"/>
              <a:t>. This feature allows us to write asynchronous code that looks even more like simple synchronous code</a:t>
            </a:r>
            <a:r>
              <a:rPr lang="en-US" dirty="0" smtClean="0"/>
              <a:t>.</a:t>
            </a:r>
          </a:p>
          <a:p>
            <a:r>
              <a:rPr lang="en-US" dirty="0"/>
              <a:t>You can use this feature if you are using the Traceur transpiler which converts ES6 to ES5 but with the option to add async/await. Maintained by </a:t>
            </a:r>
            <a:r>
              <a:rPr lang="en-US" dirty="0" smtClean="0"/>
              <a:t>Google.</a:t>
            </a:r>
            <a:endParaRPr lang="en-US" dirty="0"/>
          </a:p>
          <a:p>
            <a:r>
              <a:rPr lang="en-US" dirty="0" smtClean="0"/>
              <a:t>Note</a:t>
            </a:r>
            <a:r>
              <a:rPr lang="en-US" dirty="0"/>
              <a:t>: Async </a:t>
            </a:r>
            <a:r>
              <a:rPr lang="en-US" dirty="0" smtClean="0"/>
              <a:t>functions </a:t>
            </a:r>
            <a:r>
              <a:rPr lang="en-US" dirty="0"/>
              <a:t>used to be called defered functions</a:t>
            </a:r>
            <a:r>
              <a:rPr lang="en-US" dirty="0" smtClean="0"/>
              <a:t>.</a:t>
            </a:r>
            <a:endParaRPr lang="en-US" dirty="0"/>
          </a:p>
        </p:txBody>
      </p:sp>
    </p:spTree>
    <p:extLst>
      <p:ext uri="{BB962C8B-B14F-4D97-AF65-F5344CB8AC3E}">
        <p14:creationId xmlns:p14="http://schemas.microsoft.com/office/powerpoint/2010/main" val="242281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normAutofit fontScale="92500"/>
          </a:bodyPr>
          <a:lstStyle/>
          <a:p>
            <a:r>
              <a:rPr lang="en-US" dirty="0"/>
              <a:t>The </a:t>
            </a:r>
            <a:r>
              <a:rPr lang="en-US" dirty="0">
                <a:latin typeface="Courier"/>
                <a:cs typeface="Courier"/>
              </a:rPr>
              <a:t>async</a:t>
            </a:r>
            <a:r>
              <a:rPr lang="en-US" dirty="0"/>
              <a:t> keyword precedes the function definition/declaration. This wraps the function result in a promise, ensuring that the function returns a promise and can be used as such. If a value is returned the promise is resolved, if an error is thrown the promise is rejected. </a:t>
            </a:r>
            <a:r>
              <a:rPr lang="en-US" b="1" dirty="0"/>
              <a:t>We no longer need to use calls to resolve and reject</a:t>
            </a:r>
            <a:r>
              <a:rPr lang="en-US" b="1" dirty="0" smtClean="0"/>
              <a:t>.</a:t>
            </a:r>
          </a:p>
          <a:p>
            <a:r>
              <a:rPr lang="en-US" dirty="0"/>
              <a:t>Once a function is marked as </a:t>
            </a:r>
            <a:r>
              <a:rPr lang="en-US" dirty="0">
                <a:latin typeface="Courier"/>
                <a:cs typeface="Courier"/>
              </a:rPr>
              <a:t>async</a:t>
            </a:r>
            <a:r>
              <a:rPr lang="en-US" dirty="0" smtClean="0"/>
              <a:t>, </a:t>
            </a:r>
            <a:r>
              <a:rPr lang="en-US" dirty="0"/>
              <a:t>you can precede any asynchronous calls inside that function with </a:t>
            </a:r>
            <a:r>
              <a:rPr lang="en-US" dirty="0">
                <a:latin typeface="Courier"/>
                <a:cs typeface="Courier"/>
              </a:rPr>
              <a:t>await</a:t>
            </a:r>
            <a:r>
              <a:rPr lang="en-US" dirty="0"/>
              <a:t>. This will force the function to wait until the asynchronous operation has completed. The resolved value or rejected error will be returned.</a:t>
            </a:r>
          </a:p>
          <a:p>
            <a:r>
              <a:rPr lang="en-US" dirty="0"/>
              <a:t>Note: Nested functions will also need the </a:t>
            </a:r>
            <a:r>
              <a:rPr lang="en-US" dirty="0">
                <a:latin typeface="Courier"/>
                <a:cs typeface="Courier"/>
              </a:rPr>
              <a:t>async</a:t>
            </a:r>
            <a:r>
              <a:rPr lang="en-US" dirty="0" smtClean="0"/>
              <a:t> </a:t>
            </a:r>
            <a:r>
              <a:rPr lang="en-US" dirty="0"/>
              <a:t>keyword if they are going to be calling asynchronous operations.</a:t>
            </a:r>
          </a:p>
          <a:p>
            <a:r>
              <a:rPr lang="en-US" dirty="0"/>
              <a:t>Note: Using the </a:t>
            </a:r>
            <a:r>
              <a:rPr lang="en-US" dirty="0">
                <a:latin typeface="Courier"/>
                <a:cs typeface="Courier"/>
              </a:rPr>
              <a:t>await</a:t>
            </a:r>
            <a:r>
              <a:rPr lang="en-US" dirty="0" smtClean="0"/>
              <a:t> </a:t>
            </a:r>
            <a:r>
              <a:rPr lang="en-US" dirty="0"/>
              <a:t>keyword before a call to synchronous code simply runs that code as it always would</a:t>
            </a:r>
            <a:r>
              <a:rPr lang="en-US" dirty="0" smtClean="0"/>
              <a:t>.</a:t>
            </a:r>
            <a:endParaRPr lang="en-US" dirty="0"/>
          </a:p>
        </p:txBody>
      </p:sp>
    </p:spTree>
    <p:extLst>
      <p:ext uri="{BB962C8B-B14F-4D97-AF65-F5344CB8AC3E}">
        <p14:creationId xmlns:p14="http://schemas.microsoft.com/office/powerpoint/2010/main" val="1097987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normAutofit fontScale="92500"/>
          </a:bodyPr>
          <a:lstStyle/>
          <a:p>
            <a:r>
              <a:rPr lang="en-US" dirty="0" smtClean="0"/>
              <a:t>While I don’t see it as often, generators are another way to write asynchronous code. It’s important to get a basic understanding of them, as async/await is built using generators and promises.</a:t>
            </a:r>
          </a:p>
          <a:p>
            <a:r>
              <a:rPr lang="en-US" dirty="0" smtClean="0"/>
              <a:t>A </a:t>
            </a:r>
            <a:r>
              <a:rPr lang="en-US" dirty="0"/>
              <a:t>generator is a type of function whose execution can be paused and resumed later.</a:t>
            </a:r>
          </a:p>
          <a:p>
            <a:r>
              <a:rPr lang="en-US" dirty="0"/>
              <a:t>This can happen several times in a generator - not limited to one pause.</a:t>
            </a:r>
          </a:p>
          <a:p>
            <a:r>
              <a:rPr lang="en-US" dirty="0"/>
              <a:t>Why is this useful?</a:t>
            </a:r>
          </a:p>
          <a:p>
            <a:pPr lvl="1"/>
            <a:r>
              <a:rPr lang="en-US" dirty="0"/>
              <a:t>Can be used for iterating over a custom sequence</a:t>
            </a:r>
            <a:r>
              <a:rPr lang="en-US" dirty="0" smtClean="0"/>
              <a:t>.</a:t>
            </a:r>
            <a:endParaRPr lang="en-US" dirty="0"/>
          </a:p>
          <a:p>
            <a:pPr lvl="1"/>
            <a:r>
              <a:rPr lang="en-US" dirty="0"/>
              <a:t>Can be used to write asynchronous code in a more synchronous </a:t>
            </a:r>
            <a:r>
              <a:rPr lang="en-US" dirty="0" smtClean="0"/>
              <a:t>way, by hiding </a:t>
            </a:r>
            <a:r>
              <a:rPr lang="en-US" dirty="0"/>
              <a:t>away the asynchronous </a:t>
            </a:r>
            <a:r>
              <a:rPr lang="en-US" dirty="0" smtClean="0"/>
              <a:t>details.</a:t>
            </a:r>
          </a:p>
          <a:p>
            <a:r>
              <a:rPr lang="en-US" dirty="0"/>
              <a:t>To make a function a generator, declare/define the function with an asterisk (</a:t>
            </a:r>
            <a:r>
              <a:rPr lang="en-US" dirty="0">
                <a:latin typeface="Courier"/>
                <a:cs typeface="Courier"/>
              </a:rPr>
              <a:t>function*</a:t>
            </a:r>
            <a:r>
              <a:rPr lang="en-US" dirty="0"/>
              <a:t>). Can also move the asterisk to just before the function name, as in function </a:t>
            </a:r>
            <a:r>
              <a:rPr lang="en-US" dirty="0">
                <a:latin typeface="Courier"/>
                <a:cs typeface="Courier"/>
              </a:rPr>
              <a:t>*fun</a:t>
            </a:r>
            <a:r>
              <a:rPr lang="en-US" dirty="0"/>
              <a:t>.</a:t>
            </a:r>
          </a:p>
        </p:txBody>
      </p:sp>
    </p:spTree>
    <p:extLst>
      <p:ext uri="{BB962C8B-B14F-4D97-AF65-F5344CB8AC3E}">
        <p14:creationId xmlns:p14="http://schemas.microsoft.com/office/powerpoint/2010/main" val="2376717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normAutofit fontScale="85000" lnSpcReduction="10000"/>
          </a:bodyPr>
          <a:lstStyle/>
          <a:p>
            <a:r>
              <a:rPr lang="en-US" dirty="0"/>
              <a:t>Use yield expressions to indicate where the function can be paused.</a:t>
            </a:r>
          </a:p>
          <a:p>
            <a:r>
              <a:rPr lang="en-US" dirty="0"/>
              <a:t>Generators execute as follows:</a:t>
            </a:r>
          </a:p>
          <a:p>
            <a:pPr lvl="1"/>
            <a:r>
              <a:rPr lang="en-US" dirty="0"/>
              <a:t>Call the function and assign the result to a variable (</a:t>
            </a:r>
            <a:r>
              <a:rPr lang="en-US" dirty="0" err="1"/>
              <a:t>var</a:t>
            </a:r>
            <a:r>
              <a:rPr lang="en-US" dirty="0"/>
              <a:t> x = fun()). This doesn’t start the execution of the generator, but instead creates something calling a generator iterator. We will use this object to run, or iterate, through the generator.</a:t>
            </a:r>
          </a:p>
          <a:p>
            <a:pPr lvl="1"/>
            <a:r>
              <a:rPr lang="en-US" dirty="0"/>
              <a:t>You call next() on the generator iterator to begin execution. The function will run until it encounters a yield expression. At this point, execution of the function is paused and control is passed back to the controller. If the yield keyword is followed by a value, that value is sent to the generator iterator. If this is left out, the value undefined is sent back.</a:t>
            </a:r>
          </a:p>
          <a:p>
            <a:pPr lvl="1"/>
            <a:r>
              <a:rPr lang="en-US" dirty="0"/>
              <a:t>The value that is sent back is wrapped in an object literal with two properties: value (the value returned), and done, a </a:t>
            </a:r>
            <a:r>
              <a:rPr lang="en-US" dirty="0" err="1"/>
              <a:t>boolean</a:t>
            </a:r>
            <a:r>
              <a:rPr lang="en-US" dirty="0"/>
              <a:t> indicating if the function has returned because it completed.</a:t>
            </a:r>
          </a:p>
          <a:p>
            <a:pPr lvl="1"/>
            <a:r>
              <a:rPr lang="en-US" dirty="0"/>
              <a:t>Something that is special about generators is that the communication goes both ways - a value is passed to the caller, AND the value sent to the next next call is passed BACK to the generator. This becomes the value that the yield expression evaluates to.</a:t>
            </a:r>
          </a:p>
          <a:p>
            <a:endParaRPr lang="en-US" dirty="0"/>
          </a:p>
        </p:txBody>
      </p:sp>
    </p:spTree>
    <p:extLst>
      <p:ext uri="{BB962C8B-B14F-4D97-AF65-F5344CB8AC3E}">
        <p14:creationId xmlns:p14="http://schemas.microsoft.com/office/powerpoint/2010/main" val="2724767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US" dirty="0" smtClean="0"/>
              <a:t>Some notes on how generators are run:</a:t>
            </a:r>
          </a:p>
          <a:p>
            <a:pPr lvl="1"/>
            <a:r>
              <a:rPr lang="en-US" dirty="0" smtClean="0"/>
              <a:t>Need </a:t>
            </a:r>
            <a:r>
              <a:rPr lang="en-US" dirty="0"/>
              <a:t>to have final </a:t>
            </a:r>
            <a:r>
              <a:rPr lang="en-US" dirty="0">
                <a:latin typeface="Courier"/>
                <a:cs typeface="Courier"/>
              </a:rPr>
              <a:t>next()</a:t>
            </a:r>
            <a:r>
              <a:rPr lang="en-US" dirty="0"/>
              <a:t> call after last </a:t>
            </a:r>
            <a:r>
              <a:rPr lang="en-US" dirty="0">
                <a:latin typeface="Courier"/>
                <a:cs typeface="Courier"/>
              </a:rPr>
              <a:t>yield</a:t>
            </a:r>
            <a:r>
              <a:rPr lang="en-US" dirty="0"/>
              <a:t> to finish </a:t>
            </a:r>
            <a:r>
              <a:rPr lang="en-US" dirty="0" smtClean="0"/>
              <a:t>the method</a:t>
            </a:r>
            <a:r>
              <a:rPr lang="en-US" dirty="0"/>
              <a:t>. You can think of this in terms of the last yield expression not being complete yet - it has sent a value to a caller, but not received the value it’s going to evaluate to.</a:t>
            </a:r>
          </a:p>
          <a:p>
            <a:pPr lvl="1"/>
            <a:r>
              <a:rPr lang="en-US" dirty="0" smtClean="0"/>
              <a:t>You </a:t>
            </a:r>
            <a:r>
              <a:rPr lang="en-US" dirty="0"/>
              <a:t>can pass a value into the first </a:t>
            </a:r>
            <a:r>
              <a:rPr lang="en-US" dirty="0">
                <a:latin typeface="Courier"/>
                <a:cs typeface="Courier"/>
              </a:rPr>
              <a:t>next</a:t>
            </a:r>
            <a:r>
              <a:rPr lang="en-US" dirty="0" smtClean="0"/>
              <a:t> </a:t>
            </a:r>
            <a:r>
              <a:rPr lang="en-US" dirty="0"/>
              <a:t>call, but it is thrown away - since a yield expression has not yet been reached that will receive the value</a:t>
            </a:r>
            <a:r>
              <a:rPr lang="en-US" dirty="0" smtClean="0"/>
              <a:t>.</a:t>
            </a:r>
            <a:endParaRPr lang="en-US" dirty="0"/>
          </a:p>
        </p:txBody>
      </p:sp>
    </p:spTree>
    <p:extLst>
      <p:ext uri="{BB962C8B-B14F-4D97-AF65-F5344CB8AC3E}">
        <p14:creationId xmlns:p14="http://schemas.microsoft.com/office/powerpoint/2010/main" val="4134797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normAutofit/>
          </a:bodyPr>
          <a:lstStyle/>
          <a:p>
            <a:r>
              <a:rPr lang="en-US" dirty="0">
                <a:latin typeface="Courier"/>
                <a:cs typeface="Courier"/>
              </a:rPr>
              <a:t>f</a:t>
            </a:r>
            <a:r>
              <a:rPr lang="en-US" dirty="0" smtClean="0">
                <a:latin typeface="Courier"/>
                <a:cs typeface="Courier"/>
              </a:rPr>
              <a:t>or</a:t>
            </a:r>
            <a:r>
              <a:rPr lang="en-US" dirty="0" smtClean="0"/>
              <a:t>/</a:t>
            </a:r>
            <a:r>
              <a:rPr lang="en-US" dirty="0" smtClean="0">
                <a:latin typeface="Courier"/>
                <a:cs typeface="Courier"/>
              </a:rPr>
              <a:t>of</a:t>
            </a:r>
            <a:r>
              <a:rPr lang="en-US" dirty="0" smtClean="0"/>
              <a:t> Structure</a:t>
            </a:r>
          </a:p>
          <a:p>
            <a:pPr lvl="1"/>
            <a:r>
              <a:rPr lang="en-US" dirty="0" smtClean="0"/>
              <a:t>This </a:t>
            </a:r>
            <a:r>
              <a:rPr lang="en-US" dirty="0"/>
              <a:t>structure allows you to loop through a generator very easily - the details of creating the generator </a:t>
            </a:r>
            <a:r>
              <a:rPr lang="en-US" dirty="0" smtClean="0"/>
              <a:t>iterator </a:t>
            </a:r>
            <a:r>
              <a:rPr lang="en-US" dirty="0"/>
              <a:t>and extracting the value returned from it’s wrapped object are abstracted away for you. The loop completes when </a:t>
            </a:r>
            <a:r>
              <a:rPr lang="en-US" dirty="0">
                <a:latin typeface="Courier"/>
                <a:cs typeface="Courier"/>
              </a:rPr>
              <a:t>done</a:t>
            </a:r>
            <a:r>
              <a:rPr lang="en-US" dirty="0"/>
              <a:t> is true.</a:t>
            </a:r>
          </a:p>
          <a:p>
            <a:pPr lvl="1"/>
            <a:r>
              <a:rPr lang="en-US" dirty="0" smtClean="0"/>
              <a:t>When using </a:t>
            </a:r>
            <a:r>
              <a:rPr lang="en-US" dirty="0">
                <a:latin typeface="Courier"/>
                <a:cs typeface="Courier"/>
              </a:rPr>
              <a:t>for</a:t>
            </a:r>
            <a:r>
              <a:rPr lang="en-US" dirty="0"/>
              <a:t>/</a:t>
            </a:r>
            <a:r>
              <a:rPr lang="en-US" dirty="0" smtClean="0">
                <a:latin typeface="Courier"/>
                <a:cs typeface="Courier"/>
              </a:rPr>
              <a:t>of</a:t>
            </a:r>
            <a:r>
              <a:rPr lang="en-US" dirty="0" smtClean="0"/>
              <a:t>, any </a:t>
            </a:r>
            <a:r>
              <a:rPr lang="en-US" dirty="0"/>
              <a:t>value returned from a return statement at the end of the generator is lost. Instead, the final value you receive is the return value from the final </a:t>
            </a:r>
            <a:r>
              <a:rPr lang="en-US" dirty="0">
                <a:latin typeface="Courier"/>
                <a:cs typeface="Courier"/>
              </a:rPr>
              <a:t>yield</a:t>
            </a:r>
            <a:r>
              <a:rPr lang="en-US" dirty="0"/>
              <a:t>. </a:t>
            </a:r>
            <a:endParaRPr lang="en-US" dirty="0" smtClean="0"/>
          </a:p>
          <a:p>
            <a:pPr lvl="1"/>
            <a:r>
              <a:rPr lang="en-US" dirty="0" smtClean="0"/>
              <a:t>Also</a:t>
            </a:r>
            <a:r>
              <a:rPr lang="en-US" dirty="0"/>
              <a:t>, no values can be passed back - there is only one-way communication when using </a:t>
            </a:r>
            <a:r>
              <a:rPr lang="en-US" dirty="0">
                <a:latin typeface="Courier"/>
                <a:cs typeface="Courier"/>
              </a:rPr>
              <a:t>for</a:t>
            </a:r>
            <a:r>
              <a:rPr lang="en-US" dirty="0"/>
              <a:t>/</a:t>
            </a:r>
            <a:r>
              <a:rPr lang="en-US" dirty="0">
                <a:latin typeface="Courier"/>
                <a:cs typeface="Courier"/>
              </a:rPr>
              <a:t>of</a:t>
            </a:r>
            <a:r>
              <a:rPr lang="en-US" dirty="0" smtClean="0"/>
              <a:t>.</a:t>
            </a:r>
          </a:p>
        </p:txBody>
      </p:sp>
    </p:spTree>
    <p:extLst>
      <p:ext uri="{BB962C8B-B14F-4D97-AF65-F5344CB8AC3E}">
        <p14:creationId xmlns:p14="http://schemas.microsoft.com/office/powerpoint/2010/main" val="2621502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a:t>
            </a:r>
            <a:endParaRPr lang="en-US" dirty="0"/>
          </a:p>
        </p:txBody>
      </p:sp>
      <p:sp>
        <p:nvSpPr>
          <p:cNvPr id="3" name="Content Placeholder 2"/>
          <p:cNvSpPr>
            <a:spLocks noGrp="1"/>
          </p:cNvSpPr>
          <p:nvPr>
            <p:ph idx="1"/>
          </p:nvPr>
        </p:nvSpPr>
        <p:spPr/>
        <p:txBody>
          <a:bodyPr/>
          <a:lstStyle/>
          <a:p>
            <a:r>
              <a:rPr lang="en-US" dirty="0"/>
              <a:t>Generators can “delegate” control to another iterator, where the generator iterator continues to iterate, but control passes to the other generator (and eventually back to the original generator when complete)</a:t>
            </a:r>
            <a:r>
              <a:rPr lang="en-US" dirty="0" smtClean="0"/>
              <a:t>.</a:t>
            </a:r>
          </a:p>
          <a:p>
            <a:r>
              <a:rPr lang="en-US" dirty="0" smtClean="0"/>
              <a:t>Using </a:t>
            </a:r>
            <a:r>
              <a:rPr lang="en-US" dirty="0"/>
              <a:t>delegation, combined with promises, allows us to define async/</a:t>
            </a:r>
            <a:r>
              <a:rPr lang="en-US" dirty="0" smtClean="0"/>
              <a:t>await.</a:t>
            </a:r>
          </a:p>
          <a:p>
            <a:r>
              <a:rPr lang="en-US" dirty="0" smtClean="0"/>
              <a:t>By using a generator iterator we can start a function that will make an async call, and then use the same iterator to return the result of the operation back to the calling function.</a:t>
            </a:r>
            <a:endParaRPr lang="en-US" dirty="0"/>
          </a:p>
        </p:txBody>
      </p:sp>
    </p:spTree>
    <p:extLst>
      <p:ext uri="{BB962C8B-B14F-4D97-AF65-F5344CB8AC3E}">
        <p14:creationId xmlns:p14="http://schemas.microsoft.com/office/powerpoint/2010/main" val="202541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Further…</a:t>
            </a:r>
            <a:endParaRPr lang="en-US" dirty="0"/>
          </a:p>
        </p:txBody>
      </p:sp>
      <p:sp>
        <p:nvSpPr>
          <p:cNvPr id="3" name="Content Placeholder 2"/>
          <p:cNvSpPr>
            <a:spLocks noGrp="1"/>
          </p:cNvSpPr>
          <p:nvPr>
            <p:ph idx="1"/>
          </p:nvPr>
        </p:nvSpPr>
        <p:spPr/>
        <p:txBody>
          <a:bodyPr/>
          <a:lstStyle/>
          <a:p>
            <a:r>
              <a:rPr lang="en-US" dirty="0" smtClean="0"/>
              <a:t>Web Workers</a:t>
            </a:r>
          </a:p>
          <a:p>
            <a:pPr lvl="1"/>
            <a:r>
              <a:rPr lang="en-US" dirty="0" smtClean="0"/>
              <a:t>Should you still want to create front-end code asynchronously using threads.</a:t>
            </a:r>
          </a:p>
          <a:p>
            <a:pPr lvl="1"/>
            <a:r>
              <a:rPr lang="en-US" dirty="0" smtClean="0"/>
              <a:t>The Web Workers API is a way for your web app to perform tasks using background threads.</a:t>
            </a:r>
          </a:p>
          <a:p>
            <a:pPr lvl="1"/>
            <a:r>
              <a:rPr lang="en-US" dirty="0" smtClean="0"/>
              <a:t>While these actions perform separately, you can communicate with the main </a:t>
            </a:r>
            <a:r>
              <a:rPr lang="en-US" dirty="0" err="1" smtClean="0"/>
              <a:t>Javascript</a:t>
            </a:r>
            <a:r>
              <a:rPr lang="en-US" dirty="0" smtClean="0"/>
              <a:t> thread.</a:t>
            </a:r>
          </a:p>
          <a:p>
            <a:r>
              <a:rPr lang="en-US" dirty="0" smtClean="0"/>
              <a:t>Service Workers</a:t>
            </a:r>
          </a:p>
          <a:p>
            <a:pPr lvl="1"/>
            <a:r>
              <a:rPr lang="en-US" dirty="0" smtClean="0"/>
              <a:t>Instead allows you to run scripts that are independent of the web app entirely.</a:t>
            </a:r>
          </a:p>
          <a:p>
            <a:pPr lvl="1"/>
            <a:r>
              <a:rPr lang="en-US" dirty="0" smtClean="0"/>
              <a:t>Will eventually allow for actions such as push notifications.</a:t>
            </a:r>
            <a:endParaRPr lang="en-US" dirty="0"/>
          </a:p>
        </p:txBody>
      </p:sp>
    </p:spTree>
    <p:extLst>
      <p:ext uri="{BB962C8B-B14F-4D97-AF65-F5344CB8AC3E}">
        <p14:creationId xmlns:p14="http://schemas.microsoft.com/office/powerpoint/2010/main" val="53961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Sync Code</a:t>
            </a:r>
            <a:endParaRPr lang="en-US" dirty="0"/>
          </a:p>
        </p:txBody>
      </p:sp>
      <p:sp>
        <p:nvSpPr>
          <p:cNvPr id="3" name="Content Placeholder 2"/>
          <p:cNvSpPr>
            <a:spLocks noGrp="1"/>
          </p:cNvSpPr>
          <p:nvPr>
            <p:ph idx="1"/>
          </p:nvPr>
        </p:nvSpPr>
        <p:spPr/>
        <p:txBody>
          <a:bodyPr/>
          <a:lstStyle/>
          <a:p>
            <a:r>
              <a:rPr lang="en-US" dirty="0" smtClean="0"/>
              <a:t>What is the major downside of coding this way?</a:t>
            </a:r>
          </a:p>
          <a:p>
            <a:pPr lvl="1"/>
            <a:r>
              <a:rPr lang="en-US" dirty="0" smtClean="0"/>
              <a:t>SLOW! If a portion of our code takes a long time to execute, the user is left waiting for it to finish for any other actions to occur</a:t>
            </a:r>
            <a:r>
              <a:rPr lang="en-US" dirty="0" smtClean="0"/>
              <a:t>. </a:t>
            </a:r>
            <a:r>
              <a:rPr lang="en-US" dirty="0" smtClean="0"/>
              <a:t>Operations like this are said to “block” the application.</a:t>
            </a:r>
            <a:endParaRPr lang="en-US" dirty="0" smtClean="0"/>
          </a:p>
          <a:p>
            <a:pPr lvl="1"/>
            <a:r>
              <a:rPr lang="en-US" dirty="0" smtClean="0"/>
              <a:t>Doesn’t allow us to create applications that the user can easily interact with.</a:t>
            </a:r>
          </a:p>
          <a:p>
            <a:pPr marL="411480" lvl="1" indent="0">
              <a:buNone/>
            </a:pPr>
            <a:endParaRPr lang="en-US" dirty="0" smtClean="0"/>
          </a:p>
          <a:p>
            <a:r>
              <a:rPr lang="en-US" dirty="0" smtClean="0"/>
              <a:t>Asynchronous Programming to the rescue!</a:t>
            </a:r>
          </a:p>
          <a:p>
            <a:pPr lvl="1"/>
            <a:r>
              <a:rPr lang="en-US" dirty="0"/>
              <a:t>T</a:t>
            </a:r>
            <a:r>
              <a:rPr lang="en-US" dirty="0" smtClean="0"/>
              <a:t>asks </a:t>
            </a:r>
            <a:r>
              <a:rPr lang="en-US" dirty="0"/>
              <a:t>are NOT necessarily run in their control flow </a:t>
            </a:r>
            <a:r>
              <a:rPr lang="en-US" dirty="0" smtClean="0"/>
              <a:t>order.</a:t>
            </a:r>
          </a:p>
          <a:p>
            <a:pPr lvl="1"/>
            <a:r>
              <a:rPr lang="en-US" dirty="0" smtClean="0"/>
              <a:t>It </a:t>
            </a:r>
            <a:r>
              <a:rPr lang="en-US" dirty="0"/>
              <a:t>is not known at runtime when certain portions of code will </a:t>
            </a:r>
            <a:r>
              <a:rPr lang="en-US" dirty="0" smtClean="0"/>
              <a:t>run</a:t>
            </a:r>
            <a:r>
              <a:rPr lang="en-US" dirty="0" smtClean="0"/>
              <a:t>.</a:t>
            </a:r>
          </a:p>
          <a:p>
            <a:pPr lvl="1"/>
            <a:r>
              <a:rPr lang="en-US" dirty="0"/>
              <a:t>We want something that is “non-blocking</a:t>
            </a:r>
            <a:r>
              <a:rPr lang="en-US" dirty="0" smtClean="0"/>
              <a:t>”</a:t>
            </a:r>
            <a:r>
              <a:rPr lang="en-US" dirty="0"/>
              <a:t> </a:t>
            </a:r>
            <a:r>
              <a:rPr lang="en-US" dirty="0" smtClean="0"/>
              <a:t>– that will not cause the user to sit waiting.</a:t>
            </a:r>
            <a:endParaRPr lang="en-US" dirty="0"/>
          </a:p>
        </p:txBody>
      </p:sp>
    </p:spTree>
    <p:extLst>
      <p:ext uri="{BB962C8B-B14F-4D97-AF65-F5344CB8AC3E}">
        <p14:creationId xmlns:p14="http://schemas.microsoft.com/office/powerpoint/2010/main" val="105603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Event loop and Callback Queue</a:t>
            </a:r>
          </a:p>
          <a:p>
            <a:pPr lvl="1"/>
            <a:r>
              <a:rPr lang="en-US" dirty="0" smtClean="0">
                <a:hlinkClick r:id="rId2"/>
              </a:rPr>
              <a:t>MDN - Concurrency model and Event Loop</a:t>
            </a:r>
            <a:endParaRPr lang="en-US" dirty="0"/>
          </a:p>
          <a:p>
            <a:pPr lvl="1"/>
            <a:r>
              <a:rPr lang="en-US" dirty="0" smtClean="0">
                <a:solidFill>
                  <a:srgbClr val="0000FF"/>
                </a:solidFill>
                <a:hlinkClick r:id="rId3"/>
              </a:rPr>
              <a:t>What the heck is the event loop anyway?</a:t>
            </a:r>
            <a:endParaRPr lang="en-US" dirty="0">
              <a:solidFill>
                <a:srgbClr val="0000FF"/>
              </a:solidFill>
            </a:endParaRPr>
          </a:p>
          <a:p>
            <a:r>
              <a:rPr lang="en-US" dirty="0" smtClean="0"/>
              <a:t>Promises</a:t>
            </a:r>
          </a:p>
          <a:p>
            <a:pPr lvl="1"/>
            <a:r>
              <a:rPr lang="en-US" dirty="0" smtClean="0">
                <a:hlinkClick r:id="rId4"/>
              </a:rPr>
              <a:t>We Have a Problem with Promises</a:t>
            </a:r>
            <a:endParaRPr lang="en-US" dirty="0" smtClean="0"/>
          </a:p>
          <a:p>
            <a:pPr lvl="1"/>
            <a:r>
              <a:rPr lang="en-US" dirty="0" smtClean="0">
                <a:hlinkClick r:id="rId5"/>
              </a:rPr>
              <a:t>Javascript Promises</a:t>
            </a:r>
            <a:endParaRPr lang="en-US" dirty="0" smtClean="0"/>
          </a:p>
          <a:p>
            <a:pPr lvl="1"/>
            <a:r>
              <a:rPr lang="en-US" dirty="0" smtClean="0">
                <a:hlinkClick r:id="rId6"/>
              </a:rPr>
              <a:t>Promises in JavaScript Unit Tests: the Definitive Guide</a:t>
            </a:r>
            <a:endParaRPr lang="en-US" dirty="0" smtClean="0"/>
          </a:p>
          <a:p>
            <a:r>
              <a:rPr lang="en-US" dirty="0" smtClean="0"/>
              <a:t>Fetch</a:t>
            </a:r>
          </a:p>
          <a:p>
            <a:pPr lvl="1"/>
            <a:r>
              <a:rPr lang="en-US" dirty="0" smtClean="0">
                <a:hlinkClick r:id="rId7"/>
              </a:rPr>
              <a:t>That's so fetch!</a:t>
            </a:r>
            <a:endParaRPr lang="en-US" dirty="0" smtClean="0"/>
          </a:p>
          <a:p>
            <a:pPr lvl="1"/>
            <a:r>
              <a:rPr lang="en-US" dirty="0" smtClean="0">
                <a:hlinkClick r:id="rId8"/>
              </a:rPr>
              <a:t>Introduction to the Fetch API</a:t>
            </a:r>
            <a:endParaRPr lang="en-US" dirty="0"/>
          </a:p>
          <a:p>
            <a:r>
              <a:rPr lang="en-US" dirty="0"/>
              <a:t>Async/</a:t>
            </a:r>
            <a:r>
              <a:rPr lang="en-US" dirty="0" smtClean="0"/>
              <a:t>Await</a:t>
            </a:r>
          </a:p>
          <a:p>
            <a:pPr lvl="1"/>
            <a:r>
              <a:rPr lang="en-US" dirty="0" smtClean="0">
                <a:hlinkClick r:id="rId9"/>
              </a:rPr>
              <a:t>ES7 async functions</a:t>
            </a:r>
            <a:endParaRPr lang="en-US" dirty="0" smtClean="0"/>
          </a:p>
          <a:p>
            <a:pPr lvl="1"/>
            <a:r>
              <a:rPr lang="en-US" dirty="0" smtClean="0">
                <a:hlinkClick r:id="rId10"/>
              </a:rPr>
              <a:t>Taming the asynchronous beast with ES7</a:t>
            </a:r>
            <a:endParaRPr lang="en-US" dirty="0"/>
          </a:p>
          <a:p>
            <a:r>
              <a:rPr lang="en-US" dirty="0" smtClean="0"/>
              <a:t>Generators</a:t>
            </a:r>
          </a:p>
          <a:p>
            <a:pPr lvl="1"/>
            <a:r>
              <a:rPr lang="en-US" dirty="0" smtClean="0">
                <a:hlinkClick r:id="rId11"/>
              </a:rPr>
              <a:t>The Basics of ES6 Generators</a:t>
            </a:r>
            <a:endParaRPr lang="en-US" dirty="0" smtClean="0"/>
          </a:p>
          <a:p>
            <a:pPr lvl="1"/>
            <a:r>
              <a:rPr lang="en-US" dirty="0" smtClean="0">
                <a:hlinkClick r:id="rId12"/>
              </a:rPr>
              <a:t>MDN - Iterators and Generators</a:t>
            </a:r>
            <a:endParaRPr lang="en-US" dirty="0"/>
          </a:p>
        </p:txBody>
      </p:sp>
    </p:spTree>
    <p:extLst>
      <p:ext uri="{BB962C8B-B14F-4D97-AF65-F5344CB8AC3E}">
        <p14:creationId xmlns:p14="http://schemas.microsoft.com/office/powerpoint/2010/main" val="355548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Async Code</a:t>
            </a:r>
            <a:endParaRPr lang="en-US" dirty="0"/>
          </a:p>
        </p:txBody>
      </p:sp>
      <p:sp>
        <p:nvSpPr>
          <p:cNvPr id="3" name="Content Placeholder 2"/>
          <p:cNvSpPr>
            <a:spLocks noGrp="1"/>
          </p:cNvSpPr>
          <p:nvPr>
            <p:ph idx="1"/>
          </p:nvPr>
        </p:nvSpPr>
        <p:spPr/>
        <p:txBody>
          <a:bodyPr/>
          <a:lstStyle/>
          <a:p>
            <a:r>
              <a:rPr lang="en-US" dirty="0"/>
              <a:t>Allows applications to be executed in a way that makes the most of the system's processing power.</a:t>
            </a:r>
          </a:p>
          <a:p>
            <a:r>
              <a:rPr lang="en-US" dirty="0"/>
              <a:t>Allows for event handling - the application can wait and respond to user events, such as clicking a button.</a:t>
            </a:r>
          </a:p>
          <a:p>
            <a:r>
              <a:rPr lang="en-US" dirty="0"/>
              <a:t>Application can run several actions at once (or seemingly at once), allowing for a richer experience even if some actions are slow.</a:t>
            </a:r>
          </a:p>
          <a:p>
            <a:r>
              <a:rPr lang="en-US" dirty="0"/>
              <a:t>Enables servers to handle more requests, and therefore more customers, without being blocked by slow I/O calls, for instance requests to a database</a:t>
            </a:r>
            <a:r>
              <a:rPr lang="en-US" dirty="0" smtClean="0"/>
              <a:t>.</a:t>
            </a:r>
            <a:endParaRPr lang="en-US" dirty="0"/>
          </a:p>
        </p:txBody>
      </p:sp>
    </p:spTree>
    <p:extLst>
      <p:ext uri="{BB962C8B-B14F-4D97-AF65-F5344CB8AC3E}">
        <p14:creationId xmlns:p14="http://schemas.microsoft.com/office/powerpoint/2010/main" val="4120074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How </a:t>
            </a:r>
            <a:r>
              <a:rPr lang="en-US" sz="3800" dirty="0" smtClean="0"/>
              <a:t>to run </a:t>
            </a:r>
            <a:r>
              <a:rPr lang="en-US" sz="3800" dirty="0"/>
              <a:t>multiple actions </a:t>
            </a:r>
            <a:r>
              <a:rPr lang="en-US" sz="3800" dirty="0" smtClean="0"/>
              <a:t>at once?</a:t>
            </a:r>
            <a:endParaRPr lang="en-US" sz="3800" dirty="0"/>
          </a:p>
        </p:txBody>
      </p:sp>
      <p:sp>
        <p:nvSpPr>
          <p:cNvPr id="3" name="Content Placeholder 2"/>
          <p:cNvSpPr>
            <a:spLocks noGrp="1"/>
          </p:cNvSpPr>
          <p:nvPr>
            <p:ph idx="1"/>
          </p:nvPr>
        </p:nvSpPr>
        <p:spPr/>
        <p:txBody>
          <a:bodyPr/>
          <a:lstStyle/>
          <a:p>
            <a:r>
              <a:rPr lang="en-US" dirty="0"/>
              <a:t>Multithreading - Executing some work for a period of time, then switching to another task for some time, etc… An illusion of code running in parallel.</a:t>
            </a:r>
          </a:p>
          <a:p>
            <a:r>
              <a:rPr lang="en-US" dirty="0"/>
              <a:t>Multiprocessing - Executing different tasks on different processors, literally running code in </a:t>
            </a:r>
            <a:r>
              <a:rPr lang="en-US" dirty="0" smtClean="0"/>
              <a:t>parallel.</a:t>
            </a:r>
            <a:endParaRPr lang="en-US" dirty="0"/>
          </a:p>
        </p:txBody>
      </p:sp>
    </p:spTree>
    <p:extLst>
      <p:ext uri="{BB962C8B-B14F-4D97-AF65-F5344CB8AC3E}">
        <p14:creationId xmlns:p14="http://schemas.microsoft.com/office/powerpoint/2010/main" val="37001240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err="1" smtClean="0"/>
              <a:t>Javascript</a:t>
            </a:r>
            <a:r>
              <a:rPr lang="en-US" dirty="0" smtClean="0"/>
              <a:t> do?</a:t>
            </a:r>
            <a:endParaRPr lang="en-US" dirty="0"/>
          </a:p>
        </p:txBody>
      </p:sp>
      <p:sp>
        <p:nvSpPr>
          <p:cNvPr id="3" name="Content Placeholder 2"/>
          <p:cNvSpPr>
            <a:spLocks noGrp="1"/>
          </p:cNvSpPr>
          <p:nvPr>
            <p:ph idx="1"/>
          </p:nvPr>
        </p:nvSpPr>
        <p:spPr/>
        <p:txBody>
          <a:bodyPr>
            <a:normAutofit/>
          </a:bodyPr>
          <a:lstStyle/>
          <a:p>
            <a:r>
              <a:rPr lang="en-US" dirty="0" err="1"/>
              <a:t>Javascript</a:t>
            </a:r>
            <a:r>
              <a:rPr lang="en-US" dirty="0"/>
              <a:t> allows for asynchronous programming in a single thread, using </a:t>
            </a:r>
            <a:r>
              <a:rPr lang="en-US" dirty="0" smtClean="0"/>
              <a:t>callbacks.</a:t>
            </a:r>
          </a:p>
          <a:p>
            <a:pPr lvl="1"/>
            <a:r>
              <a:rPr lang="en-US" dirty="0" smtClean="0"/>
              <a:t>Code that is meant to be run asynchronously is wrapped in a function.</a:t>
            </a:r>
          </a:p>
          <a:p>
            <a:pPr lvl="1"/>
            <a:r>
              <a:rPr lang="en-US" dirty="0" smtClean="0"/>
              <a:t>This function will take any arguments necessary to perform it’s task, but will also have arguments defining one or more callback functions.</a:t>
            </a:r>
          </a:p>
          <a:p>
            <a:pPr lvl="1"/>
            <a:r>
              <a:rPr lang="en-US" dirty="0" smtClean="0"/>
              <a:t>When the asynchronous function is called, we pass these callback functions as arguments, and the code in these functions will be executed when the main operations of the asynchronous function have completed.</a:t>
            </a:r>
          </a:p>
        </p:txBody>
      </p:sp>
    </p:spTree>
    <p:extLst>
      <p:ext uri="{BB962C8B-B14F-4D97-AF65-F5344CB8AC3E}">
        <p14:creationId xmlns:p14="http://schemas.microsoft.com/office/powerpoint/2010/main" val="5668095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t>
            </a:r>
            <a:r>
              <a:rPr lang="en-US" dirty="0" err="1"/>
              <a:t>Javascript</a:t>
            </a:r>
            <a:r>
              <a:rPr lang="en-US" dirty="0"/>
              <a:t> do?</a:t>
            </a:r>
          </a:p>
        </p:txBody>
      </p:sp>
      <p:sp>
        <p:nvSpPr>
          <p:cNvPr id="3" name="Content Placeholder 2"/>
          <p:cNvSpPr>
            <a:spLocks noGrp="1"/>
          </p:cNvSpPr>
          <p:nvPr>
            <p:ph idx="1"/>
          </p:nvPr>
        </p:nvSpPr>
        <p:spPr/>
        <p:txBody>
          <a:bodyPr/>
          <a:lstStyle/>
          <a:p>
            <a:r>
              <a:rPr lang="en-US" dirty="0" smtClean="0"/>
              <a:t>Once </a:t>
            </a:r>
            <a:r>
              <a:rPr lang="en-US" dirty="0" smtClean="0"/>
              <a:t>an asynchronous function is called, execution continues with the next statement in the control flow</a:t>
            </a:r>
            <a:r>
              <a:rPr lang="en-US" dirty="0" smtClean="0"/>
              <a:t>.</a:t>
            </a:r>
          </a:p>
          <a:p>
            <a:r>
              <a:rPr lang="en-US" dirty="0" smtClean="0"/>
              <a:t>Code that is dependent on the asynchronous action should be placed in the callback.</a:t>
            </a:r>
          </a:p>
          <a:p>
            <a:r>
              <a:rPr lang="en-US" dirty="0" smtClean="0"/>
              <a:t>Code that is not dependent on the asynchronous action can be placed after the asynchronous call.</a:t>
            </a:r>
            <a:endParaRPr lang="en-US" dirty="0" smtClean="0"/>
          </a:p>
          <a:p>
            <a:r>
              <a:rPr lang="en-US" dirty="0" smtClean="0"/>
              <a:t>We can now be assured that code will be executed at the proper time, without the rest of our application being slowed down.</a:t>
            </a:r>
          </a:p>
          <a:p>
            <a:r>
              <a:rPr lang="en-US" dirty="0"/>
              <a:t>Under the hood, threads ARE used, but we don’t have to worry about this</a:t>
            </a:r>
            <a:r>
              <a:rPr lang="en-US" dirty="0" smtClean="0"/>
              <a:t>.</a:t>
            </a:r>
            <a:endParaRPr lang="en-US" dirty="0"/>
          </a:p>
        </p:txBody>
      </p:sp>
    </p:spTree>
    <p:extLst>
      <p:ext uri="{BB962C8B-B14F-4D97-AF65-F5344CB8AC3E}">
        <p14:creationId xmlns:p14="http://schemas.microsoft.com/office/powerpoint/2010/main" val="38681816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fontScale="92500"/>
          </a:bodyPr>
          <a:lstStyle/>
          <a:p>
            <a:r>
              <a:rPr lang="en-US" dirty="0" smtClean="0"/>
              <a:t>This is implemented using an event loop and a callback queue.</a:t>
            </a:r>
          </a:p>
          <a:p>
            <a:r>
              <a:rPr lang="en-US" dirty="0" smtClean="0"/>
              <a:t>Both the browser and </a:t>
            </a:r>
            <a:r>
              <a:rPr lang="en-US" dirty="0" err="1" smtClean="0"/>
              <a:t>Node.js</a:t>
            </a:r>
            <a:r>
              <a:rPr lang="en-US" dirty="0" smtClean="0"/>
              <a:t> have an event loop.</a:t>
            </a:r>
          </a:p>
          <a:p>
            <a:r>
              <a:rPr lang="en-US" dirty="0" smtClean="0"/>
              <a:t>Normally when function calls are made, they are added to the call stack. When a function returns, it is popped off the stack.</a:t>
            </a:r>
          </a:p>
          <a:p>
            <a:r>
              <a:rPr lang="en-US" dirty="0" smtClean="0"/>
              <a:t>With calls that involve asynchronous operations, the call is added to the stack.</a:t>
            </a:r>
          </a:p>
          <a:p>
            <a:r>
              <a:rPr lang="en-US" dirty="0" smtClean="0"/>
              <a:t>The asynchronous operation is then handed over to some other process.</a:t>
            </a:r>
          </a:p>
          <a:p>
            <a:r>
              <a:rPr lang="en-US" dirty="0" smtClean="0"/>
              <a:t>That function is then popped off the stack, as if it completed.</a:t>
            </a:r>
          </a:p>
          <a:p>
            <a:r>
              <a:rPr lang="en-US" dirty="0" smtClean="0"/>
              <a:t>The application can continue to run with the next statement (it is not blocked by the asynchronous operation).</a:t>
            </a:r>
          </a:p>
          <a:p>
            <a:r>
              <a:rPr lang="en-US" dirty="0"/>
              <a:t>When the earlier action that was running in another process completes, a message is added to the queue along with the callback</a:t>
            </a:r>
            <a:r>
              <a:rPr lang="en-US" dirty="0" smtClean="0"/>
              <a:t>.</a:t>
            </a:r>
            <a:endParaRPr lang="en-US" dirty="0"/>
          </a:p>
        </p:txBody>
      </p:sp>
    </p:spTree>
    <p:extLst>
      <p:ext uri="{BB962C8B-B14F-4D97-AF65-F5344CB8AC3E}">
        <p14:creationId xmlns:p14="http://schemas.microsoft.com/office/powerpoint/2010/main" val="123791005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3058</TotalTime>
  <Words>3746</Words>
  <Application>Microsoft Macintosh PowerPoint</Application>
  <PresentationFormat>On-screen Show (4:3)</PresentationFormat>
  <Paragraphs>253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Adjacency</vt:lpstr>
      <vt:lpstr>Asynchronous Programming in ECMAScript 2015</vt:lpstr>
      <vt:lpstr>In the beginning…</vt:lpstr>
      <vt:lpstr>Synchronous Coding</vt:lpstr>
      <vt:lpstr>Problems with Sync Code</vt:lpstr>
      <vt:lpstr>Benefits of Async Code</vt:lpstr>
      <vt:lpstr>How to run multiple actions at once?</vt:lpstr>
      <vt:lpstr>What does Javascript do?</vt:lpstr>
      <vt:lpstr>What does Javascript do?</vt:lpstr>
      <vt:lpstr>Event Loop &amp; Callback Queue</vt:lpstr>
      <vt:lpstr>Event Loop &amp; Callback Queue</vt:lpstr>
      <vt:lpstr>Call Stack &amp; Callback Queue</vt:lpstr>
      <vt:lpstr>Event Loop</vt:lpstr>
      <vt:lpstr>Promises - Introduction</vt:lpstr>
      <vt:lpstr>Promises - Introduction</vt:lpstr>
      <vt:lpstr>Promises – Handling</vt:lpstr>
      <vt:lpstr>Promises – Handling</vt:lpstr>
      <vt:lpstr>Promises - Chaining</vt:lpstr>
      <vt:lpstr>Promises - Chaining</vt:lpstr>
      <vt:lpstr>Promises - Retrospective</vt:lpstr>
      <vt:lpstr>Promises – Define Your Own</vt:lpstr>
      <vt:lpstr>Promise.resolve &amp; Promise.reject</vt:lpstr>
      <vt:lpstr>Promise.all</vt:lpstr>
      <vt:lpstr>Promise.all</vt:lpstr>
      <vt:lpstr>Promises - Terminology</vt:lpstr>
      <vt:lpstr>jQuery Deferreds</vt:lpstr>
      <vt:lpstr>jQuery Deferreds</vt:lpstr>
      <vt:lpstr>Fetch API</vt:lpstr>
      <vt:lpstr>Fetch API</vt:lpstr>
      <vt:lpstr>Testing Promises</vt:lpstr>
      <vt:lpstr>Testing Promises - Handlers</vt:lpstr>
      <vt:lpstr>Testing Promises</vt:lpstr>
      <vt:lpstr>Async and Await</vt:lpstr>
      <vt:lpstr>Async and Await</vt:lpstr>
      <vt:lpstr>Generators</vt:lpstr>
      <vt:lpstr>Generators</vt:lpstr>
      <vt:lpstr>Generators</vt:lpstr>
      <vt:lpstr>Generators</vt:lpstr>
      <vt:lpstr>Generators</vt:lpstr>
      <vt:lpstr>Going Further…</vt:lpstr>
      <vt:lpstr>Useful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Cheryl Yaeger</dc:creator>
  <cp:lastModifiedBy>Cheryl Yaeger</cp:lastModifiedBy>
  <cp:revision>310</cp:revision>
  <dcterms:created xsi:type="dcterms:W3CDTF">2015-09-19T23:31:20Z</dcterms:created>
  <dcterms:modified xsi:type="dcterms:W3CDTF">2015-09-22T02:34:56Z</dcterms:modified>
</cp:coreProperties>
</file>