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74" r:id="rId10"/>
    <p:sldId id="264" r:id="rId11"/>
    <p:sldId id="265" r:id="rId12"/>
    <p:sldId id="266" r:id="rId13"/>
    <p:sldId id="267" r:id="rId14"/>
    <p:sldId id="268" r:id="rId15"/>
    <p:sldId id="269" r:id="rId16"/>
    <p:sldId id="270" r:id="rId17"/>
    <p:sldId id="271" r:id="rId18"/>
    <p:sldId id="272" r:id="rId19"/>
    <p:sldId id="273" r:id="rId20"/>
    <p:sldId id="275" r:id="rId21"/>
    <p:sldId id="276" r:id="rId22"/>
    <p:sldId id="277" r:id="rId23"/>
    <p:sldId id="278" r:id="rId24"/>
    <p:sldId id="279" r:id="rId25"/>
    <p:sldId id="280" r:id="rId26"/>
    <p:sldId id="281" r:id="rId27"/>
    <p:sldId id="282"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C645542-A0E9-9848-B109-CAD7E6FBC9DE}">
          <p14:sldIdLst>
            <p14:sldId id="256"/>
            <p14:sldId id="257"/>
            <p14:sldId id="258"/>
            <p14:sldId id="259"/>
            <p14:sldId id="260"/>
            <p14:sldId id="261"/>
            <p14:sldId id="262"/>
            <p14:sldId id="263"/>
            <p14:sldId id="274"/>
            <p14:sldId id="264"/>
            <p14:sldId id="265"/>
            <p14:sldId id="266"/>
            <p14:sldId id="267"/>
            <p14:sldId id="268"/>
            <p14:sldId id="269"/>
            <p14:sldId id="270"/>
            <p14:sldId id="271"/>
            <p14:sldId id="272"/>
            <p14:sldId id="273"/>
            <p14:sldId id="275"/>
            <p14:sldId id="276"/>
            <p14:sldId id="277"/>
            <p14:sldId id="278"/>
            <p14:sldId id="279"/>
            <p14:sldId id="280"/>
            <p14:sldId id="281"/>
            <p14:sldId id="28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1B32F"/>
    <a:srgbClr val="F59527"/>
    <a:srgbClr val="F0EC05"/>
    <a:srgbClr val="498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00" d="100"/>
          <a:sy n="100" d="100"/>
        </p:scale>
        <p:origin x="-1704" y="-25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DAA701C-81C8-694C-BB01-105E7F20F4A5}" type="datetimeFigureOut">
              <a:rPr lang="en-US" smtClean="0"/>
              <a:t>9/19/15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0A01DB-F3F9-0B4D-83C1-A66A06F2C15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AA701C-81C8-694C-BB01-105E7F20F4A5}" type="datetimeFigureOut">
              <a:rPr lang="en-US" smtClean="0"/>
              <a:t>9/19/15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0A01DB-F3F9-0B4D-83C1-A66A06F2C15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AA701C-81C8-694C-BB01-105E7F20F4A5}" type="datetimeFigureOut">
              <a:rPr lang="en-US" smtClean="0"/>
              <a:t>9/19/15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0A01DB-F3F9-0B4D-83C1-A66A06F2C15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AA701C-81C8-694C-BB01-105E7F20F4A5}" type="datetimeFigureOut">
              <a:rPr lang="en-US" smtClean="0"/>
              <a:t>9/19/15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0A01DB-F3F9-0B4D-83C1-A66A06F2C15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AA701C-81C8-694C-BB01-105E7F20F4A5}" type="datetimeFigureOut">
              <a:rPr lang="en-US" smtClean="0"/>
              <a:t>9/19/15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0A01DB-F3F9-0B4D-83C1-A66A06F2C15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DAA701C-81C8-694C-BB01-105E7F20F4A5}" type="datetimeFigureOut">
              <a:rPr lang="en-US" smtClean="0"/>
              <a:t>9/19/15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0A01DB-F3F9-0B4D-83C1-A66A06F2C15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DAA701C-81C8-694C-BB01-105E7F20F4A5}" type="datetimeFigureOut">
              <a:rPr lang="en-US" smtClean="0"/>
              <a:t>9/19/15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0A01DB-F3F9-0B4D-83C1-A66A06F2C15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DAA701C-81C8-694C-BB01-105E7F20F4A5}" type="datetimeFigureOut">
              <a:rPr lang="en-US" smtClean="0"/>
              <a:t>9/19/15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0A01DB-F3F9-0B4D-83C1-A66A06F2C15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AA701C-81C8-694C-BB01-105E7F20F4A5}" type="datetimeFigureOut">
              <a:rPr lang="en-US" smtClean="0"/>
              <a:t>9/19/15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0A01DB-F3F9-0B4D-83C1-A66A06F2C15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AA701C-81C8-694C-BB01-105E7F20F4A5}" type="datetimeFigureOut">
              <a:rPr lang="en-US" smtClean="0"/>
              <a:t>9/19/15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0A01DB-F3F9-0B4D-83C1-A66A06F2C152}"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DDAA701C-81C8-694C-BB01-105E7F20F4A5}" type="datetimeFigureOut">
              <a:rPr lang="en-US" smtClean="0"/>
              <a:t>9/19/15</a:t>
            </a:fld>
            <a:endParaRPr lang="en-US"/>
          </a:p>
        </p:txBody>
      </p:sp>
      <p:sp>
        <p:nvSpPr>
          <p:cNvPr id="9" name="Slide Number Placeholder 8"/>
          <p:cNvSpPr>
            <a:spLocks noGrp="1"/>
          </p:cNvSpPr>
          <p:nvPr>
            <p:ph type="sldNum" sz="quarter" idx="11"/>
          </p:nvPr>
        </p:nvSpPr>
        <p:spPr/>
        <p:txBody>
          <a:bodyPr/>
          <a:lstStyle/>
          <a:p>
            <a:fld id="{B80A01DB-F3F9-0B4D-83C1-A66A06F2C152}"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80A01DB-F3F9-0B4D-83C1-A66A06F2C152}"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DDAA701C-81C8-694C-BB01-105E7F20F4A5}" type="datetimeFigureOut">
              <a:rPr lang="en-US" smtClean="0"/>
              <a:t>9/19/15</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Asynchronous Programming in </a:t>
            </a:r>
            <a:r>
              <a:rPr lang="en-US" dirty="0" err="1" smtClean="0"/>
              <a:t>ECMAScript</a:t>
            </a:r>
            <a:r>
              <a:rPr lang="en-US" dirty="0" smtClean="0"/>
              <a:t> 2015</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28907575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Loop &amp; Callback Queue</a:t>
            </a:r>
            <a:endParaRPr lang="en-US" dirty="0"/>
          </a:p>
        </p:txBody>
      </p:sp>
      <p:sp>
        <p:nvSpPr>
          <p:cNvPr id="3" name="Content Placeholder 2"/>
          <p:cNvSpPr>
            <a:spLocks noGrp="1"/>
          </p:cNvSpPr>
          <p:nvPr>
            <p:ph idx="1"/>
          </p:nvPr>
        </p:nvSpPr>
        <p:spPr>
          <a:xfrm>
            <a:off x="457200" y="1600200"/>
            <a:ext cx="7620000" cy="4775200"/>
          </a:xfrm>
        </p:spPr>
        <p:txBody>
          <a:bodyPr>
            <a:normAutofit fontScale="92500"/>
          </a:bodyPr>
          <a:lstStyle/>
          <a:p>
            <a:r>
              <a:rPr lang="en-US" dirty="0" smtClean="0"/>
              <a:t>The next time the call stack is empty, the event loop comes along.</a:t>
            </a:r>
          </a:p>
          <a:p>
            <a:r>
              <a:rPr lang="en-US" dirty="0" smtClean="0"/>
              <a:t>The event loop reads a message from the callback queue.</a:t>
            </a:r>
          </a:p>
          <a:p>
            <a:r>
              <a:rPr lang="en-US" dirty="0" smtClean="0"/>
              <a:t>The corresponding callback is added to the call stack and processed as if it had been called normally.</a:t>
            </a:r>
            <a:endParaRPr lang="en-US" dirty="0"/>
          </a:p>
          <a:p>
            <a:r>
              <a:rPr lang="en-US" dirty="0"/>
              <a:t>The event loop continually processes such </a:t>
            </a:r>
            <a:r>
              <a:rPr lang="en-US" dirty="0" smtClean="0"/>
              <a:t>messages</a:t>
            </a:r>
            <a:r>
              <a:rPr lang="en-US" dirty="0"/>
              <a:t> </a:t>
            </a:r>
            <a:r>
              <a:rPr lang="en-US" dirty="0" smtClean="0"/>
              <a:t>until the callback queue is empty.</a:t>
            </a:r>
          </a:p>
          <a:p>
            <a:r>
              <a:rPr lang="en-US" dirty="0" smtClean="0"/>
              <a:t>This way, work done via other processes is neatly tucked away, and the developer can interface with only the main thread.</a:t>
            </a:r>
          </a:p>
          <a:p>
            <a:r>
              <a:rPr lang="en-US" dirty="0"/>
              <a:t>Using a single thread this way makes coding easier - the developer doesn’t have to worry about sharing data between threads or how the different threads are accessing the system’s resources. The resulting code is also generally easier to read.</a:t>
            </a:r>
            <a:endParaRPr lang="en-US" dirty="0"/>
          </a:p>
        </p:txBody>
      </p:sp>
    </p:spTree>
    <p:extLst>
      <p:ext uri="{BB962C8B-B14F-4D97-AF65-F5344CB8AC3E}">
        <p14:creationId xmlns:p14="http://schemas.microsoft.com/office/powerpoint/2010/main" val="34366789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 Stack &amp; </a:t>
            </a:r>
            <a:r>
              <a:rPr lang="en-US" dirty="0"/>
              <a:t>Callback Queue</a:t>
            </a:r>
            <a:endParaRPr lang="en-US" dirty="0"/>
          </a:p>
        </p:txBody>
      </p:sp>
      <p:sp>
        <p:nvSpPr>
          <p:cNvPr id="4" name="TextBox 3"/>
          <p:cNvSpPr txBox="1"/>
          <p:nvPr/>
        </p:nvSpPr>
        <p:spPr>
          <a:xfrm>
            <a:off x="2714913" y="2695073"/>
            <a:ext cx="3509194" cy="1323439"/>
          </a:xfrm>
          <a:prstGeom prst="rect">
            <a:avLst/>
          </a:prstGeom>
          <a:noFill/>
        </p:spPr>
        <p:txBody>
          <a:bodyPr wrap="none" rtlCol="0">
            <a:spAutoFit/>
          </a:bodyPr>
          <a:lstStyle/>
          <a:p>
            <a:r>
              <a:rPr lang="en-US" sz="1600" dirty="0">
                <a:latin typeface="Courier"/>
                <a:cs typeface="Courier"/>
              </a:rPr>
              <a:t>fun1();</a:t>
            </a:r>
          </a:p>
          <a:p>
            <a:r>
              <a:rPr lang="en-US" sz="1600" dirty="0" err="1">
                <a:latin typeface="Courier"/>
                <a:cs typeface="Courier"/>
              </a:rPr>
              <a:t>setTimeout</a:t>
            </a:r>
            <a:r>
              <a:rPr lang="en-US" sz="1600" dirty="0">
                <a:latin typeface="Courier"/>
                <a:cs typeface="Courier"/>
              </a:rPr>
              <a:t>(fun2, 2000);</a:t>
            </a:r>
          </a:p>
          <a:p>
            <a:r>
              <a:rPr lang="en-US" sz="1600" dirty="0">
                <a:latin typeface="Courier"/>
                <a:cs typeface="Courier"/>
              </a:rPr>
              <a:t>fun3()</a:t>
            </a:r>
            <a:r>
              <a:rPr lang="en-US" sz="1600" dirty="0" smtClean="0">
                <a:latin typeface="Courier"/>
                <a:cs typeface="Courier"/>
              </a:rPr>
              <a:t>;</a:t>
            </a:r>
          </a:p>
          <a:p>
            <a:r>
              <a:rPr lang="en-US" sz="1600" dirty="0" err="1" smtClean="0">
                <a:latin typeface="Courier"/>
                <a:cs typeface="Courier"/>
              </a:rPr>
              <a:t>setTimeout</a:t>
            </a:r>
            <a:r>
              <a:rPr lang="en-US" sz="1600" dirty="0" smtClean="0">
                <a:latin typeface="Courier"/>
                <a:cs typeface="Courier"/>
              </a:rPr>
              <a:t>(fun4, 1000);</a:t>
            </a:r>
            <a:endParaRPr lang="en-US" sz="1600" dirty="0">
              <a:latin typeface="Courier"/>
              <a:cs typeface="Courier"/>
            </a:endParaRPr>
          </a:p>
          <a:p>
            <a:r>
              <a:rPr lang="en-US" sz="1600" dirty="0" err="1">
                <a:latin typeface="Courier"/>
                <a:cs typeface="Courier"/>
              </a:rPr>
              <a:t>console.log</a:t>
            </a:r>
            <a:r>
              <a:rPr lang="en-US" sz="1600" dirty="0">
                <a:latin typeface="Courier"/>
                <a:cs typeface="Courier"/>
              </a:rPr>
              <a:t>('</a:t>
            </a:r>
            <a:r>
              <a:rPr lang="en-US" sz="1600" dirty="0" err="1">
                <a:latin typeface="Courier"/>
                <a:cs typeface="Courier"/>
              </a:rPr>
              <a:t>weeeeeeeee</a:t>
            </a:r>
            <a:r>
              <a:rPr lang="en-US" sz="1600" dirty="0">
                <a:latin typeface="Courier"/>
                <a:cs typeface="Courier"/>
              </a:rPr>
              <a:t>!');</a:t>
            </a:r>
          </a:p>
        </p:txBody>
      </p:sp>
      <p:sp>
        <p:nvSpPr>
          <p:cNvPr id="5" name="Rounded Rectangle 4"/>
          <p:cNvSpPr/>
          <p:nvPr/>
        </p:nvSpPr>
        <p:spPr>
          <a:xfrm>
            <a:off x="3257550" y="4529281"/>
            <a:ext cx="3937000" cy="738909"/>
          </a:xfrm>
          <a:prstGeom prst="roundRect">
            <a:avLst/>
          </a:prstGeom>
          <a:solidFill>
            <a:srgbClr val="4980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5972175" y="4529281"/>
            <a:ext cx="0" cy="738909"/>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6276975" y="4529281"/>
            <a:ext cx="0" cy="738909"/>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6575425" y="4529281"/>
            <a:ext cx="0" cy="738909"/>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6867525" y="4529281"/>
            <a:ext cx="0" cy="738909"/>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sp>
        <p:nvSpPr>
          <p:cNvPr id="10" name="Oval 9"/>
          <p:cNvSpPr/>
          <p:nvPr/>
        </p:nvSpPr>
        <p:spPr>
          <a:xfrm>
            <a:off x="5657850" y="4895272"/>
            <a:ext cx="57150" cy="63500"/>
          </a:xfrm>
          <a:prstGeom prst="ellipse">
            <a:avLst/>
          </a:prstGeom>
          <a:solidFill>
            <a:schemeClr val="tx1"/>
          </a:solidFill>
          <a:ln>
            <a:solidFill>
              <a:srgbClr val="2F2B2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5407025" y="4895272"/>
            <a:ext cx="57150" cy="63500"/>
          </a:xfrm>
          <a:prstGeom prst="ellipse">
            <a:avLst/>
          </a:prstGeom>
          <a:solidFill>
            <a:schemeClr val="tx1"/>
          </a:solidFill>
          <a:ln>
            <a:solidFill>
              <a:srgbClr val="2F2B2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5156200" y="4895272"/>
            <a:ext cx="57150" cy="63500"/>
          </a:xfrm>
          <a:prstGeom prst="ellipse">
            <a:avLst/>
          </a:prstGeom>
          <a:solidFill>
            <a:schemeClr val="tx1"/>
          </a:solidFill>
          <a:ln>
            <a:solidFill>
              <a:srgbClr val="2F2B2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 name="Straight Connector 12"/>
          <p:cNvCxnSpPr/>
          <p:nvPr/>
        </p:nvCxnSpPr>
        <p:spPr>
          <a:xfrm flipV="1">
            <a:off x="4365625" y="3314122"/>
            <a:ext cx="0" cy="193675"/>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4365625" y="3326822"/>
            <a:ext cx="2698750" cy="0"/>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a:off x="7051675" y="3326822"/>
            <a:ext cx="0" cy="1082675"/>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flipV="1">
            <a:off x="4314825" y="2815647"/>
            <a:ext cx="0" cy="193675"/>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4314825" y="2828347"/>
            <a:ext cx="2416175" cy="0"/>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6718300" y="2828347"/>
            <a:ext cx="0" cy="1584325"/>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sp>
        <p:nvSpPr>
          <p:cNvPr id="21" name="Rounded Rectangle 20"/>
          <p:cNvSpPr/>
          <p:nvPr/>
        </p:nvSpPr>
        <p:spPr>
          <a:xfrm>
            <a:off x="1104900" y="2739447"/>
            <a:ext cx="914400" cy="2083378"/>
          </a:xfrm>
          <a:prstGeom prst="roundRect">
            <a:avLst/>
          </a:prstGeom>
          <a:solidFill>
            <a:srgbClr val="F0EC05"/>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3" name="Straight Connector 22"/>
          <p:cNvCxnSpPr/>
          <p:nvPr/>
        </p:nvCxnSpPr>
        <p:spPr>
          <a:xfrm>
            <a:off x="1104900" y="3051175"/>
            <a:ext cx="914400" cy="0"/>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104900" y="3333750"/>
            <a:ext cx="914400" cy="0"/>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104900" y="3613150"/>
            <a:ext cx="914400" cy="0"/>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1104900" y="3905250"/>
            <a:ext cx="914400" cy="0"/>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H="1">
            <a:off x="2082800" y="2863851"/>
            <a:ext cx="692150" cy="53974"/>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flipH="1" flipV="1">
            <a:off x="2082800" y="3479800"/>
            <a:ext cx="692150" cy="384176"/>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a:stCxn id="4" idx="1"/>
          </p:cNvCxnSpPr>
          <p:nvPr/>
        </p:nvCxnSpPr>
        <p:spPr>
          <a:xfrm flipH="1" flipV="1">
            <a:off x="2082802" y="3206751"/>
            <a:ext cx="632111" cy="150042"/>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sp>
        <p:nvSpPr>
          <p:cNvPr id="51" name="Oval 50"/>
          <p:cNvSpPr/>
          <p:nvPr/>
        </p:nvSpPr>
        <p:spPr>
          <a:xfrm>
            <a:off x="1543050" y="4066597"/>
            <a:ext cx="57150" cy="63500"/>
          </a:xfrm>
          <a:prstGeom prst="ellipse">
            <a:avLst/>
          </a:prstGeom>
          <a:solidFill>
            <a:schemeClr val="tx1"/>
          </a:solidFill>
          <a:ln>
            <a:solidFill>
              <a:srgbClr val="2F2B2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Oval 51"/>
          <p:cNvSpPr/>
          <p:nvPr/>
        </p:nvSpPr>
        <p:spPr>
          <a:xfrm>
            <a:off x="1543050" y="4218997"/>
            <a:ext cx="57150" cy="63500"/>
          </a:xfrm>
          <a:prstGeom prst="ellipse">
            <a:avLst/>
          </a:prstGeom>
          <a:solidFill>
            <a:schemeClr val="tx1"/>
          </a:solidFill>
          <a:ln>
            <a:solidFill>
              <a:srgbClr val="2F2B2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Oval 52"/>
          <p:cNvSpPr/>
          <p:nvPr/>
        </p:nvSpPr>
        <p:spPr>
          <a:xfrm>
            <a:off x="1543050" y="4367066"/>
            <a:ext cx="57150" cy="63500"/>
          </a:xfrm>
          <a:prstGeom prst="ellipse">
            <a:avLst/>
          </a:prstGeom>
          <a:solidFill>
            <a:schemeClr val="tx1"/>
          </a:solidFill>
          <a:ln>
            <a:solidFill>
              <a:srgbClr val="2F2B2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TextBox 53"/>
          <p:cNvSpPr txBox="1"/>
          <p:nvPr/>
        </p:nvSpPr>
        <p:spPr>
          <a:xfrm>
            <a:off x="1219200" y="2362200"/>
            <a:ext cx="684803" cy="369332"/>
          </a:xfrm>
          <a:prstGeom prst="rect">
            <a:avLst/>
          </a:prstGeom>
          <a:noFill/>
        </p:spPr>
        <p:txBody>
          <a:bodyPr wrap="none" rtlCol="0">
            <a:spAutoFit/>
          </a:bodyPr>
          <a:lstStyle/>
          <a:p>
            <a:r>
              <a:rPr lang="en-US" dirty="0" smtClean="0"/>
              <a:t>Stack</a:t>
            </a:r>
            <a:endParaRPr lang="en-US" dirty="0"/>
          </a:p>
        </p:txBody>
      </p:sp>
      <p:sp>
        <p:nvSpPr>
          <p:cNvPr id="55" name="TextBox 54"/>
          <p:cNvSpPr txBox="1"/>
          <p:nvPr/>
        </p:nvSpPr>
        <p:spPr>
          <a:xfrm>
            <a:off x="2476500" y="4729428"/>
            <a:ext cx="812242" cy="369332"/>
          </a:xfrm>
          <a:prstGeom prst="rect">
            <a:avLst/>
          </a:prstGeom>
          <a:noFill/>
        </p:spPr>
        <p:txBody>
          <a:bodyPr wrap="none" rtlCol="0">
            <a:spAutoFit/>
          </a:bodyPr>
          <a:lstStyle/>
          <a:p>
            <a:r>
              <a:rPr lang="en-US" dirty="0" smtClean="0"/>
              <a:t>Queue</a:t>
            </a:r>
            <a:endParaRPr lang="en-US" dirty="0"/>
          </a:p>
        </p:txBody>
      </p:sp>
    </p:spTree>
    <p:extLst>
      <p:ext uri="{BB962C8B-B14F-4D97-AF65-F5344CB8AC3E}">
        <p14:creationId xmlns:p14="http://schemas.microsoft.com/office/powerpoint/2010/main" val="145994935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Loop</a:t>
            </a:r>
            <a:endParaRPr lang="en-US" dirty="0"/>
          </a:p>
        </p:txBody>
      </p:sp>
      <p:sp>
        <p:nvSpPr>
          <p:cNvPr id="5" name="TextBox 4"/>
          <p:cNvSpPr txBox="1"/>
          <p:nvPr/>
        </p:nvSpPr>
        <p:spPr>
          <a:xfrm>
            <a:off x="2346613" y="1767973"/>
            <a:ext cx="3509194" cy="1323439"/>
          </a:xfrm>
          <a:prstGeom prst="rect">
            <a:avLst/>
          </a:prstGeom>
          <a:noFill/>
        </p:spPr>
        <p:txBody>
          <a:bodyPr wrap="none" rtlCol="0">
            <a:spAutoFit/>
          </a:bodyPr>
          <a:lstStyle/>
          <a:p>
            <a:r>
              <a:rPr lang="en-US" sz="1600" dirty="0">
                <a:solidFill>
                  <a:srgbClr val="BFBFBF"/>
                </a:solidFill>
                <a:latin typeface="Courier"/>
                <a:cs typeface="Courier"/>
              </a:rPr>
              <a:t>fun1();</a:t>
            </a:r>
          </a:p>
          <a:p>
            <a:r>
              <a:rPr lang="en-US" sz="1600" dirty="0" err="1">
                <a:solidFill>
                  <a:srgbClr val="BFBFBF"/>
                </a:solidFill>
                <a:latin typeface="Courier"/>
                <a:cs typeface="Courier"/>
              </a:rPr>
              <a:t>setTimeout</a:t>
            </a:r>
            <a:r>
              <a:rPr lang="en-US" sz="1600" dirty="0">
                <a:solidFill>
                  <a:srgbClr val="BFBFBF"/>
                </a:solidFill>
                <a:latin typeface="Courier"/>
                <a:cs typeface="Courier"/>
              </a:rPr>
              <a:t>(fun2, 2000);</a:t>
            </a:r>
          </a:p>
          <a:p>
            <a:r>
              <a:rPr lang="en-US" sz="1600" dirty="0">
                <a:solidFill>
                  <a:srgbClr val="BFBFBF"/>
                </a:solidFill>
                <a:latin typeface="Courier"/>
                <a:cs typeface="Courier"/>
              </a:rPr>
              <a:t>fun3()</a:t>
            </a:r>
            <a:r>
              <a:rPr lang="en-US" sz="1600" dirty="0" smtClean="0">
                <a:solidFill>
                  <a:srgbClr val="BFBFBF"/>
                </a:solidFill>
                <a:latin typeface="Courier"/>
                <a:cs typeface="Courier"/>
              </a:rPr>
              <a:t>;</a:t>
            </a:r>
          </a:p>
          <a:p>
            <a:r>
              <a:rPr lang="en-US" sz="1600" dirty="0" err="1" smtClean="0">
                <a:solidFill>
                  <a:srgbClr val="BFBFBF"/>
                </a:solidFill>
                <a:latin typeface="Courier"/>
                <a:cs typeface="Courier"/>
              </a:rPr>
              <a:t>setTimeout</a:t>
            </a:r>
            <a:r>
              <a:rPr lang="en-US" sz="1600" dirty="0" smtClean="0">
                <a:solidFill>
                  <a:srgbClr val="BFBFBF"/>
                </a:solidFill>
                <a:latin typeface="Courier"/>
                <a:cs typeface="Courier"/>
              </a:rPr>
              <a:t>(fun4, 1000);</a:t>
            </a:r>
            <a:endParaRPr lang="en-US" sz="1600" dirty="0">
              <a:solidFill>
                <a:srgbClr val="BFBFBF"/>
              </a:solidFill>
              <a:latin typeface="Courier"/>
              <a:cs typeface="Courier"/>
            </a:endParaRPr>
          </a:p>
          <a:p>
            <a:r>
              <a:rPr lang="en-US" sz="1600" dirty="0" err="1">
                <a:solidFill>
                  <a:srgbClr val="BFBFBF"/>
                </a:solidFill>
                <a:latin typeface="Courier"/>
                <a:cs typeface="Courier"/>
              </a:rPr>
              <a:t>console.log</a:t>
            </a:r>
            <a:r>
              <a:rPr lang="en-US" sz="1600" dirty="0">
                <a:solidFill>
                  <a:srgbClr val="BFBFBF"/>
                </a:solidFill>
                <a:latin typeface="Courier"/>
                <a:cs typeface="Courier"/>
              </a:rPr>
              <a:t>('</a:t>
            </a:r>
            <a:r>
              <a:rPr lang="en-US" sz="1600" dirty="0" err="1">
                <a:solidFill>
                  <a:srgbClr val="BFBFBF"/>
                </a:solidFill>
                <a:latin typeface="Courier"/>
                <a:cs typeface="Courier"/>
              </a:rPr>
              <a:t>weeeeeeeee</a:t>
            </a:r>
            <a:r>
              <a:rPr lang="en-US" sz="1600" dirty="0">
                <a:solidFill>
                  <a:srgbClr val="BFBFBF"/>
                </a:solidFill>
                <a:latin typeface="Courier"/>
                <a:cs typeface="Courier"/>
              </a:rPr>
              <a:t>!');</a:t>
            </a:r>
          </a:p>
        </p:txBody>
      </p:sp>
      <p:sp>
        <p:nvSpPr>
          <p:cNvPr id="6" name="Rounded Rectangle 5"/>
          <p:cNvSpPr/>
          <p:nvPr/>
        </p:nvSpPr>
        <p:spPr>
          <a:xfrm>
            <a:off x="2889250" y="3602181"/>
            <a:ext cx="3937000" cy="738909"/>
          </a:xfrm>
          <a:prstGeom prst="roundRect">
            <a:avLst/>
          </a:prstGeom>
          <a:solidFill>
            <a:srgbClr val="A6A6A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5603875" y="3602181"/>
            <a:ext cx="0" cy="738909"/>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5908675" y="3602181"/>
            <a:ext cx="0" cy="738909"/>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6207125" y="3602181"/>
            <a:ext cx="0" cy="738909"/>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6499225" y="3602181"/>
            <a:ext cx="0" cy="738909"/>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sp>
        <p:nvSpPr>
          <p:cNvPr id="11" name="Oval 10"/>
          <p:cNvSpPr/>
          <p:nvPr/>
        </p:nvSpPr>
        <p:spPr>
          <a:xfrm>
            <a:off x="5289550" y="3968172"/>
            <a:ext cx="57150" cy="63500"/>
          </a:xfrm>
          <a:prstGeom prst="ellipse">
            <a:avLst/>
          </a:prstGeom>
          <a:solidFill>
            <a:schemeClr val="tx1"/>
          </a:solidFill>
          <a:ln>
            <a:solidFill>
              <a:srgbClr val="2F2B2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5038725" y="3968172"/>
            <a:ext cx="57150" cy="63500"/>
          </a:xfrm>
          <a:prstGeom prst="ellipse">
            <a:avLst/>
          </a:prstGeom>
          <a:solidFill>
            <a:schemeClr val="tx1"/>
          </a:solidFill>
          <a:ln>
            <a:solidFill>
              <a:srgbClr val="2F2B2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4787900" y="3968172"/>
            <a:ext cx="57150" cy="63500"/>
          </a:xfrm>
          <a:prstGeom prst="ellipse">
            <a:avLst/>
          </a:prstGeom>
          <a:solidFill>
            <a:schemeClr val="tx1"/>
          </a:solidFill>
          <a:ln>
            <a:solidFill>
              <a:srgbClr val="2F2B2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 name="Straight Connector 13"/>
          <p:cNvCxnSpPr/>
          <p:nvPr/>
        </p:nvCxnSpPr>
        <p:spPr>
          <a:xfrm flipV="1">
            <a:off x="3997325" y="2387022"/>
            <a:ext cx="0" cy="193675"/>
          </a:xfrm>
          <a:prstGeom prst="line">
            <a:avLst/>
          </a:prstGeom>
          <a:ln>
            <a:solidFill>
              <a:srgbClr val="BFBFBF"/>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3997325" y="2399722"/>
            <a:ext cx="2698750" cy="0"/>
          </a:xfrm>
          <a:prstGeom prst="line">
            <a:avLst/>
          </a:prstGeom>
          <a:ln>
            <a:solidFill>
              <a:srgbClr val="BFBFBF"/>
            </a:solidFill>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6683375" y="2399722"/>
            <a:ext cx="0" cy="1082675"/>
          </a:xfrm>
          <a:prstGeom prst="straightConnector1">
            <a:avLst/>
          </a:prstGeom>
          <a:ln>
            <a:solidFill>
              <a:srgbClr val="BFBFBF"/>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V="1">
            <a:off x="3946525" y="1888547"/>
            <a:ext cx="0" cy="193675"/>
          </a:xfrm>
          <a:prstGeom prst="line">
            <a:avLst/>
          </a:prstGeom>
          <a:ln>
            <a:solidFill>
              <a:srgbClr val="BFBFB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3946525" y="1901247"/>
            <a:ext cx="2416175" cy="0"/>
          </a:xfrm>
          <a:prstGeom prst="line">
            <a:avLst/>
          </a:prstGeom>
          <a:ln>
            <a:solidFill>
              <a:srgbClr val="BFBFBF"/>
            </a:solidFill>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a:off x="6350000" y="1901247"/>
            <a:ext cx="0" cy="1584325"/>
          </a:xfrm>
          <a:prstGeom prst="straightConnector1">
            <a:avLst/>
          </a:prstGeom>
          <a:ln>
            <a:solidFill>
              <a:srgbClr val="BFBFBF"/>
            </a:solidFill>
            <a:tailEnd type="arrow"/>
          </a:ln>
        </p:spPr>
        <p:style>
          <a:lnRef idx="2">
            <a:schemeClr val="accent1"/>
          </a:lnRef>
          <a:fillRef idx="0">
            <a:schemeClr val="accent1"/>
          </a:fillRef>
          <a:effectRef idx="1">
            <a:schemeClr val="accent1"/>
          </a:effectRef>
          <a:fontRef idx="minor">
            <a:schemeClr val="tx1"/>
          </a:fontRef>
        </p:style>
      </p:cxnSp>
      <p:sp>
        <p:nvSpPr>
          <p:cNvPr id="20" name="Rounded Rectangle 19"/>
          <p:cNvSpPr/>
          <p:nvPr/>
        </p:nvSpPr>
        <p:spPr>
          <a:xfrm>
            <a:off x="736600" y="1812347"/>
            <a:ext cx="914400" cy="2083378"/>
          </a:xfrm>
          <a:prstGeom prst="roundRect">
            <a:avLst/>
          </a:prstGeom>
          <a:solidFill>
            <a:schemeClr val="bg1">
              <a:lumMod val="6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1" name="Straight Connector 20"/>
          <p:cNvCxnSpPr/>
          <p:nvPr/>
        </p:nvCxnSpPr>
        <p:spPr>
          <a:xfrm>
            <a:off x="736600" y="2124075"/>
            <a:ext cx="914400" cy="0"/>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736600" y="2406650"/>
            <a:ext cx="914400" cy="0"/>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36600" y="2686050"/>
            <a:ext cx="914400" cy="0"/>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736600" y="2978150"/>
            <a:ext cx="914400" cy="0"/>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flipH="1">
            <a:off x="1714500" y="1936751"/>
            <a:ext cx="692150" cy="53974"/>
          </a:xfrm>
          <a:prstGeom prst="straightConnector1">
            <a:avLst/>
          </a:prstGeom>
          <a:ln>
            <a:solidFill>
              <a:srgbClr val="BFBFBF"/>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flipH="1" flipV="1">
            <a:off x="1714500" y="2552700"/>
            <a:ext cx="692150" cy="384176"/>
          </a:xfrm>
          <a:prstGeom prst="straightConnector1">
            <a:avLst/>
          </a:prstGeom>
          <a:ln>
            <a:solidFill>
              <a:srgbClr val="BFBFBF"/>
            </a:solidFill>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5" idx="1"/>
          </p:cNvCxnSpPr>
          <p:nvPr/>
        </p:nvCxnSpPr>
        <p:spPr>
          <a:xfrm flipH="1" flipV="1">
            <a:off x="1714502" y="2279651"/>
            <a:ext cx="632111" cy="150042"/>
          </a:xfrm>
          <a:prstGeom prst="straightConnector1">
            <a:avLst/>
          </a:prstGeom>
          <a:ln>
            <a:solidFill>
              <a:srgbClr val="BFBFBF"/>
            </a:solidFill>
            <a:tailEnd type="arrow"/>
          </a:ln>
        </p:spPr>
        <p:style>
          <a:lnRef idx="2">
            <a:schemeClr val="accent1"/>
          </a:lnRef>
          <a:fillRef idx="0">
            <a:schemeClr val="accent1"/>
          </a:fillRef>
          <a:effectRef idx="1">
            <a:schemeClr val="accent1"/>
          </a:effectRef>
          <a:fontRef idx="minor">
            <a:schemeClr val="tx1"/>
          </a:fontRef>
        </p:style>
      </p:cxnSp>
      <p:sp>
        <p:nvSpPr>
          <p:cNvPr id="28" name="Oval 27"/>
          <p:cNvSpPr/>
          <p:nvPr/>
        </p:nvSpPr>
        <p:spPr>
          <a:xfrm>
            <a:off x="1174750" y="3139497"/>
            <a:ext cx="57150" cy="63500"/>
          </a:xfrm>
          <a:prstGeom prst="ellipse">
            <a:avLst/>
          </a:prstGeom>
          <a:solidFill>
            <a:schemeClr val="tx1"/>
          </a:solidFill>
          <a:ln>
            <a:solidFill>
              <a:srgbClr val="2F2B2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1174750" y="3291897"/>
            <a:ext cx="57150" cy="63500"/>
          </a:xfrm>
          <a:prstGeom prst="ellipse">
            <a:avLst/>
          </a:prstGeom>
          <a:solidFill>
            <a:schemeClr val="tx1"/>
          </a:solidFill>
          <a:ln>
            <a:solidFill>
              <a:srgbClr val="2F2B2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1174750" y="3439966"/>
            <a:ext cx="57150" cy="63500"/>
          </a:xfrm>
          <a:prstGeom prst="ellipse">
            <a:avLst/>
          </a:prstGeom>
          <a:solidFill>
            <a:schemeClr val="tx1"/>
          </a:solidFill>
          <a:ln>
            <a:solidFill>
              <a:srgbClr val="2F2B2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p:cNvSpPr txBox="1"/>
          <p:nvPr/>
        </p:nvSpPr>
        <p:spPr>
          <a:xfrm>
            <a:off x="850900" y="1435100"/>
            <a:ext cx="684803" cy="369332"/>
          </a:xfrm>
          <a:prstGeom prst="rect">
            <a:avLst/>
          </a:prstGeom>
          <a:noFill/>
        </p:spPr>
        <p:txBody>
          <a:bodyPr wrap="none" rtlCol="0">
            <a:spAutoFit/>
          </a:bodyPr>
          <a:lstStyle/>
          <a:p>
            <a:r>
              <a:rPr lang="en-US" dirty="0" smtClean="0">
                <a:solidFill>
                  <a:schemeClr val="bg1">
                    <a:lumMod val="75000"/>
                  </a:schemeClr>
                </a:solidFill>
              </a:rPr>
              <a:t>Stack</a:t>
            </a:r>
            <a:endParaRPr lang="en-US" dirty="0">
              <a:solidFill>
                <a:schemeClr val="bg1">
                  <a:lumMod val="75000"/>
                </a:schemeClr>
              </a:solidFill>
            </a:endParaRPr>
          </a:p>
        </p:txBody>
      </p:sp>
      <p:sp>
        <p:nvSpPr>
          <p:cNvPr id="32" name="TextBox 31"/>
          <p:cNvSpPr txBox="1"/>
          <p:nvPr/>
        </p:nvSpPr>
        <p:spPr>
          <a:xfrm>
            <a:off x="2108200" y="3802328"/>
            <a:ext cx="812242" cy="369332"/>
          </a:xfrm>
          <a:prstGeom prst="rect">
            <a:avLst/>
          </a:prstGeom>
          <a:noFill/>
          <a:ln>
            <a:solidFill>
              <a:srgbClr val="BFBFBF"/>
            </a:solidFill>
          </a:ln>
        </p:spPr>
        <p:txBody>
          <a:bodyPr wrap="none" rtlCol="0">
            <a:spAutoFit/>
          </a:bodyPr>
          <a:lstStyle/>
          <a:p>
            <a:r>
              <a:rPr lang="en-US" dirty="0" smtClean="0">
                <a:solidFill>
                  <a:srgbClr val="BFBFBF"/>
                </a:solidFill>
              </a:rPr>
              <a:t>Queue</a:t>
            </a:r>
            <a:endParaRPr lang="en-US" dirty="0">
              <a:solidFill>
                <a:srgbClr val="BFBFBF"/>
              </a:solidFill>
            </a:endParaRPr>
          </a:p>
        </p:txBody>
      </p:sp>
      <p:sp>
        <p:nvSpPr>
          <p:cNvPr id="33" name="Process 32"/>
          <p:cNvSpPr/>
          <p:nvPr/>
        </p:nvSpPr>
        <p:spPr>
          <a:xfrm>
            <a:off x="2841625" y="5168900"/>
            <a:ext cx="1971675" cy="635000"/>
          </a:xfrm>
          <a:prstGeom prst="flowChartProcess">
            <a:avLst/>
          </a:prstGeom>
          <a:solidFill>
            <a:srgbClr val="F59527"/>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Event Loop</a:t>
            </a:r>
            <a:endParaRPr lang="en-US" dirty="0">
              <a:solidFill>
                <a:schemeClr val="tx1"/>
              </a:solidFill>
            </a:endParaRPr>
          </a:p>
        </p:txBody>
      </p:sp>
      <p:cxnSp>
        <p:nvCxnSpPr>
          <p:cNvPr id="39" name="Straight Connector 38"/>
          <p:cNvCxnSpPr>
            <a:stCxn id="33" idx="3"/>
          </p:cNvCxnSpPr>
          <p:nvPr/>
        </p:nvCxnSpPr>
        <p:spPr>
          <a:xfrm>
            <a:off x="4813300" y="5486400"/>
            <a:ext cx="2489200" cy="0"/>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V="1">
            <a:off x="7289800" y="4171660"/>
            <a:ext cx="0" cy="1314740"/>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p:nvPr/>
        </p:nvCxnSpPr>
        <p:spPr>
          <a:xfrm flipH="1">
            <a:off x="6997700" y="4171660"/>
            <a:ext cx="304800" cy="0"/>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6997700" y="3802328"/>
            <a:ext cx="711200" cy="0"/>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7696200" y="3802328"/>
            <a:ext cx="0" cy="985572"/>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flipH="1">
            <a:off x="1066800" y="6286500"/>
            <a:ext cx="6629400" cy="0"/>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a:off x="736600" y="4800600"/>
            <a:ext cx="614659" cy="369332"/>
          </a:xfrm>
          <a:prstGeom prst="rect">
            <a:avLst/>
          </a:prstGeom>
          <a:noFill/>
        </p:spPr>
        <p:txBody>
          <a:bodyPr wrap="none" rtlCol="0">
            <a:spAutoFit/>
          </a:bodyPr>
          <a:lstStyle/>
          <a:p>
            <a:r>
              <a:rPr lang="en-US" dirty="0" smtClean="0"/>
              <a:t>fun4</a:t>
            </a:r>
            <a:endParaRPr lang="en-US" dirty="0"/>
          </a:p>
        </p:txBody>
      </p:sp>
      <p:cxnSp>
        <p:nvCxnSpPr>
          <p:cNvPr id="56" name="Straight Connector 55"/>
          <p:cNvCxnSpPr/>
          <p:nvPr/>
        </p:nvCxnSpPr>
        <p:spPr>
          <a:xfrm flipV="1">
            <a:off x="1066800" y="5169932"/>
            <a:ext cx="0" cy="1117600"/>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p:nvPr/>
        </p:nvCxnSpPr>
        <p:spPr>
          <a:xfrm flipV="1">
            <a:off x="1066800" y="4031672"/>
            <a:ext cx="0" cy="756228"/>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1363959" y="4031672"/>
            <a:ext cx="0" cy="1454728"/>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63" name="Straight Arrow Connector 62"/>
          <p:cNvCxnSpPr>
            <a:endCxn id="33" idx="1"/>
          </p:cNvCxnSpPr>
          <p:nvPr/>
        </p:nvCxnSpPr>
        <p:spPr>
          <a:xfrm>
            <a:off x="1351259" y="5486400"/>
            <a:ext cx="1490366" cy="0"/>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flipV="1">
            <a:off x="7683500" y="5168900"/>
            <a:ext cx="0" cy="1117600"/>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sp>
        <p:nvSpPr>
          <p:cNvPr id="66" name="TextBox 65"/>
          <p:cNvSpPr txBox="1"/>
          <p:nvPr/>
        </p:nvSpPr>
        <p:spPr>
          <a:xfrm>
            <a:off x="7401570" y="4768334"/>
            <a:ext cx="614659" cy="369332"/>
          </a:xfrm>
          <a:prstGeom prst="rect">
            <a:avLst/>
          </a:prstGeom>
          <a:noFill/>
        </p:spPr>
        <p:txBody>
          <a:bodyPr wrap="none" rtlCol="0">
            <a:spAutoFit/>
          </a:bodyPr>
          <a:lstStyle/>
          <a:p>
            <a:r>
              <a:rPr lang="en-US" dirty="0" smtClean="0"/>
              <a:t>fun4</a:t>
            </a:r>
            <a:endParaRPr lang="en-US" dirty="0"/>
          </a:p>
        </p:txBody>
      </p:sp>
      <p:sp>
        <p:nvSpPr>
          <p:cNvPr id="67" name="TextBox 66"/>
          <p:cNvSpPr txBox="1"/>
          <p:nvPr/>
        </p:nvSpPr>
        <p:spPr>
          <a:xfrm>
            <a:off x="736600" y="4800600"/>
            <a:ext cx="614659" cy="369332"/>
          </a:xfrm>
          <a:prstGeom prst="rect">
            <a:avLst/>
          </a:prstGeom>
          <a:noFill/>
        </p:spPr>
        <p:txBody>
          <a:bodyPr wrap="none" rtlCol="0">
            <a:spAutoFit/>
          </a:bodyPr>
          <a:lstStyle/>
          <a:p>
            <a:r>
              <a:rPr lang="en-US" dirty="0" smtClean="0">
                <a:solidFill>
                  <a:srgbClr val="FF0000"/>
                </a:solidFill>
              </a:rPr>
              <a:t>fun2</a:t>
            </a:r>
            <a:endParaRPr lang="en-US" dirty="0">
              <a:solidFill>
                <a:srgbClr val="FF0000"/>
              </a:solidFill>
            </a:endParaRPr>
          </a:p>
        </p:txBody>
      </p:sp>
      <p:sp>
        <p:nvSpPr>
          <p:cNvPr id="68" name="TextBox 67"/>
          <p:cNvSpPr txBox="1"/>
          <p:nvPr/>
        </p:nvSpPr>
        <p:spPr>
          <a:xfrm>
            <a:off x="7401570" y="4768334"/>
            <a:ext cx="614659" cy="369332"/>
          </a:xfrm>
          <a:prstGeom prst="rect">
            <a:avLst/>
          </a:prstGeom>
          <a:noFill/>
        </p:spPr>
        <p:txBody>
          <a:bodyPr wrap="none" rtlCol="0">
            <a:spAutoFit/>
          </a:bodyPr>
          <a:lstStyle/>
          <a:p>
            <a:r>
              <a:rPr lang="en-US" dirty="0" smtClean="0">
                <a:solidFill>
                  <a:srgbClr val="FF0000"/>
                </a:solidFill>
              </a:rPr>
              <a:t>fun2</a:t>
            </a:r>
            <a:endParaRPr lang="en-US" dirty="0">
              <a:solidFill>
                <a:srgbClr val="FF0000"/>
              </a:solidFill>
            </a:endParaRPr>
          </a:p>
        </p:txBody>
      </p:sp>
    </p:spTree>
    <p:extLst>
      <p:ext uri="{BB962C8B-B14F-4D97-AF65-F5344CB8AC3E}">
        <p14:creationId xmlns:p14="http://schemas.microsoft.com/office/powerpoint/2010/main" val="75353397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8"/>
                                        </p:tgtEl>
                                        <p:attrNameLst>
                                          <p:attrName>style.visibility</p:attrName>
                                        </p:attrNameLst>
                                      </p:cBhvr>
                                      <p:to>
                                        <p:strVal val="visible"/>
                                      </p:to>
                                    </p:set>
                                  </p:childTnLst>
                                </p:cTn>
                              </p:par>
                              <p:par>
                                <p:cTn id="9" presetID="1" presetClass="exit" presetSubtype="0" fill="hold" grpId="0" nodeType="withEffect">
                                  <p:stCondLst>
                                    <p:cond delay="0"/>
                                  </p:stCondLst>
                                  <p:childTnLst>
                                    <p:set>
                                      <p:cBhvr>
                                        <p:cTn id="10" dur="1" fill="hold">
                                          <p:stCondLst>
                                            <p:cond delay="0"/>
                                          </p:stCondLst>
                                        </p:cTn>
                                        <p:tgtEl>
                                          <p:spTgt spid="54"/>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6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66" grpId="0"/>
      <p:bldP spid="67" grpId="0"/>
      <p:bldP spid="6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 Introduction</a:t>
            </a:r>
            <a:endParaRPr lang="en-US" dirty="0"/>
          </a:p>
        </p:txBody>
      </p:sp>
      <p:sp>
        <p:nvSpPr>
          <p:cNvPr id="3" name="Content Placeholder 2"/>
          <p:cNvSpPr>
            <a:spLocks noGrp="1"/>
          </p:cNvSpPr>
          <p:nvPr>
            <p:ph idx="1"/>
          </p:nvPr>
        </p:nvSpPr>
        <p:spPr/>
        <p:txBody>
          <a:bodyPr>
            <a:normAutofit/>
          </a:bodyPr>
          <a:lstStyle/>
          <a:p>
            <a:r>
              <a:rPr lang="en-US" dirty="0"/>
              <a:t>But coding is always evolving. While using callbacks for </a:t>
            </a:r>
            <a:r>
              <a:rPr lang="en-US" dirty="0" err="1" smtClean="0"/>
              <a:t>async</a:t>
            </a:r>
            <a:r>
              <a:rPr lang="en-US" dirty="0" smtClean="0"/>
              <a:t> operations solves </a:t>
            </a:r>
            <a:r>
              <a:rPr lang="en-US" dirty="0"/>
              <a:t>some problems, this coding style does still have it’s own </a:t>
            </a:r>
            <a:r>
              <a:rPr lang="en-US" dirty="0" smtClean="0"/>
              <a:t>downsides:</a:t>
            </a:r>
          </a:p>
          <a:p>
            <a:pPr lvl="1"/>
            <a:r>
              <a:rPr lang="en-US" dirty="0"/>
              <a:t>While easier to read than code with multiple threads, it is still not as easy to read and understand as synchronous code.</a:t>
            </a:r>
          </a:p>
          <a:p>
            <a:pPr lvl="1"/>
            <a:r>
              <a:rPr lang="en-US" dirty="0"/>
              <a:t>We cannot always pass separate callbacks for success and failure - instead, we have to check for errors in one callback.</a:t>
            </a:r>
          </a:p>
          <a:p>
            <a:pPr lvl="1"/>
            <a:r>
              <a:rPr lang="en-US" dirty="0"/>
              <a:t>We cannot simply return to a specific point of execution from a callback - if there is code that must execute after the asynchronous call, it must be wrapped in the callback, which can get large and unwieldy. This makes callback code seem more like “side-effects” of the application, rather than main functionality</a:t>
            </a:r>
            <a:r>
              <a:rPr lang="en-US" dirty="0" smtClean="0"/>
              <a:t>.</a:t>
            </a:r>
            <a:endParaRPr lang="en-US" dirty="0"/>
          </a:p>
          <a:p>
            <a:pPr lvl="1"/>
            <a:r>
              <a:rPr lang="en-US" dirty="0"/>
              <a:t>Multiple nested callbacks can result in the “pyramid of doom.</a:t>
            </a:r>
            <a:r>
              <a:rPr lang="en-US" dirty="0" smtClean="0"/>
              <a:t>”</a:t>
            </a:r>
            <a:endParaRPr lang="en-US" dirty="0"/>
          </a:p>
        </p:txBody>
      </p:sp>
    </p:spTree>
    <p:extLst>
      <p:ext uri="{BB962C8B-B14F-4D97-AF65-F5344CB8AC3E}">
        <p14:creationId xmlns:p14="http://schemas.microsoft.com/office/powerpoint/2010/main" val="365890634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 Introduction</a:t>
            </a:r>
            <a:endParaRPr lang="en-US" dirty="0"/>
          </a:p>
        </p:txBody>
      </p:sp>
      <p:sp>
        <p:nvSpPr>
          <p:cNvPr id="3" name="Content Placeholder 2"/>
          <p:cNvSpPr>
            <a:spLocks noGrp="1"/>
          </p:cNvSpPr>
          <p:nvPr>
            <p:ph idx="1"/>
          </p:nvPr>
        </p:nvSpPr>
        <p:spPr/>
        <p:txBody>
          <a:bodyPr>
            <a:normAutofit fontScale="92500"/>
          </a:bodyPr>
          <a:lstStyle/>
          <a:p>
            <a:r>
              <a:rPr lang="en-US" dirty="0"/>
              <a:t>Promises, which are new in</a:t>
            </a:r>
            <a:r>
              <a:rPr lang="en-US" dirty="0"/>
              <a:t> </a:t>
            </a:r>
            <a:r>
              <a:rPr lang="en-US" strike="sngStrike" dirty="0"/>
              <a:t>ES6</a:t>
            </a:r>
            <a:r>
              <a:rPr lang="en-US" dirty="0"/>
              <a:t> </a:t>
            </a:r>
            <a:r>
              <a:rPr lang="en-US" strike="sngStrike" dirty="0" err="1"/>
              <a:t>Javascript</a:t>
            </a:r>
            <a:r>
              <a:rPr lang="en-US" strike="sngStrike" dirty="0"/>
              <a:t> 2015</a:t>
            </a:r>
            <a:r>
              <a:rPr lang="en-US" dirty="0"/>
              <a:t> </a:t>
            </a:r>
            <a:r>
              <a:rPr lang="en-US" dirty="0" err="1"/>
              <a:t>ECMAScript</a:t>
            </a:r>
            <a:r>
              <a:rPr lang="en-US" dirty="0"/>
              <a:t> 2015, are created to help solve these </a:t>
            </a:r>
            <a:r>
              <a:rPr lang="en-US" dirty="0" smtClean="0"/>
              <a:t>problems.</a:t>
            </a:r>
          </a:p>
          <a:p>
            <a:r>
              <a:rPr lang="en-US" dirty="0"/>
              <a:t>What are promises?</a:t>
            </a:r>
          </a:p>
          <a:p>
            <a:pPr lvl="1"/>
            <a:r>
              <a:rPr lang="en-US" dirty="0"/>
              <a:t>A</a:t>
            </a:r>
            <a:r>
              <a:rPr lang="en-US" dirty="0" smtClean="0"/>
              <a:t> </a:t>
            </a:r>
            <a:r>
              <a:rPr lang="en-US" dirty="0"/>
              <a:t>cleaner way of writing the same single-threaded asynchronous code we have been discussing. There’s no new “magic” on how </a:t>
            </a:r>
            <a:r>
              <a:rPr lang="en-US" dirty="0" err="1"/>
              <a:t>Javascript</a:t>
            </a:r>
            <a:r>
              <a:rPr lang="en-US" dirty="0"/>
              <a:t> asynchronous code works. It’s more like syntactic sugar. But it’s really good syntactic sugar, more like syntactic HFCS.</a:t>
            </a:r>
          </a:p>
          <a:p>
            <a:pPr lvl="1"/>
            <a:r>
              <a:rPr lang="en-US" dirty="0"/>
              <a:t>Promises allow us to treat the result of asynchronous code as a first-class citizen, similar to how </a:t>
            </a:r>
            <a:r>
              <a:rPr lang="en-US" dirty="0" err="1"/>
              <a:t>Javascript</a:t>
            </a:r>
            <a:r>
              <a:rPr lang="en-US" dirty="0"/>
              <a:t> allows us to pass functions around as arguments. We can now code in a way that is closer to how we would if we had the result synchronously - we can treat the promise itself as the result, even if the result is not complete yet.</a:t>
            </a:r>
          </a:p>
          <a:p>
            <a:pPr lvl="1"/>
            <a:r>
              <a:rPr lang="en-US" dirty="0"/>
              <a:t>Promises follow a standard, allowing us to be assured of what the callbacks are, and that only one will be called</a:t>
            </a:r>
            <a:r>
              <a:rPr lang="en-US" dirty="0" smtClean="0"/>
              <a:t>.</a:t>
            </a:r>
            <a:endParaRPr lang="en-US" dirty="0"/>
          </a:p>
        </p:txBody>
      </p:sp>
    </p:spTree>
    <p:extLst>
      <p:ext uri="{BB962C8B-B14F-4D97-AF65-F5344CB8AC3E}">
        <p14:creationId xmlns:p14="http://schemas.microsoft.com/office/powerpoint/2010/main" val="308368641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 Handling</a:t>
            </a:r>
            <a:endParaRPr lang="en-US" dirty="0"/>
          </a:p>
        </p:txBody>
      </p:sp>
      <p:sp>
        <p:nvSpPr>
          <p:cNvPr id="3" name="Content Placeholder 2"/>
          <p:cNvSpPr>
            <a:spLocks noGrp="1"/>
          </p:cNvSpPr>
          <p:nvPr>
            <p:ph idx="1"/>
          </p:nvPr>
        </p:nvSpPr>
        <p:spPr/>
        <p:txBody>
          <a:bodyPr/>
          <a:lstStyle/>
          <a:p>
            <a:r>
              <a:rPr lang="en-US" dirty="0" smtClean="0"/>
              <a:t>Let’s start with how to handle a function that returns a Promise.</a:t>
            </a:r>
          </a:p>
          <a:p>
            <a:pPr lvl="1"/>
            <a:r>
              <a:rPr lang="en-US" dirty="0" smtClean="0"/>
              <a:t>Where </a:t>
            </a:r>
            <a:r>
              <a:rPr lang="en-US" dirty="0"/>
              <a:t>before we would pass the callback(s) as an </a:t>
            </a:r>
            <a:r>
              <a:rPr lang="en-US" dirty="0" smtClean="0"/>
              <a:t>argument </a:t>
            </a:r>
            <a:r>
              <a:rPr lang="en-US" dirty="0"/>
              <a:t>to a function call, we now pass that code to handlers that are already attached to the promise - using the </a:t>
            </a:r>
            <a:r>
              <a:rPr lang="en-US" dirty="0">
                <a:latin typeface="Courier"/>
                <a:cs typeface="Courier"/>
              </a:rPr>
              <a:t>then</a:t>
            </a:r>
            <a:r>
              <a:rPr lang="en-US" dirty="0"/>
              <a:t> </a:t>
            </a:r>
            <a:r>
              <a:rPr lang="en-US" dirty="0" smtClean="0"/>
              <a:t>function.</a:t>
            </a:r>
          </a:p>
          <a:p>
            <a:pPr lvl="1"/>
            <a:r>
              <a:rPr lang="en-US" dirty="0" smtClean="0"/>
              <a:t>If </a:t>
            </a:r>
            <a:r>
              <a:rPr lang="en-US" dirty="0"/>
              <a:t>the asynchronous operation causes an error? The </a:t>
            </a:r>
            <a:r>
              <a:rPr lang="en-US" dirty="0">
                <a:latin typeface="Courier"/>
                <a:cs typeface="Courier"/>
              </a:rPr>
              <a:t>then</a:t>
            </a:r>
            <a:r>
              <a:rPr lang="en-US" dirty="0"/>
              <a:t> </a:t>
            </a:r>
            <a:r>
              <a:rPr lang="en-US" dirty="0" smtClean="0"/>
              <a:t>handler </a:t>
            </a:r>
            <a:r>
              <a:rPr lang="en-US" dirty="0"/>
              <a:t>covers this as well - the callback function to handle failures is passed to </a:t>
            </a:r>
            <a:r>
              <a:rPr lang="en-US" dirty="0">
                <a:latin typeface="Courier"/>
                <a:cs typeface="Courier"/>
              </a:rPr>
              <a:t>then</a:t>
            </a:r>
            <a:r>
              <a:rPr lang="en-US" dirty="0"/>
              <a:t> </a:t>
            </a:r>
            <a:r>
              <a:rPr lang="en-US" dirty="0" smtClean="0"/>
              <a:t>as </a:t>
            </a:r>
            <a:r>
              <a:rPr lang="en-US" dirty="0"/>
              <a:t>the second </a:t>
            </a:r>
            <a:r>
              <a:rPr lang="en-US" dirty="0" smtClean="0"/>
              <a:t>argument.</a:t>
            </a:r>
          </a:p>
          <a:p>
            <a:pPr lvl="1"/>
            <a:r>
              <a:rPr lang="en-US" dirty="0"/>
              <a:t>For convenience, Promises also have a </a:t>
            </a:r>
            <a:r>
              <a:rPr lang="en-US" dirty="0">
                <a:latin typeface="Courier"/>
                <a:cs typeface="Courier"/>
              </a:rPr>
              <a:t>catch</a:t>
            </a:r>
            <a:r>
              <a:rPr lang="en-US" dirty="0"/>
              <a:t> handler. This is simply a shorthand for </a:t>
            </a:r>
            <a:r>
              <a:rPr lang="en-US" dirty="0">
                <a:latin typeface="Courier"/>
                <a:cs typeface="Courier"/>
              </a:rPr>
              <a:t>then(null, function()..)</a:t>
            </a:r>
            <a:r>
              <a:rPr lang="en-US" dirty="0" smtClean="0"/>
              <a:t>.</a:t>
            </a:r>
          </a:p>
        </p:txBody>
      </p:sp>
    </p:spTree>
    <p:extLst>
      <p:ext uri="{BB962C8B-B14F-4D97-AF65-F5344CB8AC3E}">
        <p14:creationId xmlns:p14="http://schemas.microsoft.com/office/powerpoint/2010/main" val="38621959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Promises – Handling</a:t>
            </a:r>
          </a:p>
        </p:txBody>
      </p:sp>
      <p:sp>
        <p:nvSpPr>
          <p:cNvPr id="3" name="Content Placeholder 2"/>
          <p:cNvSpPr>
            <a:spLocks noGrp="1"/>
          </p:cNvSpPr>
          <p:nvPr>
            <p:ph idx="1"/>
          </p:nvPr>
        </p:nvSpPr>
        <p:spPr/>
        <p:txBody>
          <a:bodyPr>
            <a:normAutofit fontScale="92500"/>
          </a:bodyPr>
          <a:lstStyle/>
          <a:p>
            <a:r>
              <a:rPr lang="en-US" dirty="0" smtClean="0"/>
              <a:t>Some notes about handling promises:</a:t>
            </a:r>
          </a:p>
          <a:p>
            <a:pPr lvl="1"/>
            <a:r>
              <a:rPr lang="en-US" dirty="0" smtClean="0"/>
              <a:t>When a call is made to the asynchronous function, that operation will be performed </a:t>
            </a:r>
            <a:r>
              <a:rPr lang="en-US" dirty="0"/>
              <a:t>whether the </a:t>
            </a:r>
            <a:r>
              <a:rPr lang="en-US" dirty="0">
                <a:latin typeface="Courier"/>
                <a:cs typeface="Courier"/>
              </a:rPr>
              <a:t>then</a:t>
            </a:r>
            <a:r>
              <a:rPr lang="en-US" dirty="0"/>
              <a:t>/</a:t>
            </a:r>
            <a:r>
              <a:rPr lang="en-US" dirty="0">
                <a:latin typeface="Courier"/>
                <a:cs typeface="Courier"/>
              </a:rPr>
              <a:t>catch</a:t>
            </a:r>
            <a:r>
              <a:rPr lang="en-US" dirty="0"/>
              <a:t> handlers are used or not</a:t>
            </a:r>
            <a:r>
              <a:rPr lang="en-US" dirty="0" smtClean="0"/>
              <a:t>.</a:t>
            </a:r>
          </a:p>
          <a:p>
            <a:pPr lvl="1"/>
            <a:r>
              <a:rPr lang="en-US" dirty="0"/>
              <a:t>Only one of the handlers will be called (success or failure</a:t>
            </a:r>
            <a:r>
              <a:rPr lang="en-US" dirty="0" smtClean="0"/>
              <a:t>).</a:t>
            </a:r>
          </a:p>
          <a:p>
            <a:r>
              <a:rPr lang="en-US" dirty="0"/>
              <a:t>At any given time, a promise is in one of three states:</a:t>
            </a:r>
          </a:p>
          <a:p>
            <a:pPr lvl="1"/>
            <a:r>
              <a:rPr lang="en-US" dirty="0"/>
              <a:t>Pending - the asynchronous code has not completed yet.</a:t>
            </a:r>
          </a:p>
          <a:p>
            <a:pPr lvl="1"/>
            <a:r>
              <a:rPr lang="en-US" dirty="0"/>
              <a:t>Fulfilled - the asynchronous code has completed successfully.</a:t>
            </a:r>
          </a:p>
          <a:p>
            <a:pPr lvl="1"/>
            <a:r>
              <a:rPr lang="en-US" dirty="0"/>
              <a:t>Rejected - the asynchronous code has failed.</a:t>
            </a:r>
          </a:p>
          <a:p>
            <a:r>
              <a:rPr lang="en-US" dirty="0"/>
              <a:t>Once the promise is fulfilled or rejected and the correct handler has been called, the promise is considered complete - the handlers will not be called again.</a:t>
            </a:r>
          </a:p>
          <a:p>
            <a:r>
              <a:rPr lang="en-US" dirty="0"/>
              <a:t>However, handlers can be added to the promise after it has been fulfilled or rejected, and the proper handler will still </a:t>
            </a:r>
            <a:r>
              <a:rPr lang="en-US" dirty="0" smtClean="0"/>
              <a:t>execute</a:t>
            </a:r>
            <a:r>
              <a:rPr lang="en-US" dirty="0"/>
              <a:t>.</a:t>
            </a:r>
            <a:endParaRPr lang="en-US" dirty="0"/>
          </a:p>
        </p:txBody>
      </p:sp>
    </p:spTree>
    <p:extLst>
      <p:ext uri="{BB962C8B-B14F-4D97-AF65-F5344CB8AC3E}">
        <p14:creationId xmlns:p14="http://schemas.microsoft.com/office/powerpoint/2010/main" val="303578606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 Chaining</a:t>
            </a:r>
            <a:endParaRPr lang="en-US" dirty="0"/>
          </a:p>
        </p:txBody>
      </p:sp>
      <p:sp>
        <p:nvSpPr>
          <p:cNvPr id="3" name="Content Placeholder 2"/>
          <p:cNvSpPr>
            <a:spLocks noGrp="1"/>
          </p:cNvSpPr>
          <p:nvPr>
            <p:ph idx="1"/>
          </p:nvPr>
        </p:nvSpPr>
        <p:spPr/>
        <p:txBody>
          <a:bodyPr/>
          <a:lstStyle/>
          <a:p>
            <a:r>
              <a:rPr lang="en-US" dirty="0"/>
              <a:t>A great feature of promises is that it allows us to break up and order asynchronous code that depends on earlier asynchronous code.</a:t>
            </a:r>
          </a:p>
          <a:p>
            <a:r>
              <a:rPr lang="en-US" dirty="0"/>
              <a:t>From a </a:t>
            </a:r>
            <a:r>
              <a:rPr lang="en-US" dirty="0">
                <a:latin typeface="Courier"/>
                <a:cs typeface="Courier"/>
              </a:rPr>
              <a:t>then</a:t>
            </a:r>
            <a:r>
              <a:rPr lang="en-US" dirty="0"/>
              <a:t> or </a:t>
            </a:r>
            <a:r>
              <a:rPr lang="en-US" dirty="0">
                <a:latin typeface="Courier"/>
                <a:cs typeface="Courier"/>
              </a:rPr>
              <a:t>catch</a:t>
            </a:r>
            <a:r>
              <a:rPr lang="en-US" dirty="0"/>
              <a:t> handler, we can execute other asynchronous operations. The results of this code can then be handled in a subsequent </a:t>
            </a:r>
            <a:r>
              <a:rPr lang="en-US" dirty="0">
                <a:latin typeface="Courier"/>
                <a:cs typeface="Courier"/>
              </a:rPr>
              <a:t>then</a:t>
            </a:r>
            <a:r>
              <a:rPr lang="en-US" dirty="0"/>
              <a:t> or </a:t>
            </a:r>
            <a:r>
              <a:rPr lang="en-US" dirty="0">
                <a:latin typeface="Courier"/>
                <a:cs typeface="Courier"/>
              </a:rPr>
              <a:t>catch</a:t>
            </a:r>
            <a:r>
              <a:rPr lang="en-US" dirty="0"/>
              <a:t> handler.</a:t>
            </a:r>
          </a:p>
          <a:p>
            <a:r>
              <a:rPr lang="en-US" dirty="0"/>
              <a:t>This is possible because the handlers themselves return a promise</a:t>
            </a:r>
            <a:r>
              <a:rPr lang="en-US" dirty="0" smtClean="0"/>
              <a:t>. When you see a return statement in a handler, what is actually returned is a Promise that resolves to that return value.</a:t>
            </a:r>
            <a:endParaRPr lang="en-US" dirty="0"/>
          </a:p>
        </p:txBody>
      </p:sp>
    </p:spTree>
    <p:extLst>
      <p:ext uri="{BB962C8B-B14F-4D97-AF65-F5344CB8AC3E}">
        <p14:creationId xmlns:p14="http://schemas.microsoft.com/office/powerpoint/2010/main" val="61326586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 Chaining</a:t>
            </a:r>
            <a:endParaRPr lang="en-US" dirty="0"/>
          </a:p>
        </p:txBody>
      </p:sp>
      <p:sp>
        <p:nvSpPr>
          <p:cNvPr id="3" name="Content Placeholder 2"/>
          <p:cNvSpPr>
            <a:spLocks noGrp="1"/>
          </p:cNvSpPr>
          <p:nvPr>
            <p:ph idx="1"/>
          </p:nvPr>
        </p:nvSpPr>
        <p:spPr/>
        <p:txBody>
          <a:bodyPr/>
          <a:lstStyle/>
          <a:p>
            <a:r>
              <a:rPr lang="en-US" dirty="0" smtClean="0"/>
              <a:t>Some important notes about chaining:</a:t>
            </a:r>
          </a:p>
          <a:p>
            <a:pPr lvl="1"/>
            <a:r>
              <a:rPr lang="en-US" dirty="0" smtClean="0"/>
              <a:t>It’s good practice </a:t>
            </a:r>
            <a:r>
              <a:rPr lang="en-US" dirty="0"/>
              <a:t>to end with a </a:t>
            </a:r>
            <a:r>
              <a:rPr lang="en-US" dirty="0">
                <a:latin typeface="Courier"/>
                <a:cs typeface="Courier"/>
              </a:rPr>
              <a:t>catch</a:t>
            </a:r>
            <a:r>
              <a:rPr lang="en-US" dirty="0"/>
              <a:t> handler, as errors will flow </a:t>
            </a:r>
            <a:r>
              <a:rPr lang="en-US" dirty="0" smtClean="0"/>
              <a:t>down the chain </a:t>
            </a:r>
            <a:r>
              <a:rPr lang="en-US" dirty="0"/>
              <a:t>like in a </a:t>
            </a:r>
            <a:r>
              <a:rPr lang="en-US" dirty="0">
                <a:latin typeface="Courier"/>
                <a:cs typeface="Courier"/>
              </a:rPr>
              <a:t>try</a:t>
            </a:r>
            <a:r>
              <a:rPr lang="en-US" dirty="0" smtClean="0"/>
              <a:t>/</a:t>
            </a:r>
            <a:r>
              <a:rPr lang="en-US" dirty="0">
                <a:latin typeface="Courier"/>
                <a:cs typeface="Courier"/>
              </a:rPr>
              <a:t>catch</a:t>
            </a:r>
            <a:r>
              <a:rPr lang="en-US" dirty="0"/>
              <a:t> </a:t>
            </a:r>
            <a:r>
              <a:rPr lang="en-US" dirty="0" smtClean="0"/>
              <a:t>block</a:t>
            </a:r>
            <a:r>
              <a:rPr lang="en-US" dirty="0"/>
              <a:t>. If we don’t, any uncaught errors are simply lost</a:t>
            </a:r>
            <a:r>
              <a:rPr lang="en-US" dirty="0" smtClean="0"/>
              <a:t>.</a:t>
            </a:r>
          </a:p>
          <a:p>
            <a:pPr lvl="1"/>
            <a:r>
              <a:rPr lang="en-US" dirty="0"/>
              <a:t>The result of a </a:t>
            </a:r>
            <a:r>
              <a:rPr lang="en-US" dirty="0">
                <a:latin typeface="Courier"/>
                <a:cs typeface="Courier"/>
              </a:rPr>
              <a:t>catch</a:t>
            </a:r>
            <a:r>
              <a:rPr lang="en-US" dirty="0"/>
              <a:t> </a:t>
            </a:r>
            <a:r>
              <a:rPr lang="en-US" dirty="0" smtClean="0"/>
              <a:t>that </a:t>
            </a:r>
            <a:r>
              <a:rPr lang="en-US" dirty="0"/>
              <a:t>doesn’t throw another error is a resolved </a:t>
            </a:r>
            <a:r>
              <a:rPr lang="en-US" dirty="0" smtClean="0"/>
              <a:t>promise.</a:t>
            </a:r>
          </a:p>
          <a:p>
            <a:pPr lvl="1"/>
            <a:r>
              <a:rPr lang="en-US" dirty="0"/>
              <a:t>Using </a:t>
            </a:r>
            <a:r>
              <a:rPr lang="en-US" dirty="0">
                <a:latin typeface="Courier"/>
                <a:cs typeface="Courier"/>
              </a:rPr>
              <a:t>then</a:t>
            </a:r>
            <a:r>
              <a:rPr lang="en-US" dirty="0"/>
              <a:t> and </a:t>
            </a:r>
            <a:r>
              <a:rPr lang="en-US" dirty="0">
                <a:latin typeface="Courier"/>
                <a:cs typeface="Courier"/>
              </a:rPr>
              <a:t>catch</a:t>
            </a:r>
            <a:r>
              <a:rPr lang="en-US" dirty="0"/>
              <a:t> </a:t>
            </a:r>
            <a:r>
              <a:rPr lang="en-US" dirty="0" smtClean="0"/>
              <a:t>is </a:t>
            </a:r>
            <a:r>
              <a:rPr lang="en-US" dirty="0"/>
              <a:t>NOT the same as using </a:t>
            </a:r>
            <a:r>
              <a:rPr lang="en-US" dirty="0">
                <a:latin typeface="Courier"/>
                <a:cs typeface="Courier"/>
              </a:rPr>
              <a:t>then</a:t>
            </a:r>
            <a:r>
              <a:rPr lang="en-US" dirty="0"/>
              <a:t> </a:t>
            </a:r>
            <a:r>
              <a:rPr lang="en-US" dirty="0" smtClean="0"/>
              <a:t>with </a:t>
            </a:r>
            <a:r>
              <a:rPr lang="en-US" dirty="0"/>
              <a:t>two callbacks - instead, </a:t>
            </a:r>
            <a:r>
              <a:rPr lang="en-US" dirty="0">
                <a:latin typeface="Courier"/>
                <a:cs typeface="Courier"/>
              </a:rPr>
              <a:t>catch</a:t>
            </a:r>
            <a:r>
              <a:rPr lang="en-US" dirty="0"/>
              <a:t> </a:t>
            </a:r>
            <a:r>
              <a:rPr lang="en-US" dirty="0" smtClean="0"/>
              <a:t>is </a:t>
            </a:r>
            <a:r>
              <a:rPr lang="en-US" dirty="0"/>
              <a:t>a handler for the next iteration of the chain. The upside of this is that errors from the previous </a:t>
            </a:r>
            <a:r>
              <a:rPr lang="en-US" dirty="0">
                <a:latin typeface="Courier"/>
                <a:cs typeface="Courier"/>
              </a:rPr>
              <a:t>then</a:t>
            </a:r>
            <a:r>
              <a:rPr lang="en-US" dirty="0"/>
              <a:t> </a:t>
            </a:r>
            <a:r>
              <a:rPr lang="en-US" dirty="0" smtClean="0"/>
              <a:t>will </a:t>
            </a:r>
            <a:r>
              <a:rPr lang="en-US" dirty="0"/>
              <a:t>be caught. </a:t>
            </a:r>
            <a:r>
              <a:rPr lang="en-US" dirty="0" smtClean="0"/>
              <a:t>(If we were instead to pass </a:t>
            </a:r>
            <a:r>
              <a:rPr lang="en-US" dirty="0"/>
              <a:t>two </a:t>
            </a:r>
            <a:r>
              <a:rPr lang="en-US" dirty="0" smtClean="0"/>
              <a:t>callbacks to </a:t>
            </a:r>
            <a:r>
              <a:rPr lang="en-US" dirty="0" smtClean="0">
                <a:latin typeface="Courier"/>
                <a:cs typeface="Courier"/>
              </a:rPr>
              <a:t>then</a:t>
            </a:r>
            <a:r>
              <a:rPr lang="en-US" dirty="0" smtClean="0"/>
              <a:t>, </a:t>
            </a:r>
            <a:r>
              <a:rPr lang="en-US" dirty="0"/>
              <a:t>any new errors that come back from the first callback are not handled in the second </a:t>
            </a:r>
            <a:r>
              <a:rPr lang="en-US" dirty="0" smtClean="0"/>
              <a:t>callback.)</a:t>
            </a:r>
            <a:endParaRPr lang="en-US" dirty="0"/>
          </a:p>
        </p:txBody>
      </p:sp>
    </p:spTree>
    <p:extLst>
      <p:ext uri="{BB962C8B-B14F-4D97-AF65-F5344CB8AC3E}">
        <p14:creationId xmlns:p14="http://schemas.microsoft.com/office/powerpoint/2010/main" val="13451931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 Retrospective</a:t>
            </a:r>
            <a:endParaRPr lang="en-US" dirty="0"/>
          </a:p>
        </p:txBody>
      </p:sp>
      <p:sp>
        <p:nvSpPr>
          <p:cNvPr id="3" name="Content Placeholder 2"/>
          <p:cNvSpPr>
            <a:spLocks noGrp="1"/>
          </p:cNvSpPr>
          <p:nvPr>
            <p:ph idx="1"/>
          </p:nvPr>
        </p:nvSpPr>
        <p:spPr/>
        <p:txBody>
          <a:bodyPr/>
          <a:lstStyle/>
          <a:p>
            <a:r>
              <a:rPr lang="en-US" dirty="0" smtClean="0"/>
              <a:t>Let’s take </a:t>
            </a:r>
            <a:r>
              <a:rPr lang="en-US" dirty="0"/>
              <a:t>a step back - did this resolve the 4 issues above with callbacks</a:t>
            </a:r>
            <a:r>
              <a:rPr lang="en-US" dirty="0" smtClean="0"/>
              <a:t>?</a:t>
            </a:r>
          </a:p>
          <a:p>
            <a:pPr lvl="1"/>
            <a:r>
              <a:rPr lang="en-US" dirty="0" smtClean="0"/>
              <a:t>Easier to read. </a:t>
            </a:r>
            <a:r>
              <a:rPr lang="en-US" dirty="0" smtClean="0">
                <a:solidFill>
                  <a:srgbClr val="31B32F"/>
                </a:solidFill>
                <a:latin typeface="Wingdings"/>
                <a:ea typeface="Wingdings"/>
                <a:cs typeface="Wingdings"/>
                <a:sym typeface="Wingdings"/>
              </a:rPr>
              <a:t></a:t>
            </a:r>
            <a:endParaRPr lang="en-US" dirty="0">
              <a:solidFill>
                <a:srgbClr val="31B32F"/>
              </a:solidFill>
            </a:endParaRPr>
          </a:p>
          <a:p>
            <a:pPr lvl="1"/>
            <a:r>
              <a:rPr lang="en-US" dirty="0" smtClean="0"/>
              <a:t>Can pass </a:t>
            </a:r>
            <a:r>
              <a:rPr lang="en-US" dirty="0"/>
              <a:t>separate callbacks for success and </a:t>
            </a:r>
            <a:r>
              <a:rPr lang="en-US" dirty="0" smtClean="0"/>
              <a:t>failure. </a:t>
            </a:r>
            <a:r>
              <a:rPr lang="en-US" dirty="0" smtClean="0">
                <a:solidFill>
                  <a:srgbClr val="31B32F"/>
                </a:solidFill>
                <a:latin typeface="Wingdings"/>
                <a:ea typeface="Wingdings"/>
                <a:cs typeface="Wingdings"/>
                <a:sym typeface="Wingdings"/>
              </a:rPr>
              <a:t></a:t>
            </a:r>
            <a:endParaRPr lang="en-US" dirty="0">
              <a:solidFill>
                <a:srgbClr val="31B32F"/>
              </a:solidFill>
            </a:endParaRPr>
          </a:p>
          <a:p>
            <a:pPr lvl="1"/>
            <a:r>
              <a:rPr lang="en-US" dirty="0" smtClean="0"/>
              <a:t>Return to </a:t>
            </a:r>
            <a:r>
              <a:rPr lang="en-US" dirty="0"/>
              <a:t>a specific point of execution from a </a:t>
            </a:r>
            <a:r>
              <a:rPr lang="en-US" dirty="0" smtClean="0"/>
              <a:t>callback. </a:t>
            </a:r>
            <a:r>
              <a:rPr lang="en-US" dirty="0" smtClean="0">
                <a:solidFill>
                  <a:srgbClr val="FF0000"/>
                </a:solidFill>
                <a:latin typeface="Wingdings"/>
                <a:ea typeface="Wingdings"/>
                <a:cs typeface="Wingdings"/>
                <a:sym typeface="Wingdings"/>
              </a:rPr>
              <a:t></a:t>
            </a:r>
          </a:p>
          <a:p>
            <a:pPr lvl="2"/>
            <a:r>
              <a:rPr lang="en-US" dirty="0" smtClean="0"/>
              <a:t>We can never truly make this happen, but now we can better organize our callback code, and use return and throw statements to indicate a logical flow.</a:t>
            </a:r>
            <a:endParaRPr lang="en-US" dirty="0"/>
          </a:p>
          <a:p>
            <a:pPr lvl="1"/>
            <a:r>
              <a:rPr lang="en-US" dirty="0" smtClean="0"/>
              <a:t>Avoid “</a:t>
            </a:r>
            <a:r>
              <a:rPr lang="en-US" dirty="0"/>
              <a:t>pyramid of </a:t>
            </a:r>
            <a:r>
              <a:rPr lang="en-US" dirty="0" smtClean="0"/>
              <a:t>doom” from nested callbacks. </a:t>
            </a:r>
            <a:r>
              <a:rPr lang="en-US" dirty="0" smtClean="0">
                <a:solidFill>
                  <a:srgbClr val="31B32F"/>
                </a:solidFill>
                <a:latin typeface="Wingdings"/>
                <a:ea typeface="Wingdings"/>
                <a:cs typeface="Wingdings"/>
                <a:sym typeface="Wingdings"/>
              </a:rPr>
              <a:t></a:t>
            </a:r>
            <a:endParaRPr lang="en-US" dirty="0" smtClean="0">
              <a:solidFill>
                <a:srgbClr val="31B32F"/>
              </a:solidFill>
            </a:endParaRPr>
          </a:p>
        </p:txBody>
      </p:sp>
    </p:spTree>
    <p:extLst>
      <p:ext uri="{BB962C8B-B14F-4D97-AF65-F5344CB8AC3E}">
        <p14:creationId xmlns:p14="http://schemas.microsoft.com/office/powerpoint/2010/main" val="194708468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74638"/>
            <a:ext cx="4694182" cy="1143000"/>
          </a:xfrm>
        </p:spPr>
        <p:txBody>
          <a:bodyPr/>
          <a:lstStyle/>
          <a:p>
            <a:r>
              <a:rPr lang="en-US" dirty="0" smtClean="0"/>
              <a:t>In the beginning…</a:t>
            </a:r>
            <a:endParaRPr lang="en-US" dirty="0"/>
          </a:p>
        </p:txBody>
      </p:sp>
      <p:pic>
        <p:nvPicPr>
          <p:cNvPr id="14" name="Content Placeholder 13" descr="dinosaur-clip-art-dino4b.gif"/>
          <p:cNvPicPr>
            <a:picLocks noGrp="1" noChangeAspect="1"/>
          </p:cNvPicPr>
          <p:nvPr>
            <p:ph idx="1"/>
          </p:nvPr>
        </p:nvPicPr>
        <p:blipFill>
          <a:blip r:embed="rId2">
            <a:extLst>
              <a:ext uri="{28A0092B-C50C-407E-A947-70E740481C1C}">
                <a14:useLocalDpi xmlns:a14="http://schemas.microsoft.com/office/drawing/2010/main" val="0"/>
              </a:ext>
            </a:extLst>
          </a:blip>
          <a:srcRect t="8643" b="8643"/>
          <a:stretch>
            <a:fillRect/>
          </a:stretch>
        </p:blipFill>
        <p:spPr>
          <a:xfrm>
            <a:off x="457201" y="1279705"/>
            <a:ext cx="7620000" cy="4800600"/>
          </a:xfrm>
        </p:spPr>
      </p:pic>
    </p:spTree>
    <p:extLst>
      <p:ext uri="{BB962C8B-B14F-4D97-AF65-F5344CB8AC3E}">
        <p14:creationId xmlns:p14="http://schemas.microsoft.com/office/powerpoint/2010/main" val="385778924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 Define Your Own</a:t>
            </a:r>
            <a:endParaRPr lang="en-US" dirty="0"/>
          </a:p>
        </p:txBody>
      </p:sp>
      <p:sp>
        <p:nvSpPr>
          <p:cNvPr id="3" name="Content Placeholder 2"/>
          <p:cNvSpPr>
            <a:spLocks noGrp="1"/>
          </p:cNvSpPr>
          <p:nvPr>
            <p:ph idx="1"/>
          </p:nvPr>
        </p:nvSpPr>
        <p:spPr/>
        <p:txBody>
          <a:bodyPr/>
          <a:lstStyle/>
          <a:p>
            <a:r>
              <a:rPr lang="en-US"/>
              <a:t>O</a:t>
            </a:r>
            <a:r>
              <a:rPr lang="en-US" smtClean="0"/>
              <a:t>ccasionally </a:t>
            </a:r>
            <a:r>
              <a:rPr lang="en-US" dirty="0"/>
              <a:t>you are going to want to define your own promises, so that client code can handle your asynchronous </a:t>
            </a:r>
            <a:r>
              <a:rPr lang="en-US"/>
              <a:t>function</a:t>
            </a:r>
            <a:r>
              <a:rPr lang="en-US" smtClean="0"/>
              <a:t>.</a:t>
            </a:r>
          </a:p>
          <a:p>
            <a:endParaRPr lang="en-US" dirty="0"/>
          </a:p>
        </p:txBody>
      </p:sp>
    </p:spTree>
    <p:extLst>
      <p:ext uri="{BB962C8B-B14F-4D97-AF65-F5344CB8AC3E}">
        <p14:creationId xmlns:p14="http://schemas.microsoft.com/office/powerpoint/2010/main" val="1901575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7063891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0177147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1391685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1993349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2987336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524754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42281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Synchronous Coding</a:t>
            </a:r>
            <a:endParaRPr lang="en-US" dirty="0"/>
          </a:p>
        </p:txBody>
      </p:sp>
      <p:sp>
        <p:nvSpPr>
          <p:cNvPr id="3" name="Content Placeholder 2"/>
          <p:cNvSpPr>
            <a:spLocks noGrp="1"/>
          </p:cNvSpPr>
          <p:nvPr>
            <p:ph idx="1"/>
          </p:nvPr>
        </p:nvSpPr>
        <p:spPr/>
        <p:txBody>
          <a:bodyPr/>
          <a:lstStyle/>
          <a:p>
            <a:r>
              <a:rPr lang="en-US" dirty="0" smtClean="0"/>
              <a:t>When we first start programming, we learn how to code synchronously.</a:t>
            </a:r>
          </a:p>
          <a:p>
            <a:r>
              <a:rPr lang="en-US" dirty="0" smtClean="0"/>
              <a:t>Every statement runs to completion, followed by the next statement in the control flow, until the application completes.</a:t>
            </a:r>
          </a:p>
          <a:p>
            <a:pPr marL="114300" indent="0">
              <a:buNone/>
            </a:pPr>
            <a:endParaRPr lang="en-US" dirty="0" smtClean="0"/>
          </a:p>
        </p:txBody>
      </p:sp>
      <p:pic>
        <p:nvPicPr>
          <p:cNvPr id="5" name="Picture 4" descr="sync_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925" y="3212633"/>
            <a:ext cx="3251200" cy="3352800"/>
          </a:xfrm>
          <a:prstGeom prst="rect">
            <a:avLst/>
          </a:prstGeom>
        </p:spPr>
      </p:pic>
      <p:pic>
        <p:nvPicPr>
          <p:cNvPr id="6" name="Picture 5" descr="sync_1b.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4049" y="3778142"/>
            <a:ext cx="2873351" cy="1563441"/>
          </a:xfrm>
          <a:prstGeom prst="rect">
            <a:avLst/>
          </a:prstGeom>
        </p:spPr>
      </p:pic>
    </p:spTree>
    <p:extLst>
      <p:ext uri="{BB962C8B-B14F-4D97-AF65-F5344CB8AC3E}">
        <p14:creationId xmlns:p14="http://schemas.microsoft.com/office/powerpoint/2010/main" val="159348720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with Sync Code</a:t>
            </a:r>
            <a:endParaRPr lang="en-US" dirty="0"/>
          </a:p>
        </p:txBody>
      </p:sp>
      <p:sp>
        <p:nvSpPr>
          <p:cNvPr id="3" name="Content Placeholder 2"/>
          <p:cNvSpPr>
            <a:spLocks noGrp="1"/>
          </p:cNvSpPr>
          <p:nvPr>
            <p:ph idx="1"/>
          </p:nvPr>
        </p:nvSpPr>
        <p:spPr/>
        <p:txBody>
          <a:bodyPr/>
          <a:lstStyle/>
          <a:p>
            <a:r>
              <a:rPr lang="en-US" dirty="0" smtClean="0"/>
              <a:t>What is the major downside of coding this way?</a:t>
            </a:r>
          </a:p>
          <a:p>
            <a:pPr lvl="1"/>
            <a:r>
              <a:rPr lang="en-US" dirty="0" smtClean="0"/>
              <a:t>SLOW! If a portion of our code takes a long time to execute, the user is left waiting for it to finish for any other actions to occur</a:t>
            </a:r>
            <a:r>
              <a:rPr lang="en-US" dirty="0" smtClean="0"/>
              <a:t>. </a:t>
            </a:r>
            <a:r>
              <a:rPr lang="en-US" dirty="0" smtClean="0"/>
              <a:t>Operations like this are said to “block” the application.</a:t>
            </a:r>
            <a:endParaRPr lang="en-US" dirty="0" smtClean="0"/>
          </a:p>
          <a:p>
            <a:pPr lvl="1"/>
            <a:r>
              <a:rPr lang="en-US" dirty="0" smtClean="0"/>
              <a:t>Doesn’t allow us to create applications that the user can easily interact with.</a:t>
            </a:r>
          </a:p>
          <a:p>
            <a:pPr marL="411480" lvl="1" indent="0">
              <a:buNone/>
            </a:pPr>
            <a:endParaRPr lang="en-US" dirty="0" smtClean="0"/>
          </a:p>
          <a:p>
            <a:r>
              <a:rPr lang="en-US" dirty="0" smtClean="0"/>
              <a:t>Asynchronous Programming to the rescue!</a:t>
            </a:r>
          </a:p>
          <a:p>
            <a:pPr lvl="1"/>
            <a:r>
              <a:rPr lang="en-US" dirty="0"/>
              <a:t>T</a:t>
            </a:r>
            <a:r>
              <a:rPr lang="en-US" dirty="0" smtClean="0"/>
              <a:t>asks </a:t>
            </a:r>
            <a:r>
              <a:rPr lang="en-US" dirty="0"/>
              <a:t>are NOT necessarily run in their control flow </a:t>
            </a:r>
            <a:r>
              <a:rPr lang="en-US" dirty="0" smtClean="0"/>
              <a:t>order.</a:t>
            </a:r>
          </a:p>
          <a:p>
            <a:pPr lvl="1"/>
            <a:r>
              <a:rPr lang="en-US" dirty="0" smtClean="0"/>
              <a:t>It </a:t>
            </a:r>
            <a:r>
              <a:rPr lang="en-US" dirty="0"/>
              <a:t>is not known at runtime when certain portions of code will </a:t>
            </a:r>
            <a:r>
              <a:rPr lang="en-US" dirty="0" smtClean="0"/>
              <a:t>run</a:t>
            </a:r>
            <a:r>
              <a:rPr lang="en-US" dirty="0" smtClean="0"/>
              <a:t>.</a:t>
            </a:r>
          </a:p>
          <a:p>
            <a:pPr lvl="1"/>
            <a:r>
              <a:rPr lang="en-US" dirty="0"/>
              <a:t>We want something that is “non-blocking</a:t>
            </a:r>
            <a:r>
              <a:rPr lang="en-US" dirty="0" smtClean="0"/>
              <a:t>”</a:t>
            </a:r>
            <a:r>
              <a:rPr lang="en-US" dirty="0"/>
              <a:t> </a:t>
            </a:r>
            <a:r>
              <a:rPr lang="en-US" dirty="0" smtClean="0"/>
              <a:t>– that will not cause the user to sit waiting.</a:t>
            </a:r>
            <a:endParaRPr lang="en-US" dirty="0"/>
          </a:p>
        </p:txBody>
      </p:sp>
    </p:spTree>
    <p:extLst>
      <p:ext uri="{BB962C8B-B14F-4D97-AF65-F5344CB8AC3E}">
        <p14:creationId xmlns:p14="http://schemas.microsoft.com/office/powerpoint/2010/main" val="10560353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a:t>
            </a:r>
            <a:r>
              <a:rPr lang="en-US" dirty="0" err="1" smtClean="0"/>
              <a:t>Async</a:t>
            </a:r>
            <a:r>
              <a:rPr lang="en-US" dirty="0" smtClean="0"/>
              <a:t> Code</a:t>
            </a:r>
            <a:endParaRPr lang="en-US" dirty="0"/>
          </a:p>
        </p:txBody>
      </p:sp>
      <p:sp>
        <p:nvSpPr>
          <p:cNvPr id="3" name="Content Placeholder 2"/>
          <p:cNvSpPr>
            <a:spLocks noGrp="1"/>
          </p:cNvSpPr>
          <p:nvPr>
            <p:ph idx="1"/>
          </p:nvPr>
        </p:nvSpPr>
        <p:spPr/>
        <p:txBody>
          <a:bodyPr/>
          <a:lstStyle/>
          <a:p>
            <a:r>
              <a:rPr lang="en-US" dirty="0"/>
              <a:t>Allows applications to be executed in a way that makes the most of the system's processing power.</a:t>
            </a:r>
          </a:p>
          <a:p>
            <a:r>
              <a:rPr lang="en-US" dirty="0"/>
              <a:t>Allows for event handling - the application can wait and respond to user events, such as clicking a button.</a:t>
            </a:r>
          </a:p>
          <a:p>
            <a:r>
              <a:rPr lang="en-US" dirty="0"/>
              <a:t>Application can run several actions at once (or seemingly at once), allowing for a richer experience even if some actions are slow.</a:t>
            </a:r>
          </a:p>
          <a:p>
            <a:r>
              <a:rPr lang="en-US" dirty="0"/>
              <a:t>Enables servers to handle more requests, and therefore more customers, without being blocked by slow I/O calls, for instance requests to a database</a:t>
            </a:r>
            <a:r>
              <a:rPr lang="en-US" dirty="0" smtClean="0"/>
              <a:t>.</a:t>
            </a:r>
            <a:endParaRPr lang="en-US" dirty="0"/>
          </a:p>
        </p:txBody>
      </p:sp>
    </p:spTree>
    <p:extLst>
      <p:ext uri="{BB962C8B-B14F-4D97-AF65-F5344CB8AC3E}">
        <p14:creationId xmlns:p14="http://schemas.microsoft.com/office/powerpoint/2010/main" val="412007498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800" dirty="0"/>
              <a:t>How </a:t>
            </a:r>
            <a:r>
              <a:rPr lang="en-US" sz="3800" dirty="0" smtClean="0"/>
              <a:t>to run </a:t>
            </a:r>
            <a:r>
              <a:rPr lang="en-US" sz="3800" dirty="0"/>
              <a:t>multiple actions </a:t>
            </a:r>
            <a:r>
              <a:rPr lang="en-US" sz="3800" dirty="0" smtClean="0"/>
              <a:t>at once?</a:t>
            </a:r>
            <a:endParaRPr lang="en-US" sz="3800" dirty="0"/>
          </a:p>
        </p:txBody>
      </p:sp>
      <p:sp>
        <p:nvSpPr>
          <p:cNvPr id="3" name="Content Placeholder 2"/>
          <p:cNvSpPr>
            <a:spLocks noGrp="1"/>
          </p:cNvSpPr>
          <p:nvPr>
            <p:ph idx="1"/>
          </p:nvPr>
        </p:nvSpPr>
        <p:spPr/>
        <p:txBody>
          <a:bodyPr/>
          <a:lstStyle/>
          <a:p>
            <a:r>
              <a:rPr lang="en-US" dirty="0"/>
              <a:t>Multithreading - Executing some work for a period of time, then switching to another task for some time, etc… An illusion of code running in parallel.</a:t>
            </a:r>
          </a:p>
          <a:p>
            <a:r>
              <a:rPr lang="en-US" dirty="0"/>
              <a:t>Multiprocessing - Executing different tasks on different processors, literally running code in </a:t>
            </a:r>
            <a:r>
              <a:rPr lang="en-US" dirty="0" smtClean="0"/>
              <a:t>parallel.</a:t>
            </a:r>
            <a:endParaRPr lang="en-US" dirty="0"/>
          </a:p>
        </p:txBody>
      </p:sp>
    </p:spTree>
    <p:extLst>
      <p:ext uri="{BB962C8B-B14F-4D97-AF65-F5344CB8AC3E}">
        <p14:creationId xmlns:p14="http://schemas.microsoft.com/office/powerpoint/2010/main" val="370012404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a:t>
            </a:r>
            <a:r>
              <a:rPr lang="en-US" dirty="0" err="1" smtClean="0"/>
              <a:t>Javascript</a:t>
            </a:r>
            <a:r>
              <a:rPr lang="en-US" dirty="0" smtClean="0"/>
              <a:t> do?</a:t>
            </a:r>
            <a:endParaRPr lang="en-US" dirty="0"/>
          </a:p>
        </p:txBody>
      </p:sp>
      <p:sp>
        <p:nvSpPr>
          <p:cNvPr id="3" name="Content Placeholder 2"/>
          <p:cNvSpPr>
            <a:spLocks noGrp="1"/>
          </p:cNvSpPr>
          <p:nvPr>
            <p:ph idx="1"/>
          </p:nvPr>
        </p:nvSpPr>
        <p:spPr/>
        <p:txBody>
          <a:bodyPr>
            <a:normAutofit/>
          </a:bodyPr>
          <a:lstStyle/>
          <a:p>
            <a:r>
              <a:rPr lang="en-US" dirty="0" err="1"/>
              <a:t>Javascript</a:t>
            </a:r>
            <a:r>
              <a:rPr lang="en-US" dirty="0"/>
              <a:t> allows for asynchronous programming in a single thread, using </a:t>
            </a:r>
            <a:r>
              <a:rPr lang="en-US" dirty="0" smtClean="0"/>
              <a:t>callbacks.</a:t>
            </a:r>
          </a:p>
          <a:p>
            <a:pPr lvl="1"/>
            <a:r>
              <a:rPr lang="en-US" dirty="0" smtClean="0"/>
              <a:t>Code that is meant to be run asynchronously is wrapped in a function.</a:t>
            </a:r>
          </a:p>
          <a:p>
            <a:pPr lvl="1"/>
            <a:r>
              <a:rPr lang="en-US" dirty="0" smtClean="0"/>
              <a:t>This function will take any arguments necessary to perform it’s task, but will also have arguments defining one or more callback functions.</a:t>
            </a:r>
          </a:p>
          <a:p>
            <a:pPr lvl="1"/>
            <a:r>
              <a:rPr lang="en-US" dirty="0" smtClean="0"/>
              <a:t>When the asynchronous function is called, we pass these callback functions as arguments, and the code in these functions will be executed when the main operations of the asynchronous function have completed.</a:t>
            </a:r>
          </a:p>
        </p:txBody>
      </p:sp>
    </p:spTree>
    <p:extLst>
      <p:ext uri="{BB962C8B-B14F-4D97-AF65-F5344CB8AC3E}">
        <p14:creationId xmlns:p14="http://schemas.microsoft.com/office/powerpoint/2010/main" val="56680959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a:t>
            </a:r>
            <a:r>
              <a:rPr lang="en-US" dirty="0" err="1"/>
              <a:t>Javascript</a:t>
            </a:r>
            <a:r>
              <a:rPr lang="en-US" dirty="0"/>
              <a:t> do?</a:t>
            </a:r>
          </a:p>
        </p:txBody>
      </p:sp>
      <p:sp>
        <p:nvSpPr>
          <p:cNvPr id="3" name="Content Placeholder 2"/>
          <p:cNvSpPr>
            <a:spLocks noGrp="1"/>
          </p:cNvSpPr>
          <p:nvPr>
            <p:ph idx="1"/>
          </p:nvPr>
        </p:nvSpPr>
        <p:spPr/>
        <p:txBody>
          <a:bodyPr/>
          <a:lstStyle/>
          <a:p>
            <a:r>
              <a:rPr lang="en-US" dirty="0" smtClean="0"/>
              <a:t>Once </a:t>
            </a:r>
            <a:r>
              <a:rPr lang="en-US" dirty="0" smtClean="0"/>
              <a:t>an asynchronous function is called, execution continues with the next statement in the control flow</a:t>
            </a:r>
            <a:r>
              <a:rPr lang="en-US" dirty="0" smtClean="0"/>
              <a:t>.</a:t>
            </a:r>
          </a:p>
          <a:p>
            <a:r>
              <a:rPr lang="en-US" dirty="0" smtClean="0"/>
              <a:t>Code that is dependent on the asynchronous action should be placed in the callback.</a:t>
            </a:r>
          </a:p>
          <a:p>
            <a:r>
              <a:rPr lang="en-US" dirty="0" smtClean="0"/>
              <a:t>Code that is not dependent on the asynchronous action can be placed after the asynchronous call.</a:t>
            </a:r>
            <a:endParaRPr lang="en-US" dirty="0" smtClean="0"/>
          </a:p>
          <a:p>
            <a:r>
              <a:rPr lang="en-US" dirty="0" smtClean="0"/>
              <a:t>We can now be assured that code will be executed at the proper time, without the rest of our application being slowed down.</a:t>
            </a:r>
          </a:p>
          <a:p>
            <a:r>
              <a:rPr lang="en-US" dirty="0"/>
              <a:t>Under the hood, threads ARE used, but we don’t have to worry about this</a:t>
            </a:r>
            <a:r>
              <a:rPr lang="en-US" dirty="0" smtClean="0"/>
              <a:t>.</a:t>
            </a:r>
            <a:endParaRPr lang="en-US" dirty="0"/>
          </a:p>
        </p:txBody>
      </p:sp>
    </p:spTree>
    <p:extLst>
      <p:ext uri="{BB962C8B-B14F-4D97-AF65-F5344CB8AC3E}">
        <p14:creationId xmlns:p14="http://schemas.microsoft.com/office/powerpoint/2010/main" val="386818165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Loop &amp; Callback Queue</a:t>
            </a:r>
            <a:endParaRPr lang="en-US" dirty="0"/>
          </a:p>
        </p:txBody>
      </p:sp>
      <p:sp>
        <p:nvSpPr>
          <p:cNvPr id="3" name="Content Placeholder 2"/>
          <p:cNvSpPr>
            <a:spLocks noGrp="1"/>
          </p:cNvSpPr>
          <p:nvPr>
            <p:ph idx="1"/>
          </p:nvPr>
        </p:nvSpPr>
        <p:spPr>
          <a:xfrm>
            <a:off x="457200" y="1600200"/>
            <a:ext cx="7620000" cy="4775200"/>
          </a:xfrm>
        </p:spPr>
        <p:txBody>
          <a:bodyPr>
            <a:normAutofit fontScale="92500"/>
          </a:bodyPr>
          <a:lstStyle/>
          <a:p>
            <a:r>
              <a:rPr lang="en-US" dirty="0" smtClean="0"/>
              <a:t>This is implemented using an event loop and a callback queue.</a:t>
            </a:r>
          </a:p>
          <a:p>
            <a:r>
              <a:rPr lang="en-US" dirty="0" smtClean="0"/>
              <a:t>Both the browser and </a:t>
            </a:r>
            <a:r>
              <a:rPr lang="en-US" dirty="0" err="1" smtClean="0"/>
              <a:t>Node.js</a:t>
            </a:r>
            <a:r>
              <a:rPr lang="en-US" dirty="0" smtClean="0"/>
              <a:t> have an event loop.</a:t>
            </a:r>
          </a:p>
          <a:p>
            <a:r>
              <a:rPr lang="en-US" dirty="0" smtClean="0"/>
              <a:t>Normally when function calls are made, they are added to the call stack. When a function returns, it is popped off the stack.</a:t>
            </a:r>
          </a:p>
          <a:p>
            <a:r>
              <a:rPr lang="en-US" dirty="0" smtClean="0"/>
              <a:t>With calls that involve asynchronous operations, the call is added to the stack.</a:t>
            </a:r>
          </a:p>
          <a:p>
            <a:r>
              <a:rPr lang="en-US" dirty="0" smtClean="0"/>
              <a:t>The asynchronous operation is then handed over to some other process.</a:t>
            </a:r>
          </a:p>
          <a:p>
            <a:r>
              <a:rPr lang="en-US" dirty="0" smtClean="0"/>
              <a:t>That function is then popped off the stack, as if it completed.</a:t>
            </a:r>
          </a:p>
          <a:p>
            <a:r>
              <a:rPr lang="en-US" dirty="0" smtClean="0"/>
              <a:t>The application can continue to run with the next statement (it is not blocked by the asynchronous operation).</a:t>
            </a:r>
          </a:p>
          <a:p>
            <a:r>
              <a:rPr lang="en-US" dirty="0"/>
              <a:t>When the earlier action that was running in another process completes, a message is added to the queue along with the callback</a:t>
            </a:r>
            <a:r>
              <a:rPr lang="en-US" dirty="0" smtClean="0"/>
              <a:t>.</a:t>
            </a:r>
            <a:endParaRPr lang="en-US" dirty="0"/>
          </a:p>
        </p:txBody>
      </p:sp>
    </p:spTree>
    <p:extLst>
      <p:ext uri="{BB962C8B-B14F-4D97-AF65-F5344CB8AC3E}">
        <p14:creationId xmlns:p14="http://schemas.microsoft.com/office/powerpoint/2010/main" val="1237910054"/>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1560</TotalTime>
  <Words>1750</Words>
  <Application>Microsoft Macintosh PowerPoint</Application>
  <PresentationFormat>On-screen Show (4:3)</PresentationFormat>
  <Paragraphs>115</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Adjacency</vt:lpstr>
      <vt:lpstr>Asynchronous Programming in ECMAScript 2015</vt:lpstr>
      <vt:lpstr>In the beginning…</vt:lpstr>
      <vt:lpstr>Synchronous Coding</vt:lpstr>
      <vt:lpstr>Problems with Sync Code</vt:lpstr>
      <vt:lpstr>Benefits of Async Code</vt:lpstr>
      <vt:lpstr>How to run multiple actions at once?</vt:lpstr>
      <vt:lpstr>What does Javascript do?</vt:lpstr>
      <vt:lpstr>What does Javascript do?</vt:lpstr>
      <vt:lpstr>Event Loop &amp; Callback Queue</vt:lpstr>
      <vt:lpstr>Event Loop &amp; Callback Queue</vt:lpstr>
      <vt:lpstr>Call Stack &amp; Callback Queue</vt:lpstr>
      <vt:lpstr>Event Loop</vt:lpstr>
      <vt:lpstr>Promises - Introduction</vt:lpstr>
      <vt:lpstr>Promises - Introduction</vt:lpstr>
      <vt:lpstr>Promises – Handling</vt:lpstr>
      <vt:lpstr>Promises – Handling</vt:lpstr>
      <vt:lpstr>Promises - Chaining</vt:lpstr>
      <vt:lpstr>Promises - Chaining</vt:lpstr>
      <vt:lpstr>Promises - Retrospective</vt:lpstr>
      <vt:lpstr>Promises – Define Your Own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Cheryl Yaeger</dc:creator>
  <cp:lastModifiedBy>Cheryl Yaeger</cp:lastModifiedBy>
  <cp:revision>179</cp:revision>
  <dcterms:created xsi:type="dcterms:W3CDTF">2015-09-19T23:31:20Z</dcterms:created>
  <dcterms:modified xsi:type="dcterms:W3CDTF">2015-09-21T01:37:11Z</dcterms:modified>
</cp:coreProperties>
</file>