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1"/>
  </p:notesMasterIdLst>
  <p:handoutMasterIdLst>
    <p:handoutMasterId r:id="rId42"/>
  </p:handoutMasterIdLst>
  <p:sldIdLst>
    <p:sldId id="256" r:id="rId2"/>
    <p:sldId id="257" r:id="rId3"/>
    <p:sldId id="258" r:id="rId4"/>
    <p:sldId id="259" r:id="rId5"/>
    <p:sldId id="262" r:id="rId6"/>
    <p:sldId id="274" r:id="rId7"/>
    <p:sldId id="265" r:id="rId8"/>
    <p:sldId id="266" r:id="rId9"/>
    <p:sldId id="267" r:id="rId10"/>
    <p:sldId id="268" r:id="rId11"/>
    <p:sldId id="296" r:id="rId12"/>
    <p:sldId id="269" r:id="rId13"/>
    <p:sldId id="270" r:id="rId14"/>
    <p:sldId id="297" r:id="rId15"/>
    <p:sldId id="271" r:id="rId16"/>
    <p:sldId id="272" r:id="rId17"/>
    <p:sldId id="273" r:id="rId18"/>
    <p:sldId id="275" r:id="rId19"/>
    <p:sldId id="276" r:id="rId20"/>
    <p:sldId id="277" r:id="rId21"/>
    <p:sldId id="278" r:id="rId22"/>
    <p:sldId id="279" r:id="rId23"/>
    <p:sldId id="280" r:id="rId24"/>
    <p:sldId id="281" r:id="rId25"/>
    <p:sldId id="284" r:id="rId26"/>
    <p:sldId id="287" r:id="rId27"/>
    <p:sldId id="282" r:id="rId28"/>
    <p:sldId id="283" r:id="rId29"/>
    <p:sldId id="285" r:id="rId30"/>
    <p:sldId id="286" r:id="rId31"/>
    <p:sldId id="298" r:id="rId32"/>
    <p:sldId id="293" r:id="rId33"/>
    <p:sldId id="294" r:id="rId34"/>
    <p:sldId id="299" r:id="rId35"/>
    <p:sldId id="290" r:id="rId36"/>
    <p:sldId id="291" r:id="rId37"/>
    <p:sldId id="295" r:id="rId38"/>
    <p:sldId id="288" r:id="rId39"/>
    <p:sldId id="289"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645542-A0E9-9848-B109-CAD7E6FBC9DE}">
          <p14:sldIdLst>
            <p14:sldId id="256"/>
            <p14:sldId id="257"/>
            <p14:sldId id="258"/>
            <p14:sldId id="259"/>
            <p14:sldId id="262"/>
            <p14:sldId id="274"/>
            <p14:sldId id="265"/>
            <p14:sldId id="266"/>
            <p14:sldId id="267"/>
            <p14:sldId id="268"/>
            <p14:sldId id="296"/>
            <p14:sldId id="269"/>
            <p14:sldId id="270"/>
            <p14:sldId id="297"/>
            <p14:sldId id="271"/>
            <p14:sldId id="272"/>
            <p14:sldId id="273"/>
            <p14:sldId id="275"/>
            <p14:sldId id="276"/>
            <p14:sldId id="277"/>
            <p14:sldId id="278"/>
            <p14:sldId id="279"/>
            <p14:sldId id="280"/>
            <p14:sldId id="281"/>
            <p14:sldId id="284"/>
            <p14:sldId id="287"/>
            <p14:sldId id="282"/>
            <p14:sldId id="283"/>
            <p14:sldId id="285"/>
            <p14:sldId id="286"/>
            <p14:sldId id="298"/>
            <p14:sldId id="293"/>
            <p14:sldId id="294"/>
            <p14:sldId id="299"/>
            <p14:sldId id="290"/>
            <p14:sldId id="291"/>
            <p14:sldId id="295"/>
            <p14:sldId id="288"/>
            <p14:sldId id="2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B32F"/>
    <a:srgbClr val="F59527"/>
    <a:srgbClr val="F0EC05"/>
    <a:srgbClr val="498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067" autoAdjust="0"/>
  </p:normalViewPr>
  <p:slideViewPr>
    <p:cSldViewPr snapToGrid="0" snapToObjects="1">
      <p:cViewPr>
        <p:scale>
          <a:sx n="150" d="100"/>
          <a:sy n="150" d="100"/>
        </p:scale>
        <p:origin x="-80" y="6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5613BC-389C-4748-912F-4A8EC296CD28}" type="datetime1">
              <a:rPr lang="en-US" smtClean="0"/>
              <a:t>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E30705-77DA-A141-8A08-F94B1C7CCEE5}" type="slidenum">
              <a:rPr lang="en-US" smtClean="0"/>
              <a:t>‹#›</a:t>
            </a:fld>
            <a:endParaRPr lang="en-US"/>
          </a:p>
        </p:txBody>
      </p:sp>
    </p:spTree>
    <p:extLst>
      <p:ext uri="{BB962C8B-B14F-4D97-AF65-F5344CB8AC3E}">
        <p14:creationId xmlns:p14="http://schemas.microsoft.com/office/powerpoint/2010/main" val="27604481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59F596-E4DE-AE48-858C-B1A284B58952}" type="datetime1">
              <a:rPr lang="en-US" smtClean="0"/>
              <a:t>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BAFA45-634E-644E-9C3F-E924E422D512}" type="slidenum">
              <a:rPr lang="en-US" smtClean="0"/>
              <a:t>‹#›</a:t>
            </a:fld>
            <a:endParaRPr lang="en-US"/>
          </a:p>
        </p:txBody>
      </p:sp>
    </p:spTree>
    <p:extLst>
      <p:ext uri="{BB962C8B-B14F-4D97-AF65-F5344CB8AC3E}">
        <p14:creationId xmlns:p14="http://schemas.microsoft.com/office/powerpoint/2010/main" val="2662830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a:t>
            </a:fld>
            <a:endParaRPr lang="en-US"/>
          </a:p>
        </p:txBody>
      </p:sp>
    </p:spTree>
    <p:extLst>
      <p:ext uri="{BB962C8B-B14F-4D97-AF65-F5344CB8AC3E}">
        <p14:creationId xmlns:p14="http://schemas.microsoft.com/office/powerpoint/2010/main" val="597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Example: 02_Promises/05_chaining.js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15</a:t>
            </a:fld>
            <a:endParaRPr lang="en-US"/>
          </a:p>
        </p:txBody>
      </p:sp>
    </p:spTree>
    <p:extLst>
      <p:ext uri="{BB962C8B-B14F-4D97-AF65-F5344CB8AC3E}">
        <p14:creationId xmlns:p14="http://schemas.microsoft.com/office/powerpoint/2010/main" val="583694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Example: 02_Promises/06_chaining_error_lost.js </a:t>
            </a:r>
          </a:p>
          <a:p>
            <a:pPr marL="171450" indent="-171450">
              <a:buFontTx/>
              <a:buChar char="-"/>
            </a:pPr>
            <a:endParaRPr lang="en-US" baseline="0" dirty="0" smtClean="0"/>
          </a:p>
          <a:p>
            <a:pPr marL="171450" indent="-171450">
              <a:buFontTx/>
              <a:buChar char="-"/>
            </a:pPr>
            <a:r>
              <a:rPr lang="en-US" baseline="0" dirty="0" smtClean="0"/>
              <a:t>With catch, errors from the previous then will be caught.</a:t>
            </a:r>
          </a:p>
          <a:p>
            <a:pPr marL="171450" indent="-171450">
              <a:buFontTx/>
              <a:buChar char="-"/>
            </a:pPr>
            <a:r>
              <a:rPr lang="en-US" baseline="0" dirty="0" smtClean="0"/>
              <a:t>If we were instead to pass two callbacks to then, any new errors that come back from the first callback are not handled in the second callback</a:t>
            </a:r>
          </a:p>
          <a:p>
            <a:pPr marL="171450" indent="-171450">
              <a:buFontTx/>
              <a:buChar char="-"/>
            </a:pPr>
            <a:r>
              <a:rPr lang="en-US" baseline="0" dirty="0" smtClean="0"/>
              <a:t>Examples: 02_Promises/07_chaining_wrong_error_handler.js, 08_chaining_catch.js</a:t>
            </a:r>
          </a:p>
        </p:txBody>
      </p:sp>
      <p:sp>
        <p:nvSpPr>
          <p:cNvPr id="4" name="Slide Number Placeholder 3"/>
          <p:cNvSpPr>
            <a:spLocks noGrp="1"/>
          </p:cNvSpPr>
          <p:nvPr>
            <p:ph type="sldNum" sz="quarter" idx="10"/>
          </p:nvPr>
        </p:nvSpPr>
        <p:spPr/>
        <p:txBody>
          <a:bodyPr/>
          <a:lstStyle/>
          <a:p>
            <a:fld id="{6ABAFA45-634E-644E-9C3F-E924E422D512}" type="slidenum">
              <a:rPr lang="en-US" smtClean="0"/>
              <a:t>16</a:t>
            </a:fld>
            <a:endParaRPr lang="en-US"/>
          </a:p>
        </p:txBody>
      </p:sp>
    </p:spTree>
    <p:extLst>
      <p:ext uri="{BB962C8B-B14F-4D97-AF65-F5344CB8AC3E}">
        <p14:creationId xmlns:p14="http://schemas.microsoft.com/office/powerpoint/2010/main" val="3593165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Example: 02_Promises/09_promise_conversion.js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17</a:t>
            </a:fld>
            <a:endParaRPr lang="en-US"/>
          </a:p>
        </p:txBody>
      </p:sp>
    </p:spTree>
    <p:extLst>
      <p:ext uri="{BB962C8B-B14F-4D97-AF65-F5344CB8AC3E}">
        <p14:creationId xmlns:p14="http://schemas.microsoft.com/office/powerpoint/2010/main" val="2162066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Occasionally you are going to want to define your own promises, so that client code can handle your asynchronous function.</a:t>
            </a:r>
          </a:p>
          <a:p>
            <a:endParaRPr lang="en-US" dirty="0" smtClean="0"/>
          </a:p>
          <a:p>
            <a:r>
              <a:rPr lang="en-US" dirty="0" smtClean="0"/>
              <a:t>- Example: 02_Promises/</a:t>
            </a:r>
            <a:r>
              <a:rPr lang="en-US" dirty="0" err="1" smtClean="0"/>
              <a:t>fs_converted.js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18</a:t>
            </a:fld>
            <a:endParaRPr lang="en-US"/>
          </a:p>
        </p:txBody>
      </p:sp>
    </p:spTree>
    <p:extLst>
      <p:ext uri="{BB962C8B-B14F-4D97-AF65-F5344CB8AC3E}">
        <p14:creationId xmlns:p14="http://schemas.microsoft.com/office/powerpoint/2010/main" val="3135923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JavaScript also provides shorthand methods </a:t>
            </a:r>
            <a:r>
              <a:rPr lang="en-US" baseline="0" dirty="0" err="1" smtClean="0"/>
              <a:t>Promise.resolve</a:t>
            </a:r>
            <a:r>
              <a:rPr lang="en-US" baseline="0" dirty="0" smtClean="0"/>
              <a:t> and </a:t>
            </a:r>
            <a:r>
              <a:rPr lang="en-US" baseline="0" dirty="0" err="1" smtClean="0"/>
              <a:t>Promise.reject</a:t>
            </a:r>
            <a:r>
              <a:rPr lang="en-US" baseline="0" dirty="0" smtClean="0"/>
              <a:t>, for creating promises that are defined to simply resolve with a value or reject with a reason.</a:t>
            </a:r>
          </a:p>
          <a:p>
            <a:pPr marL="171450" indent="-171450">
              <a:buFontTx/>
              <a:buChar char="-"/>
            </a:pPr>
            <a:endParaRPr lang="en-US" baseline="0" dirty="0" smtClean="0"/>
          </a:p>
          <a:p>
            <a:pPr marL="171450" indent="-171450">
              <a:buFontTx/>
              <a:buChar char="-"/>
            </a:pPr>
            <a:r>
              <a:rPr lang="en-US" dirty="0" smtClean="0"/>
              <a:t>Converting code that is not asynchronous, or doesn’t conform to the promises standard to a promise that does conform to the promises standard</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19</a:t>
            </a:fld>
            <a:endParaRPr lang="en-US"/>
          </a:p>
        </p:txBody>
      </p:sp>
    </p:spTree>
    <p:extLst>
      <p:ext uri="{BB962C8B-B14F-4D97-AF65-F5344CB8AC3E}">
        <p14:creationId xmlns:p14="http://schemas.microsoft.com/office/powerpoint/2010/main" val="1397943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02_Promises/10_promise_all.js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21</a:t>
            </a:fld>
            <a:endParaRPr lang="en-US"/>
          </a:p>
        </p:txBody>
      </p:sp>
    </p:spTree>
    <p:extLst>
      <p:ext uri="{BB962C8B-B14F-4D97-AF65-F5344CB8AC3E}">
        <p14:creationId xmlns:p14="http://schemas.microsoft.com/office/powerpoint/2010/main" val="2470956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Remember, I was going to talk</a:t>
            </a:r>
            <a:r>
              <a:rPr lang="en-US" baseline="0" dirty="0" smtClean="0"/>
              <a:t> about terminology.</a:t>
            </a:r>
          </a:p>
          <a:p>
            <a:pPr marL="171450" indent="-171450">
              <a:buFontTx/>
              <a:buChar char="-"/>
            </a:pPr>
            <a:r>
              <a:rPr lang="en-US" baseline="0" dirty="0" smtClean="0"/>
              <a:t>Some of you may be thinking, “hey, I’ve seen stuff like this before!”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The concept of promises isn’t new, and has been handled in different ways by different libraries. This has resulted, unfortunately, in confusing terminology and different types of promises.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22</a:t>
            </a:fld>
            <a:endParaRPr lang="en-US"/>
          </a:p>
        </p:txBody>
      </p:sp>
    </p:spTree>
    <p:extLst>
      <p:ext uri="{BB962C8B-B14F-4D97-AF65-F5344CB8AC3E}">
        <p14:creationId xmlns:p14="http://schemas.microsoft.com/office/powerpoint/2010/main" val="1750220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progress: runs based on progress notifications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24</a:t>
            </a:fld>
            <a:endParaRPr lang="en-US"/>
          </a:p>
        </p:txBody>
      </p:sp>
    </p:spTree>
    <p:extLst>
      <p:ext uri="{BB962C8B-B14F-4D97-AF65-F5344CB8AC3E}">
        <p14:creationId xmlns:p14="http://schemas.microsoft.com/office/powerpoint/2010/main" val="1546657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While a lot of our front-end code uses $.</a:t>
            </a:r>
            <a:r>
              <a:rPr lang="en-US" dirty="0" err="1" smtClean="0"/>
              <a:t>ajax</a:t>
            </a:r>
            <a:r>
              <a:rPr lang="en-US" dirty="0" smtClean="0"/>
              <a:t> (or calls Backbone methods that use $.</a:t>
            </a:r>
            <a:r>
              <a:rPr lang="en-US" dirty="0" err="1" smtClean="0"/>
              <a:t>ajax</a:t>
            </a:r>
            <a:r>
              <a:rPr lang="en-US" dirty="0" smtClean="0"/>
              <a:t>), this won’t always be the case. It’s important to know about the new, cleaner API coming our way.</a:t>
            </a:r>
          </a:p>
          <a:p>
            <a:pPr marL="171450" indent="-171450">
              <a:buFontTx/>
              <a:buChar char="-"/>
            </a:pPr>
            <a:r>
              <a:rPr lang="en-US" dirty="0" smtClean="0"/>
              <a:t>Example: 03_Fetch/01_fetch_example.js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25</a:t>
            </a:fld>
            <a:endParaRPr lang="en-US"/>
          </a:p>
        </p:txBody>
      </p:sp>
    </p:spTree>
    <p:extLst>
      <p:ext uri="{BB962C8B-B14F-4D97-AF65-F5344CB8AC3E}">
        <p14:creationId xmlns:p14="http://schemas.microsoft.com/office/powerpoint/2010/main" val="1930187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As we said earlier, coding style is always evolving. </a:t>
            </a:r>
          </a:p>
          <a:p>
            <a:pPr marL="171450" indent="-171450">
              <a:buFontTx/>
              <a:buChar char="-"/>
            </a:pPr>
            <a:r>
              <a:rPr lang="en-US" dirty="0" smtClean="0"/>
              <a:t>Promises are pretty</a:t>
            </a:r>
            <a:r>
              <a:rPr lang="en-US" baseline="0" dirty="0" smtClean="0"/>
              <a:t> awesome, but not without room for improvement.</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27</a:t>
            </a:fld>
            <a:endParaRPr lang="en-US"/>
          </a:p>
        </p:txBody>
      </p:sp>
    </p:spTree>
    <p:extLst>
      <p:ext uri="{BB962C8B-B14F-4D97-AF65-F5344CB8AC3E}">
        <p14:creationId xmlns:p14="http://schemas.microsoft.com/office/powerpoint/2010/main" val="4090776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Slow: If a portion of our code takes</a:t>
            </a:r>
            <a:r>
              <a:rPr lang="en-US" baseline="0" dirty="0" smtClean="0"/>
              <a:t> a long time to execute, the user is left waiting for it to finish for any other actions to occur.</a:t>
            </a:r>
          </a:p>
          <a:p>
            <a:pPr marL="171450" indent="-171450">
              <a:buFontTx/>
              <a:buChar char="-"/>
            </a:pPr>
            <a:r>
              <a:rPr lang="en-US" baseline="0" dirty="0" smtClean="0"/>
              <a:t>Operations like this are said to “block” the application.</a:t>
            </a:r>
          </a:p>
          <a:p>
            <a:pPr marL="171450" indent="-171450">
              <a:buFontTx/>
              <a:buChar char="-"/>
            </a:pPr>
            <a:r>
              <a:rPr lang="en-US" baseline="0" dirty="0" smtClean="0"/>
              <a:t>Doesn’t allow us to create applications that the user can easily interact with.</a:t>
            </a:r>
          </a:p>
          <a:p>
            <a:pPr marL="171450" indent="-171450">
              <a:buFontTx/>
              <a:buChar char="-"/>
            </a:pPr>
            <a:endParaRPr lang="en-US" dirty="0" smtClean="0"/>
          </a:p>
          <a:p>
            <a:pPr marL="171450" indent="-171450">
              <a:buFontTx/>
              <a:buChar char="-"/>
            </a:pPr>
            <a:r>
              <a:rPr lang="en-US" dirty="0" smtClean="0"/>
              <a:t>Examples: 01_Primer/01_sync.js, 01_Primer/02_sync_plus_wait.js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a:t>
            </a:fld>
            <a:endParaRPr lang="en-US"/>
          </a:p>
        </p:txBody>
      </p:sp>
    </p:spTree>
    <p:extLst>
      <p:ext uri="{BB962C8B-B14F-4D97-AF65-F5344CB8AC3E}">
        <p14:creationId xmlns:p14="http://schemas.microsoft.com/office/powerpoint/2010/main" val="2611446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Wraps the function result in a promise, ensuring that the function returns a promise and can be used as such.</a:t>
            </a:r>
          </a:p>
          <a:p>
            <a:pPr marL="171450" indent="-171450">
              <a:buFontTx/>
              <a:buChar char="-"/>
            </a:pPr>
            <a:r>
              <a:rPr lang="en-US" dirty="0" smtClean="0"/>
              <a:t>If a value is returned the promise is resolved, if an error is thrown the promise is rejected.</a:t>
            </a:r>
          </a:p>
          <a:p>
            <a:pPr marL="171450" indent="-171450">
              <a:buFontTx/>
              <a:buChar char="-"/>
            </a:pPr>
            <a:endParaRPr lang="en-US" dirty="0" smtClean="0"/>
          </a:p>
          <a:p>
            <a:pPr marL="171450" indent="-171450">
              <a:buFontTx/>
              <a:buChar char="-"/>
            </a:pPr>
            <a:r>
              <a:rPr lang="en-US" dirty="0" smtClean="0"/>
              <a:t>Example: </a:t>
            </a:r>
            <a:r>
              <a:rPr lang="en-US" b="1" dirty="0" smtClean="0"/>
              <a:t>$(</a:t>
            </a:r>
            <a:r>
              <a:rPr lang="en-US" b="1" dirty="0" err="1" smtClean="0"/>
              <a:t>npm</a:t>
            </a:r>
            <a:r>
              <a:rPr lang="en-US" b="1" dirty="0" smtClean="0"/>
              <a:t> bin)/</a:t>
            </a:r>
            <a:r>
              <a:rPr lang="en-US" b="1" dirty="0" err="1" smtClean="0"/>
              <a:t>traceur</a:t>
            </a:r>
            <a:r>
              <a:rPr lang="en-US" b="1" dirty="0" smtClean="0"/>
              <a:t> --</a:t>
            </a:r>
            <a:r>
              <a:rPr lang="en-US" b="1" dirty="0" err="1" smtClean="0"/>
              <a:t>async</a:t>
            </a:r>
            <a:r>
              <a:rPr lang="en-US" b="1" dirty="0" smtClean="0"/>
              <a:t>-functions=true </a:t>
            </a:r>
            <a:r>
              <a:rPr lang="en-US" dirty="0" smtClean="0"/>
              <a:t>04_Async_Await/01_async_await.js (also see compiled version)</a:t>
            </a:r>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28</a:t>
            </a:fld>
            <a:endParaRPr lang="en-US"/>
          </a:p>
        </p:txBody>
      </p:sp>
    </p:spTree>
    <p:extLst>
      <p:ext uri="{BB962C8B-B14F-4D97-AF65-F5344CB8AC3E}">
        <p14:creationId xmlns:p14="http://schemas.microsoft.com/office/powerpoint/2010/main" val="1776078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While I don’t see it as often, generators are another way to write asynchronous code.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It’s important to get a basic understanding of them, you</a:t>
            </a:r>
            <a:r>
              <a:rPr lang="en-US" baseline="0" dirty="0" smtClean="0"/>
              <a:t> will understand why shortly.</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Can move the asterisk to just before the function name.</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dirty="0" smtClean="0"/>
          </a:p>
        </p:txBody>
      </p:sp>
      <p:sp>
        <p:nvSpPr>
          <p:cNvPr id="4" name="Slide Number Placeholder 3"/>
          <p:cNvSpPr>
            <a:spLocks noGrp="1"/>
          </p:cNvSpPr>
          <p:nvPr>
            <p:ph type="sldNum" sz="quarter" idx="10"/>
          </p:nvPr>
        </p:nvSpPr>
        <p:spPr/>
        <p:txBody>
          <a:bodyPr/>
          <a:lstStyle/>
          <a:p>
            <a:fld id="{6ABAFA45-634E-644E-9C3F-E924E422D512}" type="slidenum">
              <a:rPr lang="en-US" smtClean="0"/>
              <a:t>29</a:t>
            </a:fld>
            <a:endParaRPr lang="en-US"/>
          </a:p>
        </p:txBody>
      </p:sp>
    </p:spTree>
    <p:extLst>
      <p:ext uri="{BB962C8B-B14F-4D97-AF65-F5344CB8AC3E}">
        <p14:creationId xmlns:p14="http://schemas.microsoft.com/office/powerpoint/2010/main" val="4089769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Call the function… This doesn’t start the execution of the generator, but instead creates something calling a generator iterator. We will use this object to run, or iterate, through the generator</a:t>
            </a:r>
          </a:p>
        </p:txBody>
      </p:sp>
      <p:sp>
        <p:nvSpPr>
          <p:cNvPr id="4" name="Slide Number Placeholder 3"/>
          <p:cNvSpPr>
            <a:spLocks noGrp="1"/>
          </p:cNvSpPr>
          <p:nvPr>
            <p:ph type="sldNum" sz="quarter" idx="10"/>
          </p:nvPr>
        </p:nvSpPr>
        <p:spPr/>
        <p:txBody>
          <a:bodyPr/>
          <a:lstStyle/>
          <a:p>
            <a:fld id="{6ABAFA45-634E-644E-9C3F-E924E422D512}" type="slidenum">
              <a:rPr lang="en-US" smtClean="0"/>
              <a:t>30</a:t>
            </a:fld>
            <a:endParaRPr lang="en-US"/>
          </a:p>
        </p:txBody>
      </p:sp>
    </p:spTree>
    <p:extLst>
      <p:ext uri="{BB962C8B-B14F-4D97-AF65-F5344CB8AC3E}">
        <p14:creationId xmlns:p14="http://schemas.microsoft.com/office/powerpoint/2010/main" val="1655036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This</a:t>
            </a:r>
            <a:r>
              <a:rPr lang="en-US" baseline="0" dirty="0" smtClean="0"/>
              <a:t> explains why we need that final next call - </a:t>
            </a:r>
            <a:r>
              <a:rPr lang="en-US" dirty="0" smtClean="0"/>
              <a:t>You can think of this in terms of the last yield expression not being complete yet - it has sent a value to a caller, but not received the value it’s going to evaluate to.</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Note: You can pass a value into the first </a:t>
            </a:r>
            <a:r>
              <a:rPr lang="en-US" dirty="0" smtClean="0">
                <a:latin typeface="Courier"/>
                <a:cs typeface="Courier"/>
              </a:rPr>
              <a:t>next</a:t>
            </a:r>
            <a:r>
              <a:rPr lang="en-US" dirty="0" smtClean="0"/>
              <a:t> call, but it is thrown away - since a yield expression has not yet been reached that will receive the value.</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Example: 05_Generators/01_basic_generator.js</a:t>
            </a:r>
          </a:p>
          <a:p>
            <a:pPr marL="0" indent="0">
              <a:buFontTx/>
              <a:buNone/>
            </a:pPr>
            <a:endParaRPr lang="en-US" dirty="0" smtClean="0"/>
          </a:p>
          <a:p>
            <a:pPr marL="0" indent="0">
              <a:buFontTx/>
              <a:buNone/>
            </a:pP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31</a:t>
            </a:fld>
            <a:endParaRPr lang="en-US"/>
          </a:p>
        </p:txBody>
      </p:sp>
    </p:spTree>
    <p:extLst>
      <p:ext uri="{BB962C8B-B14F-4D97-AF65-F5344CB8AC3E}">
        <p14:creationId xmlns:p14="http://schemas.microsoft.com/office/powerpoint/2010/main" val="4293629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Example: 05_Generators/02_for_of.js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32</a:t>
            </a:fld>
            <a:endParaRPr lang="en-US"/>
          </a:p>
        </p:txBody>
      </p:sp>
    </p:spTree>
    <p:extLst>
      <p:ext uri="{BB962C8B-B14F-4D97-AF65-F5344CB8AC3E}">
        <p14:creationId xmlns:p14="http://schemas.microsoft.com/office/powerpoint/2010/main" val="410985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33</a:t>
            </a:fld>
            <a:endParaRPr lang="en-US"/>
          </a:p>
        </p:txBody>
      </p:sp>
    </p:spTree>
    <p:extLst>
      <p:ext uri="{BB962C8B-B14F-4D97-AF65-F5344CB8AC3E}">
        <p14:creationId xmlns:p14="http://schemas.microsoft.com/office/powerpoint/2010/main" val="1207560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Example: 05_Generators/03_generator_async.js</a:t>
            </a:r>
          </a:p>
          <a:p>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34</a:t>
            </a:fld>
            <a:endParaRPr lang="en-US"/>
          </a:p>
        </p:txBody>
      </p:sp>
    </p:spTree>
    <p:extLst>
      <p:ext uri="{BB962C8B-B14F-4D97-AF65-F5344CB8AC3E}">
        <p14:creationId xmlns:p14="http://schemas.microsoft.com/office/powerpoint/2010/main" val="573411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Unlike with our applications, when testing we generally DON’T want any operations running in parallel.</a:t>
            </a:r>
          </a:p>
          <a:p>
            <a:pPr marL="171450" marR="0" lvl="1" indent="-171450" algn="l" defTabSz="457200" rtl="0" eaLnBrk="1" fontAlgn="auto" latinLnBrk="0" hangingPunct="1">
              <a:lnSpc>
                <a:spcPct val="100000"/>
              </a:lnSpc>
              <a:spcBef>
                <a:spcPts val="0"/>
              </a:spcBef>
              <a:spcAft>
                <a:spcPts val="0"/>
              </a:spcAft>
              <a:buClrTx/>
              <a:buSzTx/>
              <a:buFontTx/>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35</a:t>
            </a:fld>
            <a:endParaRPr lang="en-US"/>
          </a:p>
        </p:txBody>
      </p:sp>
    </p:spTree>
    <p:extLst>
      <p:ext uri="{BB962C8B-B14F-4D97-AF65-F5344CB8AC3E}">
        <p14:creationId xmlns:p14="http://schemas.microsoft.com/office/powerpoint/2010/main" val="2661241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It is not known at</a:t>
            </a:r>
            <a:r>
              <a:rPr lang="en-US" baseline="0" dirty="0" smtClean="0"/>
              <a:t> runtime when certain portions of code will run.</a:t>
            </a:r>
          </a:p>
          <a:p>
            <a:pPr marL="171450" indent="-171450">
              <a:buFontTx/>
              <a:buChar char="-"/>
            </a:pPr>
            <a:r>
              <a:rPr lang="en-US" baseline="0" dirty="0" smtClean="0"/>
              <a:t>We want something that is “non-blocking” – that will not cause the user to sit waiting.</a:t>
            </a:r>
          </a:p>
          <a:p>
            <a:pPr marL="171450" indent="-171450">
              <a:buFontTx/>
              <a:buChar char="-"/>
            </a:pPr>
            <a:r>
              <a:rPr lang="en-US" baseline="0" dirty="0" smtClean="0"/>
              <a:t>Allows applications to be executed in a way that makes the most of the system’s processing power.</a:t>
            </a:r>
          </a:p>
          <a:p>
            <a:pPr marL="171450" indent="-171450">
              <a:buFontTx/>
              <a:buChar char="-"/>
            </a:pPr>
            <a:endParaRPr lang="en-US" baseline="0" dirty="0" smtClean="0"/>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4</a:t>
            </a:fld>
            <a:endParaRPr lang="en-US"/>
          </a:p>
        </p:txBody>
      </p:sp>
    </p:spTree>
    <p:extLst>
      <p:ext uri="{BB962C8B-B14F-4D97-AF65-F5344CB8AC3E}">
        <p14:creationId xmlns:p14="http://schemas.microsoft.com/office/powerpoint/2010/main" val="3384043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Multithreading: Executing some work for a period of time, then switching</a:t>
            </a:r>
            <a:r>
              <a:rPr lang="en-US" baseline="0" dirty="0" smtClean="0"/>
              <a:t> to another task for some time, etc… An illusion of code running in parallel.</a:t>
            </a:r>
          </a:p>
          <a:p>
            <a:pPr marL="171450" indent="-171450">
              <a:buFontTx/>
              <a:buChar char="-"/>
            </a:pPr>
            <a:r>
              <a:rPr lang="en-US" baseline="0" dirty="0" smtClean="0"/>
              <a:t>Multiprocessing: Executing different tasks on different processors, literally running code in parallel.</a:t>
            </a:r>
          </a:p>
          <a:p>
            <a:pPr marL="171450" indent="-171450">
              <a:buFontTx/>
              <a:buChar char="-"/>
            </a:pPr>
            <a:endParaRPr lang="en-US" baseline="0" dirty="0" smtClean="0"/>
          </a:p>
          <a:p>
            <a:pPr marL="171450" indent="-171450">
              <a:buFontTx/>
              <a:buChar char="-"/>
            </a:pPr>
            <a:r>
              <a:rPr lang="en-US" dirty="0" smtClean="0"/>
              <a:t>Code example:</a:t>
            </a:r>
            <a:r>
              <a:rPr lang="en-US" baseline="0" dirty="0" smtClean="0"/>
              <a:t> 01_Primer/03_async_timeout.js</a:t>
            </a:r>
          </a:p>
          <a:p>
            <a:pPr marL="171450" indent="-171450">
              <a:buFontTx/>
              <a:buChar char="-"/>
            </a:pPr>
            <a:endParaRPr lang="en-US" dirty="0" smtClean="0"/>
          </a:p>
          <a:p>
            <a:pPr marL="171450" indent="-171450">
              <a:buFontTx/>
              <a:buChar char="-"/>
            </a:pPr>
            <a:r>
              <a:rPr lang="en-US" dirty="0" smtClean="0"/>
              <a:t>Code that is dependent on the asynchronous action should be placed in the callback.</a:t>
            </a:r>
          </a:p>
          <a:p>
            <a:pPr marL="171450" indent="-171450">
              <a:buFontTx/>
              <a:buChar char="-"/>
            </a:pPr>
            <a:r>
              <a:rPr lang="en-US" dirty="0" smtClean="0"/>
              <a:t>Code that is not dependent on the asynchronous action</a:t>
            </a:r>
            <a:r>
              <a:rPr lang="en-US" baseline="0" dirty="0" smtClean="0"/>
              <a:t> can be placed </a:t>
            </a:r>
            <a:r>
              <a:rPr lang="en-US" baseline="0" dirty="0" err="1" smtClean="0"/>
              <a:t>ini</a:t>
            </a:r>
            <a:r>
              <a:rPr lang="en-US" baseline="0" dirty="0" smtClean="0"/>
              <a:t> the main call after the asynchronous call.</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5</a:t>
            </a:fld>
            <a:endParaRPr lang="en-US"/>
          </a:p>
        </p:txBody>
      </p:sp>
    </p:spTree>
    <p:extLst>
      <p:ext uri="{BB962C8B-B14F-4D97-AF65-F5344CB8AC3E}">
        <p14:creationId xmlns:p14="http://schemas.microsoft.com/office/powerpoint/2010/main" val="140627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JavaScript asynchronous</a:t>
            </a:r>
            <a:r>
              <a:rPr lang="en-US" baseline="0" dirty="0" smtClean="0"/>
              <a:t> code is implemented using an event loop and a callback queue.</a:t>
            </a:r>
          </a:p>
          <a:p>
            <a:pPr marL="171450" indent="-171450">
              <a:buFontTx/>
              <a:buChar char="-"/>
            </a:pPr>
            <a:r>
              <a:rPr lang="en-US" dirty="0" smtClean="0"/>
              <a:t>Both the browser and Node.js have an event loop.</a:t>
            </a:r>
          </a:p>
          <a:p>
            <a:pPr marL="171450" indent="-171450">
              <a:buFontTx/>
              <a:buChar char="-"/>
            </a:pPr>
            <a:endParaRPr lang="en-US" dirty="0" smtClean="0"/>
          </a:p>
          <a:p>
            <a:pPr marL="171450" indent="-171450">
              <a:buFontTx/>
              <a:buChar char="-"/>
            </a:pPr>
            <a:r>
              <a:rPr lang="en-US" dirty="0" smtClean="0"/>
              <a:t>Once the asynchronous</a:t>
            </a:r>
            <a:r>
              <a:rPr lang="en-US" baseline="0" dirty="0" smtClean="0"/>
              <a:t> function is popped off the stack, the app can continue to run with the next statement – it is not blocked by the </a:t>
            </a:r>
            <a:r>
              <a:rPr lang="en-US" baseline="0" dirty="0" err="1" smtClean="0"/>
              <a:t>async</a:t>
            </a:r>
            <a:r>
              <a:rPr lang="en-US" baseline="0" dirty="0" smtClean="0"/>
              <a:t> operation.</a:t>
            </a:r>
          </a:p>
          <a:p>
            <a:pPr marL="171450" indent="-171450">
              <a:buFontTx/>
              <a:buChar char="-"/>
            </a:pPr>
            <a:endParaRPr lang="en-US" baseline="0" dirty="0" smtClean="0"/>
          </a:p>
          <a:p>
            <a:pPr marL="171450" indent="-171450">
              <a:buFontTx/>
              <a:buChar char="-"/>
            </a:pPr>
            <a:r>
              <a:rPr lang="en-US" dirty="0" smtClean="0"/>
              <a:t>The event loop continually processes such messages until the callback queue is empty, and then waits for further messages.</a:t>
            </a:r>
          </a:p>
          <a:p>
            <a:pPr marL="171450" indent="-171450">
              <a:buFontTx/>
              <a:buChar char="-"/>
            </a:pPr>
            <a:r>
              <a:rPr lang="en-US" dirty="0" smtClean="0"/>
              <a:t>This way, work done via other processes is neatly tucked away, and the developer can interface with only the main thread.</a:t>
            </a:r>
          </a:p>
          <a:p>
            <a:pPr marL="171450" indent="-171450">
              <a:buFontTx/>
              <a:buChar char="-"/>
            </a:pPr>
            <a:r>
              <a:rPr lang="en-US" dirty="0" smtClean="0"/>
              <a:t>Using a single thread this way makes coding easier - the developer doesn’t have to worry about sharing data between threads or how the different threads are accessing the system’s resources.</a:t>
            </a:r>
          </a:p>
          <a:p>
            <a:pPr marL="171450" indent="-171450">
              <a:buFontTx/>
              <a:buChar char="-"/>
            </a:pPr>
            <a:r>
              <a:rPr lang="en-US" dirty="0" smtClean="0"/>
              <a:t>The resulting code is also generally easier to read.</a:t>
            </a:r>
          </a:p>
          <a:p>
            <a:pPr marL="171450" indent="-171450">
              <a:buFontTx/>
              <a:buChar char="-"/>
            </a:pPr>
            <a:endParaRPr lang="en-US" dirty="0" smtClean="0"/>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6</a:t>
            </a:fld>
            <a:endParaRPr lang="en-US"/>
          </a:p>
        </p:txBody>
      </p:sp>
    </p:spTree>
    <p:extLst>
      <p:ext uri="{BB962C8B-B14F-4D97-AF65-F5344CB8AC3E}">
        <p14:creationId xmlns:p14="http://schemas.microsoft.com/office/powerpoint/2010/main" val="3977105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Not a standard format</a:t>
            </a:r>
            <a:r>
              <a:rPr lang="en-US" baseline="0" dirty="0" smtClean="0"/>
              <a:t> – sometimes we pass a success and failure callback, sometimes one callback, sometimes it’s the first or last argument, etc.</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Cannot simply return to a specific point of execution from a callback - if there is code that must execute after the asynchronous call, it must be wrapped in the callback, which can get large and unwieldy. This makes callback code seem more like “side-effects” of the application, rather than main functionality.</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Example:</a:t>
            </a:r>
            <a:r>
              <a:rPr lang="en-US" baseline="0" dirty="0" smtClean="0"/>
              <a:t> 02_Promises/01_callback_problems.js</a:t>
            </a:r>
            <a:endParaRPr lang="en-US" dirty="0" smtClean="0"/>
          </a:p>
        </p:txBody>
      </p:sp>
      <p:sp>
        <p:nvSpPr>
          <p:cNvPr id="4" name="Slide Number Placeholder 3"/>
          <p:cNvSpPr>
            <a:spLocks noGrp="1"/>
          </p:cNvSpPr>
          <p:nvPr>
            <p:ph type="sldNum" sz="quarter" idx="10"/>
          </p:nvPr>
        </p:nvSpPr>
        <p:spPr/>
        <p:txBody>
          <a:bodyPr/>
          <a:lstStyle/>
          <a:p>
            <a:fld id="{6ABAFA45-634E-644E-9C3F-E924E422D512}" type="slidenum">
              <a:rPr lang="en-US" smtClean="0"/>
              <a:t>9</a:t>
            </a:fld>
            <a:endParaRPr lang="en-US"/>
          </a:p>
        </p:txBody>
      </p:sp>
    </p:spTree>
    <p:extLst>
      <p:ext uri="{BB962C8B-B14F-4D97-AF65-F5344CB8AC3E}">
        <p14:creationId xmlns:p14="http://schemas.microsoft.com/office/powerpoint/2010/main" val="1095827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We can now code in a way that is closer to how we would if we had the result synchronously.</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10</a:t>
            </a:fld>
            <a:endParaRPr lang="en-US"/>
          </a:p>
        </p:txBody>
      </p:sp>
    </p:spTree>
    <p:extLst>
      <p:ext uri="{BB962C8B-B14F-4D97-AF65-F5344CB8AC3E}">
        <p14:creationId xmlns:p14="http://schemas.microsoft.com/office/powerpoint/2010/main" val="3026083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When I first read this, I didn’t really understand. It gets</a:t>
            </a:r>
            <a:r>
              <a:rPr lang="en-US" baseline="0" dirty="0" smtClean="0"/>
              <a:t> clearer once you start to use them.</a:t>
            </a:r>
          </a:p>
          <a:p>
            <a:pPr marL="171450" indent="-171450">
              <a:buFontTx/>
              <a:buChar char="-"/>
            </a:pPr>
            <a:r>
              <a:rPr lang="en-US" baseline="0" dirty="0" smtClean="0"/>
              <a:t>Also, there is a lot of confusing terminology out there. For now, clear your mind of this and let’s talk about promises from scratch. I’ll clear up what I think is confusing terminology in the community a bit later.</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11</a:t>
            </a:fld>
            <a:endParaRPr lang="en-US"/>
          </a:p>
        </p:txBody>
      </p:sp>
    </p:spTree>
    <p:extLst>
      <p:ext uri="{BB962C8B-B14F-4D97-AF65-F5344CB8AC3E}">
        <p14:creationId xmlns:p14="http://schemas.microsoft.com/office/powerpoint/2010/main" val="334902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We are going to start with handling code that returns promises. We’ll discuss creating promises in a little while, but either way you will need to know how to handle them, and it’s code you are going to see more often.</a:t>
            </a:r>
          </a:p>
          <a:p>
            <a:pPr marL="171450" indent="-171450">
              <a:buFontTx/>
              <a:buChar char="-"/>
            </a:pPr>
            <a:endParaRPr lang="en-US" baseline="0" dirty="0" smtClean="0"/>
          </a:p>
          <a:p>
            <a:pPr marL="171450" indent="-171450">
              <a:buFontTx/>
              <a:buChar char="-"/>
            </a:pPr>
            <a:r>
              <a:rPr lang="en-US" baseline="0" dirty="0" smtClean="0"/>
              <a:t>Examples: </a:t>
            </a:r>
            <a:r>
              <a:rPr lang="en-US" b="1" baseline="0" dirty="0" smtClean="0"/>
              <a:t>$(</a:t>
            </a:r>
            <a:r>
              <a:rPr lang="en-US" b="1" baseline="0" dirty="0" err="1" smtClean="0"/>
              <a:t>npm</a:t>
            </a:r>
            <a:r>
              <a:rPr lang="en-US" b="1" baseline="0" dirty="0" smtClean="0"/>
              <a:t> bin)/</a:t>
            </a:r>
            <a:r>
              <a:rPr lang="en-US" b="1" baseline="0" dirty="0" err="1" smtClean="0"/>
              <a:t>traceur</a:t>
            </a:r>
            <a:r>
              <a:rPr lang="en-US" baseline="0" dirty="0" smtClean="0"/>
              <a:t> 02_Promises/02_simple_then.js, 03_then_two_args.js, 04_then_catch.js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12</a:t>
            </a:fld>
            <a:endParaRPr lang="en-US"/>
          </a:p>
        </p:txBody>
      </p:sp>
    </p:spTree>
    <p:extLst>
      <p:ext uri="{BB962C8B-B14F-4D97-AF65-F5344CB8AC3E}">
        <p14:creationId xmlns:p14="http://schemas.microsoft.com/office/powerpoint/2010/main" val="108548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D84D86-9F9F-C248-B01E-04219179DB3D}" type="datetime1">
              <a:rPr lang="en-US" smtClean="0"/>
              <a:t>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5D86CE-129F-E046-825D-1AC7D66C1673}" type="datetime1">
              <a:rPr lang="en-US" smtClean="0"/>
              <a:t>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4A19AF-96CC-B945-9B6D-B6341987EA2C}" type="datetime1">
              <a:rPr lang="en-US" smtClean="0"/>
              <a:t>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0C2C8-0B17-7E46-A2F3-EA346EBAE9B6}" type="datetime1">
              <a:rPr lang="en-US" smtClean="0"/>
              <a:t>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0E7486-EE22-7F4A-94D0-6364F5D2F018}" type="datetime1">
              <a:rPr lang="en-US" smtClean="0"/>
              <a:t>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24CCC7-0D8B-C643-B3D0-510885F0A95A}" type="datetime1">
              <a:rPr lang="en-US" smtClean="0"/>
              <a:t>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D4677-B63A-9A4D-8D4F-A122D0127C36}" type="datetime1">
              <a:rPr lang="en-US" smtClean="0"/>
              <a:t>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81249B-7E7F-FC48-A020-9619549C1BA6}" type="datetime1">
              <a:rPr lang="en-US" smtClean="0"/>
              <a:t>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78DDF-0EC3-494F-BBEB-143D2B8E4107}" type="datetime1">
              <a:rPr lang="en-US" smtClean="0"/>
              <a:t>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8DED0C-1C69-5748-9362-8304920BD2C9}" type="datetime1">
              <a:rPr lang="en-US" smtClean="0"/>
              <a:t>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01DB-F3F9-0B4D-83C1-A66A06F2C15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3B81C5E-BAB2-2D43-929D-71DF374961F5}" type="datetime1">
              <a:rPr lang="en-US" smtClean="0"/>
              <a:t>10/20/15</a:t>
            </a:fld>
            <a:endParaRPr lang="en-US"/>
          </a:p>
        </p:txBody>
      </p:sp>
      <p:sp>
        <p:nvSpPr>
          <p:cNvPr id="9" name="Slide Number Placeholder 8"/>
          <p:cNvSpPr>
            <a:spLocks noGrp="1"/>
          </p:cNvSpPr>
          <p:nvPr>
            <p:ph type="sldNum" sz="quarter" idx="11"/>
          </p:nvPr>
        </p:nvSpPr>
        <p:spPr/>
        <p:txBody>
          <a:bodyPr/>
          <a:lstStyle/>
          <a:p>
            <a:fld id="{B80A01DB-F3F9-0B4D-83C1-A66A06F2C15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80A01DB-F3F9-0B4D-83C1-A66A06F2C15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6D767A7-33D1-AD45-8886-67E0AAFEFAD6}" type="datetime1">
              <a:rPr lang="en-US" smtClean="0"/>
              <a:t>10/20/15</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heryly279/AsyncDiscussion" TargetMode="External"/><Relationship Id="rId4" Type="http://schemas.openxmlformats.org/officeDocument/2006/relationships/hyperlink" Target="http://www.slideshare.net/cherylyaeger/async-discussion-92915"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promisesaplus.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1" Type="http://schemas.openxmlformats.org/officeDocument/2006/relationships/hyperlink" Target="http://davidwalsh.name/es6-generators" TargetMode="External"/><Relationship Id="rId12" Type="http://schemas.openxmlformats.org/officeDocument/2006/relationships/hyperlink" Target="https://developer.mozilla.org/en-US/docs/Web/JavaScript/Guide/Iterators_and_Generators" TargetMode="External"/><Relationship Id="rId1" Type="http://schemas.openxmlformats.org/officeDocument/2006/relationships/slideLayout" Target="../slideLayouts/slideLayout2.xml"/><Relationship Id="rId2" Type="http://schemas.openxmlformats.org/officeDocument/2006/relationships/hyperlink" Target="https://developer.mozilla.org/en-US/docs/Web/JavaScript/EventLoop" TargetMode="External"/><Relationship Id="rId3" Type="http://schemas.openxmlformats.org/officeDocument/2006/relationships/hyperlink" Target="https://www.youtube.com/watch?v=8aGhZQkoFbQ" TargetMode="External"/><Relationship Id="rId4" Type="http://schemas.openxmlformats.org/officeDocument/2006/relationships/hyperlink" Target="http://pouchdb.com/2015/05/18/we-have-a-problem-with-promises.html" TargetMode="External"/><Relationship Id="rId5" Type="http://schemas.openxmlformats.org/officeDocument/2006/relationships/hyperlink" Target="http://www.html5rocks.com/en/tutorials/es6/promises/" TargetMode="External"/><Relationship Id="rId6" Type="http://schemas.openxmlformats.org/officeDocument/2006/relationships/hyperlink" Target="http://www.sitepoint.com/promises-in-javascript-unit-tests-the-definitive-guide/" TargetMode="External"/><Relationship Id="rId7" Type="http://schemas.openxmlformats.org/officeDocument/2006/relationships/hyperlink" Target="https://jakearchibald.com/2015/thats-so-fetch/" TargetMode="External"/><Relationship Id="rId8" Type="http://schemas.openxmlformats.org/officeDocument/2006/relationships/hyperlink" Target="http://www.sitepoint.com/introduction-to-the-fetch-api/" TargetMode="External"/><Relationship Id="rId9" Type="http://schemas.openxmlformats.org/officeDocument/2006/relationships/hyperlink" Target="https://jakearchibald.com/2014/es7-async-functions/" TargetMode="External"/><Relationship Id="rId10" Type="http://schemas.openxmlformats.org/officeDocument/2006/relationships/hyperlink" Target="http://pouchdb.com/2015/03/05/taming-the-async-beast-with-es7.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30739"/>
            <a:ext cx="7543800" cy="2593975"/>
          </a:xfrm>
        </p:spPr>
        <p:txBody>
          <a:bodyPr/>
          <a:lstStyle/>
          <a:p>
            <a:r>
              <a:rPr lang="en-US" dirty="0" smtClean="0"/>
              <a:t>Asynchronous Programming in ECMAScript 2015</a:t>
            </a:r>
            <a:endParaRPr lang="en-US" dirty="0"/>
          </a:p>
        </p:txBody>
      </p:sp>
      <p:sp>
        <p:nvSpPr>
          <p:cNvPr id="3" name="Subtitle 2"/>
          <p:cNvSpPr>
            <a:spLocks noGrp="1"/>
          </p:cNvSpPr>
          <p:nvPr>
            <p:ph type="subTitle" idx="1"/>
          </p:nvPr>
        </p:nvSpPr>
        <p:spPr/>
        <p:txBody>
          <a:bodyPr>
            <a:normAutofit fontScale="85000" lnSpcReduction="10000"/>
          </a:bodyPr>
          <a:lstStyle/>
          <a:p>
            <a:r>
              <a:rPr lang="en-US" dirty="0"/>
              <a:t>Code: </a:t>
            </a:r>
            <a:r>
              <a:rPr lang="en-US" dirty="0">
                <a:hlinkClick r:id="rId3"/>
              </a:rPr>
              <a:t>https://github.com/cheryly279/</a:t>
            </a:r>
            <a:r>
              <a:rPr lang="en-US" dirty="0" smtClean="0">
                <a:hlinkClick r:id="rId3"/>
              </a:rPr>
              <a:t>AsyncDiscussion</a:t>
            </a:r>
            <a:endParaRPr lang="en-US" dirty="0" smtClean="0"/>
          </a:p>
          <a:p>
            <a:r>
              <a:rPr lang="en-US" dirty="0" smtClean="0"/>
              <a:t>Presentation: </a:t>
            </a:r>
            <a:r>
              <a:rPr lang="en-US" dirty="0">
                <a:hlinkClick r:id="rId4"/>
              </a:rPr>
              <a:t>http://www.slideshare.net/cherylyaeger/async-discussion-</a:t>
            </a:r>
            <a:r>
              <a:rPr lang="en-US" dirty="0" smtClean="0">
                <a:hlinkClick r:id="rId4"/>
              </a:rPr>
              <a:t>92915</a:t>
            </a:r>
            <a:endParaRPr lang="en-US" dirty="0" smtClean="0"/>
          </a:p>
          <a:p>
            <a:endParaRPr lang="en-US" dirty="0"/>
          </a:p>
        </p:txBody>
      </p:sp>
      <p:sp>
        <p:nvSpPr>
          <p:cNvPr id="4" name="Slide Number Placeholder 3"/>
          <p:cNvSpPr>
            <a:spLocks noGrp="1"/>
          </p:cNvSpPr>
          <p:nvPr>
            <p:ph type="sldNum" sz="quarter" idx="12"/>
          </p:nvPr>
        </p:nvSpPr>
        <p:spPr/>
        <p:txBody>
          <a:bodyPr/>
          <a:lstStyle/>
          <a:p>
            <a:fld id="{B80A01DB-F3F9-0B4D-83C1-A66A06F2C152}" type="slidenum">
              <a:rPr lang="en-US" smtClean="0"/>
              <a:t>1</a:t>
            </a:fld>
            <a:endParaRPr lang="en-US"/>
          </a:p>
        </p:txBody>
      </p:sp>
    </p:spTree>
    <p:extLst>
      <p:ext uri="{BB962C8B-B14F-4D97-AF65-F5344CB8AC3E}">
        <p14:creationId xmlns:p14="http://schemas.microsoft.com/office/powerpoint/2010/main" val="42890757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Introduction</a:t>
            </a:r>
            <a:endParaRPr lang="en-US" dirty="0"/>
          </a:p>
        </p:txBody>
      </p:sp>
      <p:sp>
        <p:nvSpPr>
          <p:cNvPr id="3" name="Content Placeholder 2"/>
          <p:cNvSpPr>
            <a:spLocks noGrp="1"/>
          </p:cNvSpPr>
          <p:nvPr>
            <p:ph idx="1"/>
          </p:nvPr>
        </p:nvSpPr>
        <p:spPr/>
        <p:txBody>
          <a:bodyPr>
            <a:normAutofit/>
          </a:bodyPr>
          <a:lstStyle/>
          <a:p>
            <a:r>
              <a:rPr lang="en-US" dirty="0" smtClean="0"/>
              <a:t>What </a:t>
            </a:r>
            <a:r>
              <a:rPr lang="en-US" dirty="0"/>
              <a:t>are promises?</a:t>
            </a:r>
          </a:p>
          <a:p>
            <a:pPr lvl="1"/>
            <a:r>
              <a:rPr lang="en-US" dirty="0"/>
              <a:t>C</a:t>
            </a:r>
            <a:r>
              <a:rPr lang="en-US" dirty="0" smtClean="0"/>
              <a:t>leaner </a:t>
            </a:r>
            <a:r>
              <a:rPr lang="en-US" dirty="0"/>
              <a:t>way of writing the same single-threaded asynchronous code we have been discussing. There’s no new “magic” on how </a:t>
            </a:r>
            <a:r>
              <a:rPr lang="en-US" dirty="0" smtClean="0"/>
              <a:t>JavaScript </a:t>
            </a:r>
            <a:r>
              <a:rPr lang="en-US" dirty="0"/>
              <a:t>asynchronous code </a:t>
            </a:r>
            <a:r>
              <a:rPr lang="en-US" dirty="0" smtClean="0"/>
              <a:t>works.</a:t>
            </a:r>
          </a:p>
          <a:p>
            <a:pPr lvl="1"/>
            <a:r>
              <a:rPr lang="en-US" dirty="0" smtClean="0"/>
              <a:t>Allow </a:t>
            </a:r>
            <a:r>
              <a:rPr lang="en-US" dirty="0"/>
              <a:t>us to treat the result of asynchronous code as a first-class </a:t>
            </a:r>
            <a:r>
              <a:rPr lang="en-US" dirty="0" smtClean="0"/>
              <a:t>citizen. </a:t>
            </a:r>
            <a:r>
              <a:rPr lang="en-US" dirty="0"/>
              <a:t>We </a:t>
            </a:r>
            <a:r>
              <a:rPr lang="en-US" dirty="0" smtClean="0"/>
              <a:t>can </a:t>
            </a:r>
            <a:r>
              <a:rPr lang="en-US" dirty="0"/>
              <a:t>treat the promise itself as the result, even if the result is not complete yet.</a:t>
            </a:r>
          </a:p>
          <a:p>
            <a:pPr lvl="1"/>
            <a:r>
              <a:rPr lang="en-US" dirty="0"/>
              <a:t>Promises follow a standard, allowing us to be assured of what the callbacks are, and that only one will be called</a:t>
            </a:r>
            <a:r>
              <a:rPr lang="en-US" dirty="0" smtClean="0"/>
              <a:t>.</a:t>
            </a:r>
            <a:endParaRPr lang="en-US" dirty="0"/>
          </a:p>
        </p:txBody>
      </p:sp>
      <p:sp>
        <p:nvSpPr>
          <p:cNvPr id="4" name="Slide Number Placeholder 3"/>
          <p:cNvSpPr>
            <a:spLocks noGrp="1"/>
          </p:cNvSpPr>
          <p:nvPr>
            <p:ph type="sldNum" sz="quarter" idx="12"/>
          </p:nvPr>
        </p:nvSpPr>
        <p:spPr/>
        <p:txBody>
          <a:bodyPr/>
          <a:lstStyle/>
          <a:p>
            <a:fld id="{B80A01DB-F3F9-0B4D-83C1-A66A06F2C152}" type="slidenum">
              <a:rPr lang="en-US" smtClean="0"/>
              <a:t>10</a:t>
            </a:fld>
            <a:endParaRPr lang="en-US"/>
          </a:p>
        </p:txBody>
      </p:sp>
    </p:spTree>
    <p:extLst>
      <p:ext uri="{BB962C8B-B14F-4D97-AF65-F5344CB8AC3E}">
        <p14:creationId xmlns:p14="http://schemas.microsoft.com/office/powerpoint/2010/main" val="30836864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jen_lawrence.gif"/>
          <p:cNvPicPr>
            <a:picLocks noGrp="1" noChangeAspect="1"/>
          </p:cNvPicPr>
          <p:nvPr>
            <p:ph idx="1"/>
          </p:nvPr>
        </p:nvPicPr>
        <p:blipFill>
          <a:blip r:embed="rId3">
            <a:extLst>
              <a:ext uri="{28A0092B-C50C-407E-A947-70E740481C1C}">
                <a14:useLocalDpi xmlns:a14="http://schemas.microsoft.com/office/drawing/2010/main" val="0"/>
              </a:ext>
            </a:extLst>
          </a:blip>
          <a:srcRect l="-42323" r="-42323"/>
          <a:stretch>
            <a:fillRect/>
          </a:stretch>
        </p:blipFill>
        <p:spPr>
          <a:xfrm>
            <a:off x="446176" y="1059059"/>
            <a:ext cx="7620000" cy="4800600"/>
          </a:xfrm>
        </p:spPr>
      </p:pic>
      <p:sp>
        <p:nvSpPr>
          <p:cNvPr id="2" name="Slide Number Placeholder 1"/>
          <p:cNvSpPr>
            <a:spLocks noGrp="1"/>
          </p:cNvSpPr>
          <p:nvPr>
            <p:ph type="sldNum" sz="quarter" idx="12"/>
          </p:nvPr>
        </p:nvSpPr>
        <p:spPr/>
        <p:txBody>
          <a:bodyPr/>
          <a:lstStyle/>
          <a:p>
            <a:fld id="{B80A01DB-F3F9-0B4D-83C1-A66A06F2C152}" type="slidenum">
              <a:rPr lang="en-US" smtClean="0"/>
              <a:t>11</a:t>
            </a:fld>
            <a:endParaRPr lang="en-US"/>
          </a:p>
        </p:txBody>
      </p:sp>
    </p:spTree>
    <p:extLst>
      <p:ext uri="{BB962C8B-B14F-4D97-AF65-F5344CB8AC3E}">
        <p14:creationId xmlns:p14="http://schemas.microsoft.com/office/powerpoint/2010/main" val="20022266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Handling</a:t>
            </a:r>
            <a:endParaRPr lang="en-US" dirty="0"/>
          </a:p>
        </p:txBody>
      </p:sp>
      <p:sp>
        <p:nvSpPr>
          <p:cNvPr id="3" name="Content Placeholder 2"/>
          <p:cNvSpPr>
            <a:spLocks noGrp="1"/>
          </p:cNvSpPr>
          <p:nvPr>
            <p:ph idx="1"/>
          </p:nvPr>
        </p:nvSpPr>
        <p:spPr/>
        <p:txBody>
          <a:bodyPr/>
          <a:lstStyle/>
          <a:p>
            <a:r>
              <a:rPr lang="en-US" dirty="0" smtClean="0"/>
              <a:t>Where </a:t>
            </a:r>
            <a:r>
              <a:rPr lang="en-US" dirty="0"/>
              <a:t>before we would pass </a:t>
            </a:r>
            <a:r>
              <a:rPr lang="en-US" dirty="0" smtClean="0"/>
              <a:t>callback</a:t>
            </a:r>
            <a:r>
              <a:rPr lang="en-US" dirty="0"/>
              <a:t>(s) as an </a:t>
            </a:r>
            <a:r>
              <a:rPr lang="en-US" dirty="0" smtClean="0"/>
              <a:t>argument, </a:t>
            </a:r>
            <a:r>
              <a:rPr lang="en-US" dirty="0"/>
              <a:t>we now pass that code to handlers that are already attached to the promise - using the </a:t>
            </a:r>
            <a:r>
              <a:rPr lang="en-US" dirty="0">
                <a:latin typeface="Courier"/>
                <a:cs typeface="Courier"/>
              </a:rPr>
              <a:t>then</a:t>
            </a:r>
            <a:r>
              <a:rPr lang="en-US" dirty="0"/>
              <a:t> </a:t>
            </a:r>
            <a:r>
              <a:rPr lang="en-US" dirty="0" smtClean="0"/>
              <a:t>function.</a:t>
            </a:r>
          </a:p>
          <a:p>
            <a:r>
              <a:rPr lang="en-US" dirty="0" smtClean="0"/>
              <a:t>If </a:t>
            </a:r>
            <a:r>
              <a:rPr lang="en-US" dirty="0"/>
              <a:t>the asynchronous operation causes an error? </a:t>
            </a:r>
            <a:r>
              <a:rPr lang="en-US" dirty="0" smtClean="0"/>
              <a:t>The </a:t>
            </a:r>
            <a:r>
              <a:rPr lang="en-US" dirty="0"/>
              <a:t>callback function to handle failures is passed to </a:t>
            </a:r>
            <a:r>
              <a:rPr lang="en-US" dirty="0">
                <a:latin typeface="Courier"/>
                <a:cs typeface="Courier"/>
              </a:rPr>
              <a:t>then</a:t>
            </a:r>
            <a:r>
              <a:rPr lang="en-US" dirty="0"/>
              <a:t> </a:t>
            </a:r>
            <a:r>
              <a:rPr lang="en-US" dirty="0" smtClean="0"/>
              <a:t>as </a:t>
            </a:r>
            <a:r>
              <a:rPr lang="en-US" dirty="0"/>
              <a:t>the second </a:t>
            </a:r>
            <a:r>
              <a:rPr lang="en-US" dirty="0" smtClean="0"/>
              <a:t>argument.</a:t>
            </a:r>
          </a:p>
          <a:p>
            <a:r>
              <a:rPr lang="en-US" dirty="0"/>
              <a:t>For convenience, Promises also have a </a:t>
            </a:r>
            <a:r>
              <a:rPr lang="en-US" dirty="0">
                <a:latin typeface="Courier"/>
                <a:cs typeface="Courier"/>
              </a:rPr>
              <a:t>catch</a:t>
            </a:r>
            <a:r>
              <a:rPr lang="en-US" dirty="0"/>
              <a:t> handler. This is simply a shorthand for </a:t>
            </a:r>
            <a:r>
              <a:rPr lang="en-US" dirty="0">
                <a:latin typeface="Courier"/>
                <a:cs typeface="Courier"/>
              </a:rPr>
              <a:t>then(null</a:t>
            </a:r>
            <a:r>
              <a:rPr lang="en-US" dirty="0" smtClean="0">
                <a:latin typeface="Courier"/>
                <a:cs typeface="Courier"/>
              </a:rPr>
              <a:t>,</a:t>
            </a:r>
            <a:r>
              <a:rPr lang="en-US" dirty="0"/>
              <a:t> </a:t>
            </a:r>
            <a:r>
              <a:rPr lang="en-US" dirty="0" smtClean="0">
                <a:latin typeface="Courier"/>
                <a:cs typeface="Courier"/>
              </a:rPr>
              <a:t>function</a:t>
            </a:r>
            <a:r>
              <a:rPr lang="en-US" dirty="0">
                <a:latin typeface="Courier"/>
                <a:cs typeface="Courier"/>
              </a:rPr>
              <a:t>()..)</a:t>
            </a:r>
            <a:r>
              <a:rPr lang="en-US" dirty="0" smtClean="0"/>
              <a:t>.</a:t>
            </a:r>
          </a:p>
        </p:txBody>
      </p:sp>
      <p:sp>
        <p:nvSpPr>
          <p:cNvPr id="4" name="Slide Number Placeholder 3"/>
          <p:cNvSpPr>
            <a:spLocks noGrp="1"/>
          </p:cNvSpPr>
          <p:nvPr>
            <p:ph type="sldNum" sz="quarter" idx="12"/>
          </p:nvPr>
        </p:nvSpPr>
        <p:spPr/>
        <p:txBody>
          <a:bodyPr/>
          <a:lstStyle/>
          <a:p>
            <a:fld id="{B80A01DB-F3F9-0B4D-83C1-A66A06F2C152}" type="slidenum">
              <a:rPr lang="en-US" smtClean="0"/>
              <a:t>12</a:t>
            </a:fld>
            <a:endParaRPr lang="en-US"/>
          </a:p>
        </p:txBody>
      </p:sp>
    </p:spTree>
    <p:extLst>
      <p:ext uri="{BB962C8B-B14F-4D97-AF65-F5344CB8AC3E}">
        <p14:creationId xmlns:p14="http://schemas.microsoft.com/office/powerpoint/2010/main" val="386219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Promises – Handling</a:t>
            </a:r>
          </a:p>
        </p:txBody>
      </p:sp>
      <p:sp>
        <p:nvSpPr>
          <p:cNvPr id="3" name="Content Placeholder 2"/>
          <p:cNvSpPr>
            <a:spLocks noGrp="1"/>
          </p:cNvSpPr>
          <p:nvPr>
            <p:ph idx="1"/>
          </p:nvPr>
        </p:nvSpPr>
        <p:spPr/>
        <p:txBody>
          <a:bodyPr>
            <a:normAutofit/>
          </a:bodyPr>
          <a:lstStyle/>
          <a:p>
            <a:r>
              <a:rPr lang="en-US" dirty="0" smtClean="0"/>
              <a:t>At </a:t>
            </a:r>
            <a:r>
              <a:rPr lang="en-US" dirty="0"/>
              <a:t>any given time, a promise is in one of three states:</a:t>
            </a:r>
          </a:p>
          <a:p>
            <a:pPr lvl="1"/>
            <a:r>
              <a:rPr lang="en-US" dirty="0"/>
              <a:t>Pending - the asynchronous code has not completed yet.</a:t>
            </a:r>
          </a:p>
          <a:p>
            <a:pPr lvl="1"/>
            <a:r>
              <a:rPr lang="en-US" dirty="0"/>
              <a:t>Fulfilled - the asynchronous code has completed successfully.</a:t>
            </a:r>
          </a:p>
          <a:p>
            <a:pPr lvl="1"/>
            <a:r>
              <a:rPr lang="en-US" dirty="0"/>
              <a:t>Rejected - the asynchronous code has failed.</a:t>
            </a:r>
          </a:p>
          <a:p>
            <a:r>
              <a:rPr lang="en-US" dirty="0"/>
              <a:t>Once the promise is fulfilled or rejected and the correct handler has been called, the promise is considered complete - the handlers will not be called </a:t>
            </a:r>
            <a:r>
              <a:rPr lang="en-US" dirty="0" smtClean="0"/>
              <a:t>again</a:t>
            </a:r>
            <a:r>
              <a:rPr lang="en-US" dirty="0"/>
              <a:t>.</a:t>
            </a:r>
          </a:p>
        </p:txBody>
      </p:sp>
      <p:sp>
        <p:nvSpPr>
          <p:cNvPr id="4" name="Slide Number Placeholder 3"/>
          <p:cNvSpPr>
            <a:spLocks noGrp="1"/>
          </p:cNvSpPr>
          <p:nvPr>
            <p:ph type="sldNum" sz="quarter" idx="12"/>
          </p:nvPr>
        </p:nvSpPr>
        <p:spPr/>
        <p:txBody>
          <a:bodyPr/>
          <a:lstStyle/>
          <a:p>
            <a:fld id="{B80A01DB-F3F9-0B4D-83C1-A66A06F2C152}" type="slidenum">
              <a:rPr lang="en-US" smtClean="0"/>
              <a:t>13</a:t>
            </a:fld>
            <a:endParaRPr lang="en-US"/>
          </a:p>
        </p:txBody>
      </p:sp>
    </p:spTree>
    <p:extLst>
      <p:ext uri="{BB962C8B-B14F-4D97-AF65-F5344CB8AC3E}">
        <p14:creationId xmlns:p14="http://schemas.microsoft.com/office/powerpoint/2010/main" val="30357860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(Notes)</a:t>
            </a:r>
            <a:endParaRPr lang="en-US" dirty="0"/>
          </a:p>
        </p:txBody>
      </p:sp>
      <p:sp>
        <p:nvSpPr>
          <p:cNvPr id="3" name="Content Placeholder 2"/>
          <p:cNvSpPr>
            <a:spLocks noGrp="1"/>
          </p:cNvSpPr>
          <p:nvPr>
            <p:ph idx="1"/>
          </p:nvPr>
        </p:nvSpPr>
        <p:spPr/>
        <p:txBody>
          <a:bodyPr/>
          <a:lstStyle/>
          <a:p>
            <a:r>
              <a:rPr lang="en-US" dirty="0" smtClean="0"/>
              <a:t>When </a:t>
            </a:r>
            <a:r>
              <a:rPr lang="en-US" dirty="0"/>
              <a:t>a call is made to the asynchronous function, that operation will be performed whether the </a:t>
            </a:r>
            <a:r>
              <a:rPr lang="en-US" dirty="0">
                <a:latin typeface="Courier"/>
                <a:cs typeface="Courier"/>
              </a:rPr>
              <a:t>then</a:t>
            </a:r>
            <a:r>
              <a:rPr lang="en-US" dirty="0"/>
              <a:t>/</a:t>
            </a:r>
            <a:r>
              <a:rPr lang="en-US" dirty="0">
                <a:latin typeface="Courier"/>
                <a:cs typeface="Courier"/>
              </a:rPr>
              <a:t>catch</a:t>
            </a:r>
            <a:r>
              <a:rPr lang="en-US" dirty="0"/>
              <a:t> handlers are used or not.</a:t>
            </a:r>
          </a:p>
          <a:p>
            <a:r>
              <a:rPr lang="en-US" dirty="0"/>
              <a:t>Only one of the handlers will be called (success or failure)</a:t>
            </a:r>
            <a:r>
              <a:rPr lang="en-US" dirty="0" smtClean="0"/>
              <a:t>.</a:t>
            </a:r>
          </a:p>
          <a:p>
            <a:r>
              <a:rPr lang="en-US" dirty="0"/>
              <a:t>However, handlers can be added to the promise after it has been fulfilled or rejected, and the proper handler will still execute</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B80A01DB-F3F9-0B4D-83C1-A66A06F2C152}" type="slidenum">
              <a:rPr lang="en-US" smtClean="0"/>
              <a:t>14</a:t>
            </a:fld>
            <a:endParaRPr lang="en-US"/>
          </a:p>
        </p:txBody>
      </p:sp>
    </p:spTree>
    <p:extLst>
      <p:ext uri="{BB962C8B-B14F-4D97-AF65-F5344CB8AC3E}">
        <p14:creationId xmlns:p14="http://schemas.microsoft.com/office/powerpoint/2010/main" val="12401300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Chaining</a:t>
            </a:r>
            <a:endParaRPr lang="en-US" dirty="0"/>
          </a:p>
        </p:txBody>
      </p:sp>
      <p:sp>
        <p:nvSpPr>
          <p:cNvPr id="3" name="Content Placeholder 2"/>
          <p:cNvSpPr>
            <a:spLocks noGrp="1"/>
          </p:cNvSpPr>
          <p:nvPr>
            <p:ph idx="1"/>
          </p:nvPr>
        </p:nvSpPr>
        <p:spPr/>
        <p:txBody>
          <a:bodyPr>
            <a:normAutofit/>
          </a:bodyPr>
          <a:lstStyle/>
          <a:p>
            <a:r>
              <a:rPr lang="en-US" dirty="0" smtClean="0"/>
              <a:t>Promises allow us </a:t>
            </a:r>
            <a:r>
              <a:rPr lang="en-US" dirty="0"/>
              <a:t>to break up and order asynchronous code that depends on earlier asynchronous code.</a:t>
            </a:r>
          </a:p>
          <a:p>
            <a:r>
              <a:rPr lang="en-US" dirty="0"/>
              <a:t>From a </a:t>
            </a:r>
            <a:r>
              <a:rPr lang="en-US" dirty="0">
                <a:latin typeface="Courier"/>
                <a:cs typeface="Courier"/>
              </a:rPr>
              <a:t>then</a:t>
            </a:r>
            <a:r>
              <a:rPr lang="en-US" dirty="0"/>
              <a:t> or </a:t>
            </a:r>
            <a:r>
              <a:rPr lang="en-US" dirty="0">
                <a:latin typeface="Courier"/>
                <a:cs typeface="Courier"/>
              </a:rPr>
              <a:t>catch</a:t>
            </a:r>
            <a:r>
              <a:rPr lang="en-US" dirty="0"/>
              <a:t> handler, we can execute other asynchronous </a:t>
            </a:r>
            <a:r>
              <a:rPr lang="en-US" dirty="0" smtClean="0"/>
              <a:t>operations.</a:t>
            </a:r>
          </a:p>
          <a:p>
            <a:r>
              <a:rPr lang="en-US" dirty="0" smtClean="0"/>
              <a:t>The </a:t>
            </a:r>
            <a:r>
              <a:rPr lang="en-US" dirty="0"/>
              <a:t>results of this </a:t>
            </a:r>
            <a:r>
              <a:rPr lang="en-US" dirty="0" smtClean="0"/>
              <a:t>can </a:t>
            </a:r>
            <a:r>
              <a:rPr lang="en-US" dirty="0"/>
              <a:t>then be handled in a subsequent </a:t>
            </a:r>
            <a:r>
              <a:rPr lang="en-US" dirty="0">
                <a:latin typeface="Courier"/>
                <a:cs typeface="Courier"/>
              </a:rPr>
              <a:t>then</a:t>
            </a:r>
            <a:r>
              <a:rPr lang="en-US" dirty="0"/>
              <a:t> or </a:t>
            </a:r>
            <a:r>
              <a:rPr lang="en-US" dirty="0">
                <a:latin typeface="Courier"/>
                <a:cs typeface="Courier"/>
              </a:rPr>
              <a:t>catch</a:t>
            </a:r>
            <a:r>
              <a:rPr lang="en-US" dirty="0"/>
              <a:t> handler.</a:t>
            </a:r>
          </a:p>
          <a:p>
            <a:r>
              <a:rPr lang="en-US" dirty="0"/>
              <a:t>This is possible because the handlers themselves return a </a:t>
            </a:r>
            <a:r>
              <a:rPr lang="en-US" dirty="0" smtClean="0"/>
              <a:t>promise.</a:t>
            </a:r>
          </a:p>
          <a:p>
            <a:pPr lvl="1"/>
            <a:r>
              <a:rPr lang="en-US" dirty="0" smtClean="0"/>
              <a:t>If the return value is not a promise, it is wrapped in a promise that resolves to that value.</a:t>
            </a:r>
          </a:p>
          <a:p>
            <a:pPr lvl="1"/>
            <a:r>
              <a:rPr lang="en-US" dirty="0" smtClean="0"/>
              <a:t>If an error is thrown, it is wrapped in a promise that rejects with that error.</a:t>
            </a:r>
            <a:endParaRPr lang="en-US" dirty="0"/>
          </a:p>
        </p:txBody>
      </p:sp>
      <p:sp>
        <p:nvSpPr>
          <p:cNvPr id="4" name="Slide Number Placeholder 3"/>
          <p:cNvSpPr>
            <a:spLocks noGrp="1"/>
          </p:cNvSpPr>
          <p:nvPr>
            <p:ph type="sldNum" sz="quarter" idx="12"/>
          </p:nvPr>
        </p:nvSpPr>
        <p:spPr/>
        <p:txBody>
          <a:bodyPr/>
          <a:lstStyle/>
          <a:p>
            <a:fld id="{B80A01DB-F3F9-0B4D-83C1-A66A06F2C152}" type="slidenum">
              <a:rPr lang="en-US" smtClean="0"/>
              <a:t>15</a:t>
            </a:fld>
            <a:endParaRPr lang="en-US"/>
          </a:p>
        </p:txBody>
      </p:sp>
    </p:spTree>
    <p:extLst>
      <p:ext uri="{BB962C8B-B14F-4D97-AF65-F5344CB8AC3E}">
        <p14:creationId xmlns:p14="http://schemas.microsoft.com/office/powerpoint/2010/main" val="6132658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Chaining (Notes)</a:t>
            </a:r>
            <a:endParaRPr lang="en-US" dirty="0"/>
          </a:p>
        </p:txBody>
      </p:sp>
      <p:sp>
        <p:nvSpPr>
          <p:cNvPr id="3" name="Content Placeholder 2"/>
          <p:cNvSpPr>
            <a:spLocks noGrp="1"/>
          </p:cNvSpPr>
          <p:nvPr>
            <p:ph idx="1"/>
          </p:nvPr>
        </p:nvSpPr>
        <p:spPr/>
        <p:txBody>
          <a:bodyPr/>
          <a:lstStyle/>
          <a:p>
            <a:r>
              <a:rPr lang="en-US" dirty="0"/>
              <a:t>G</a:t>
            </a:r>
            <a:r>
              <a:rPr lang="en-US" dirty="0" smtClean="0"/>
              <a:t>ood practice </a:t>
            </a:r>
            <a:r>
              <a:rPr lang="en-US" dirty="0"/>
              <a:t>to end with a </a:t>
            </a:r>
            <a:r>
              <a:rPr lang="en-US" dirty="0">
                <a:latin typeface="Courier"/>
                <a:cs typeface="Courier"/>
              </a:rPr>
              <a:t>catch</a:t>
            </a:r>
            <a:r>
              <a:rPr lang="en-US" dirty="0"/>
              <a:t> handler, as errors will flow </a:t>
            </a:r>
            <a:r>
              <a:rPr lang="en-US" dirty="0" smtClean="0"/>
              <a:t>down the chain </a:t>
            </a:r>
            <a:r>
              <a:rPr lang="en-US" dirty="0"/>
              <a:t>like in a </a:t>
            </a:r>
            <a:r>
              <a:rPr lang="en-US" dirty="0">
                <a:latin typeface="Courier"/>
                <a:cs typeface="Courier"/>
              </a:rPr>
              <a:t>try</a:t>
            </a:r>
            <a:r>
              <a:rPr lang="en-US" dirty="0" smtClean="0"/>
              <a:t>/</a:t>
            </a:r>
            <a:r>
              <a:rPr lang="en-US" dirty="0">
                <a:latin typeface="Courier"/>
                <a:cs typeface="Courier"/>
              </a:rPr>
              <a:t>catch</a:t>
            </a:r>
            <a:r>
              <a:rPr lang="en-US" dirty="0"/>
              <a:t> </a:t>
            </a:r>
            <a:r>
              <a:rPr lang="en-US" dirty="0" smtClean="0"/>
              <a:t>block</a:t>
            </a:r>
            <a:r>
              <a:rPr lang="en-US" dirty="0"/>
              <a:t>. If we don’t, any uncaught errors are simply lost</a:t>
            </a:r>
            <a:r>
              <a:rPr lang="en-US" dirty="0" smtClean="0"/>
              <a:t>.</a:t>
            </a:r>
          </a:p>
          <a:p>
            <a:r>
              <a:rPr lang="en-US" dirty="0"/>
              <a:t>The result of a </a:t>
            </a:r>
            <a:r>
              <a:rPr lang="en-US" dirty="0">
                <a:latin typeface="Courier"/>
                <a:cs typeface="Courier"/>
              </a:rPr>
              <a:t>catch</a:t>
            </a:r>
            <a:r>
              <a:rPr lang="en-US" dirty="0"/>
              <a:t> </a:t>
            </a:r>
            <a:r>
              <a:rPr lang="en-US" dirty="0" smtClean="0"/>
              <a:t>that </a:t>
            </a:r>
            <a:r>
              <a:rPr lang="en-US" dirty="0"/>
              <a:t>doesn’t throw another error is a resolved </a:t>
            </a:r>
            <a:r>
              <a:rPr lang="en-US" dirty="0" smtClean="0"/>
              <a:t>promise.</a:t>
            </a:r>
          </a:p>
          <a:p>
            <a:r>
              <a:rPr lang="en-US" dirty="0"/>
              <a:t>Using </a:t>
            </a:r>
            <a:r>
              <a:rPr lang="en-US" dirty="0">
                <a:latin typeface="Courier"/>
                <a:cs typeface="Courier"/>
              </a:rPr>
              <a:t>then</a:t>
            </a:r>
            <a:r>
              <a:rPr lang="en-US" dirty="0"/>
              <a:t> and </a:t>
            </a:r>
            <a:r>
              <a:rPr lang="en-US" dirty="0">
                <a:latin typeface="Courier"/>
                <a:cs typeface="Courier"/>
              </a:rPr>
              <a:t>catch</a:t>
            </a:r>
            <a:r>
              <a:rPr lang="en-US" dirty="0"/>
              <a:t> </a:t>
            </a:r>
            <a:r>
              <a:rPr lang="en-US" dirty="0" smtClean="0"/>
              <a:t>is </a:t>
            </a:r>
            <a:r>
              <a:rPr lang="en-US" dirty="0"/>
              <a:t>NOT the same as using </a:t>
            </a:r>
            <a:r>
              <a:rPr lang="en-US" dirty="0">
                <a:latin typeface="Courier"/>
                <a:cs typeface="Courier"/>
              </a:rPr>
              <a:t>then</a:t>
            </a:r>
            <a:r>
              <a:rPr lang="en-US" dirty="0"/>
              <a:t> </a:t>
            </a:r>
            <a:r>
              <a:rPr lang="en-US" dirty="0" smtClean="0"/>
              <a:t>with </a:t>
            </a:r>
            <a:r>
              <a:rPr lang="en-US" dirty="0"/>
              <a:t>two </a:t>
            </a:r>
            <a:r>
              <a:rPr lang="en-US" dirty="0" smtClean="0"/>
              <a:t>callbacks:</a:t>
            </a:r>
          </a:p>
          <a:p>
            <a:pPr lvl="1"/>
            <a:r>
              <a:rPr lang="en-US" dirty="0" smtClean="0">
                <a:latin typeface="Courier"/>
                <a:cs typeface="Courier"/>
              </a:rPr>
              <a:t>catch</a:t>
            </a:r>
            <a:r>
              <a:rPr lang="en-US" dirty="0" smtClean="0"/>
              <a:t> is </a:t>
            </a:r>
            <a:r>
              <a:rPr lang="en-US" dirty="0"/>
              <a:t>a handler for the next iteration of the </a:t>
            </a:r>
            <a:r>
              <a:rPr lang="en-US" dirty="0" smtClean="0"/>
              <a:t>chain.</a:t>
            </a:r>
          </a:p>
          <a:p>
            <a:pPr lvl="1"/>
            <a:r>
              <a:rPr lang="en-US" dirty="0" smtClean="0"/>
              <a:t>If we were instead to pass </a:t>
            </a:r>
            <a:r>
              <a:rPr lang="en-US" dirty="0"/>
              <a:t>two </a:t>
            </a:r>
            <a:r>
              <a:rPr lang="en-US" dirty="0" smtClean="0"/>
              <a:t>callbacks to </a:t>
            </a:r>
            <a:r>
              <a:rPr lang="en-US" dirty="0" smtClean="0">
                <a:latin typeface="Courier"/>
                <a:cs typeface="Courier"/>
              </a:rPr>
              <a:t>then</a:t>
            </a:r>
            <a:r>
              <a:rPr lang="en-US" dirty="0" smtClean="0"/>
              <a:t>, errors in the first callback will not be handled by the second callback.</a:t>
            </a:r>
            <a:endParaRPr lang="en-US" dirty="0"/>
          </a:p>
        </p:txBody>
      </p:sp>
      <p:sp>
        <p:nvSpPr>
          <p:cNvPr id="4" name="Slide Number Placeholder 3"/>
          <p:cNvSpPr>
            <a:spLocks noGrp="1"/>
          </p:cNvSpPr>
          <p:nvPr>
            <p:ph type="sldNum" sz="quarter" idx="12"/>
          </p:nvPr>
        </p:nvSpPr>
        <p:spPr/>
        <p:txBody>
          <a:bodyPr/>
          <a:lstStyle/>
          <a:p>
            <a:fld id="{B80A01DB-F3F9-0B4D-83C1-A66A06F2C152}" type="slidenum">
              <a:rPr lang="en-US" smtClean="0"/>
              <a:t>16</a:t>
            </a:fld>
            <a:endParaRPr lang="en-US"/>
          </a:p>
        </p:txBody>
      </p:sp>
    </p:spTree>
    <p:extLst>
      <p:ext uri="{BB962C8B-B14F-4D97-AF65-F5344CB8AC3E}">
        <p14:creationId xmlns:p14="http://schemas.microsoft.com/office/powerpoint/2010/main" val="13451931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Retrospective</a:t>
            </a:r>
            <a:endParaRPr lang="en-US" dirty="0"/>
          </a:p>
        </p:txBody>
      </p:sp>
      <p:sp>
        <p:nvSpPr>
          <p:cNvPr id="3" name="Content Placeholder 2"/>
          <p:cNvSpPr>
            <a:spLocks noGrp="1"/>
          </p:cNvSpPr>
          <p:nvPr>
            <p:ph idx="1"/>
          </p:nvPr>
        </p:nvSpPr>
        <p:spPr/>
        <p:txBody>
          <a:bodyPr/>
          <a:lstStyle/>
          <a:p>
            <a:r>
              <a:rPr lang="en-US" dirty="0" smtClean="0"/>
              <a:t>Let’s take </a:t>
            </a:r>
            <a:r>
              <a:rPr lang="en-US" dirty="0"/>
              <a:t>a step back - did this resolve the 4 issues above with callbacks</a:t>
            </a:r>
            <a:r>
              <a:rPr lang="en-US" dirty="0" smtClean="0"/>
              <a:t>?</a:t>
            </a:r>
          </a:p>
          <a:p>
            <a:pPr lvl="1"/>
            <a:r>
              <a:rPr lang="en-US" dirty="0" smtClean="0"/>
              <a:t>Easier to read. </a:t>
            </a:r>
            <a:r>
              <a:rPr lang="en-US" dirty="0" smtClean="0">
                <a:solidFill>
                  <a:srgbClr val="31B32F"/>
                </a:solidFill>
                <a:latin typeface="Wingdings"/>
                <a:ea typeface="Wingdings"/>
                <a:cs typeface="Wingdings"/>
                <a:sym typeface="Wingdings"/>
              </a:rPr>
              <a:t></a:t>
            </a:r>
            <a:endParaRPr lang="en-US" dirty="0">
              <a:solidFill>
                <a:srgbClr val="31B32F"/>
              </a:solidFill>
            </a:endParaRPr>
          </a:p>
          <a:p>
            <a:pPr lvl="1"/>
            <a:r>
              <a:rPr lang="en-US" dirty="0" smtClean="0"/>
              <a:t>Can pass </a:t>
            </a:r>
            <a:r>
              <a:rPr lang="en-US" dirty="0"/>
              <a:t>separate callbacks for success and </a:t>
            </a:r>
            <a:r>
              <a:rPr lang="en-US" dirty="0" smtClean="0"/>
              <a:t>failure. </a:t>
            </a:r>
            <a:r>
              <a:rPr lang="en-US" dirty="0" smtClean="0">
                <a:solidFill>
                  <a:srgbClr val="31B32F"/>
                </a:solidFill>
                <a:latin typeface="Wingdings"/>
                <a:ea typeface="Wingdings"/>
                <a:cs typeface="Wingdings"/>
                <a:sym typeface="Wingdings"/>
              </a:rPr>
              <a:t></a:t>
            </a:r>
            <a:endParaRPr lang="en-US" dirty="0">
              <a:solidFill>
                <a:srgbClr val="31B32F"/>
              </a:solidFill>
            </a:endParaRPr>
          </a:p>
          <a:p>
            <a:pPr lvl="1"/>
            <a:r>
              <a:rPr lang="en-US" dirty="0" smtClean="0"/>
              <a:t>Return to </a:t>
            </a:r>
            <a:r>
              <a:rPr lang="en-US" dirty="0"/>
              <a:t>a specific point of execution from a </a:t>
            </a:r>
            <a:r>
              <a:rPr lang="en-US" dirty="0" smtClean="0"/>
              <a:t>callback. </a:t>
            </a:r>
            <a:r>
              <a:rPr lang="en-US" dirty="0" smtClean="0">
                <a:solidFill>
                  <a:srgbClr val="FF0000"/>
                </a:solidFill>
                <a:latin typeface="Wingdings"/>
                <a:ea typeface="Wingdings"/>
                <a:cs typeface="Wingdings"/>
                <a:sym typeface="Wingdings"/>
              </a:rPr>
              <a:t></a:t>
            </a:r>
          </a:p>
          <a:p>
            <a:pPr lvl="2"/>
            <a:r>
              <a:rPr lang="en-US" dirty="0" smtClean="0"/>
              <a:t>We can never truly make this happen, but now we can better organize our callback code, and use return and throw statements to indicate a logical flow.</a:t>
            </a:r>
            <a:endParaRPr lang="en-US" dirty="0"/>
          </a:p>
          <a:p>
            <a:pPr lvl="1"/>
            <a:r>
              <a:rPr lang="en-US" dirty="0" smtClean="0"/>
              <a:t>Avoid “</a:t>
            </a:r>
            <a:r>
              <a:rPr lang="en-US" dirty="0"/>
              <a:t>pyramid of </a:t>
            </a:r>
            <a:r>
              <a:rPr lang="en-US" dirty="0" smtClean="0"/>
              <a:t>doom” from nested callbacks. </a:t>
            </a:r>
            <a:r>
              <a:rPr lang="en-US" dirty="0" smtClean="0">
                <a:solidFill>
                  <a:srgbClr val="31B32F"/>
                </a:solidFill>
                <a:latin typeface="Wingdings"/>
                <a:ea typeface="Wingdings"/>
                <a:cs typeface="Wingdings"/>
                <a:sym typeface="Wingdings"/>
              </a:rPr>
              <a:t></a:t>
            </a:r>
            <a:endParaRPr lang="en-US" dirty="0" smtClean="0">
              <a:solidFill>
                <a:srgbClr val="31B32F"/>
              </a:solidFill>
            </a:endParaRPr>
          </a:p>
        </p:txBody>
      </p:sp>
      <p:sp>
        <p:nvSpPr>
          <p:cNvPr id="4" name="Slide Number Placeholder 3"/>
          <p:cNvSpPr>
            <a:spLocks noGrp="1"/>
          </p:cNvSpPr>
          <p:nvPr>
            <p:ph type="sldNum" sz="quarter" idx="12"/>
          </p:nvPr>
        </p:nvSpPr>
        <p:spPr/>
        <p:txBody>
          <a:bodyPr/>
          <a:lstStyle/>
          <a:p>
            <a:fld id="{B80A01DB-F3F9-0B4D-83C1-A66A06F2C152}" type="slidenum">
              <a:rPr lang="en-US" smtClean="0"/>
              <a:t>17</a:t>
            </a:fld>
            <a:endParaRPr lang="en-US"/>
          </a:p>
        </p:txBody>
      </p:sp>
    </p:spTree>
    <p:extLst>
      <p:ext uri="{BB962C8B-B14F-4D97-AF65-F5344CB8AC3E}">
        <p14:creationId xmlns:p14="http://schemas.microsoft.com/office/powerpoint/2010/main" val="19470846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6174" y="2043043"/>
            <a:ext cx="6316869" cy="10933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Promises – Define Your Own</a:t>
            </a:r>
            <a:endParaRPr lang="en-US" dirty="0"/>
          </a:p>
        </p:txBody>
      </p:sp>
      <p:sp>
        <p:nvSpPr>
          <p:cNvPr id="3" name="Content Placeholder 2"/>
          <p:cNvSpPr>
            <a:spLocks noGrp="1"/>
          </p:cNvSpPr>
          <p:nvPr>
            <p:ph idx="1"/>
          </p:nvPr>
        </p:nvSpPr>
        <p:spPr/>
        <p:txBody>
          <a:bodyPr/>
          <a:lstStyle/>
          <a:p>
            <a:r>
              <a:rPr lang="en-US" dirty="0" smtClean="0"/>
              <a:t>Syntax </a:t>
            </a:r>
          </a:p>
          <a:p>
            <a:pPr marL="411480" lvl="1" indent="0">
              <a:buNone/>
            </a:pPr>
            <a:r>
              <a:rPr lang="en-US" dirty="0" smtClean="0">
                <a:latin typeface="Courier"/>
                <a:cs typeface="Courier"/>
              </a:rPr>
              <a:t>new </a:t>
            </a:r>
            <a:r>
              <a:rPr lang="en-US" dirty="0">
                <a:latin typeface="Courier"/>
                <a:cs typeface="Courier"/>
              </a:rPr>
              <a:t>Promise(function(resolve, reject) </a:t>
            </a:r>
            <a:r>
              <a:rPr lang="en-US" dirty="0" smtClean="0">
                <a:latin typeface="Courier"/>
                <a:cs typeface="Courier"/>
              </a:rPr>
              <a:t>{</a:t>
            </a:r>
          </a:p>
          <a:p>
            <a:pPr marL="411480" lvl="1" indent="0">
              <a:buNone/>
            </a:pPr>
            <a:r>
              <a:rPr lang="en-US" dirty="0">
                <a:latin typeface="Courier"/>
                <a:cs typeface="Courier"/>
              </a:rPr>
              <a:t>	</a:t>
            </a:r>
            <a:r>
              <a:rPr lang="en-US" dirty="0" smtClean="0">
                <a:latin typeface="Courier"/>
                <a:cs typeface="Courier"/>
              </a:rPr>
              <a:t>// use resolve/reject</a:t>
            </a:r>
          </a:p>
          <a:p>
            <a:pPr marL="411480" lvl="1" indent="0">
              <a:buNone/>
            </a:pPr>
            <a:r>
              <a:rPr lang="en-US" dirty="0" smtClean="0">
                <a:latin typeface="Courier"/>
                <a:cs typeface="Courier"/>
              </a:rPr>
              <a:t>}</a:t>
            </a:r>
            <a:r>
              <a:rPr lang="en-US" dirty="0">
                <a:latin typeface="Courier"/>
                <a:cs typeface="Courier"/>
              </a:rPr>
              <a:t>);</a:t>
            </a:r>
          </a:p>
          <a:p>
            <a:r>
              <a:rPr lang="en-US" dirty="0" smtClean="0"/>
              <a:t>Call </a:t>
            </a:r>
            <a:r>
              <a:rPr lang="en-US" dirty="0">
                <a:latin typeface="Courier"/>
                <a:cs typeface="Courier"/>
              </a:rPr>
              <a:t>resolve</a:t>
            </a:r>
            <a:r>
              <a:rPr lang="en-US" dirty="0"/>
              <a:t> to </a:t>
            </a:r>
            <a:r>
              <a:rPr lang="en-US" dirty="0" smtClean="0"/>
              <a:t>indicate work has completed successfully, pass result if there is one.</a:t>
            </a:r>
          </a:p>
          <a:p>
            <a:r>
              <a:rPr lang="en-US" dirty="0" smtClean="0"/>
              <a:t>Call reject to pass back an error that has occurred</a:t>
            </a:r>
          </a:p>
        </p:txBody>
      </p:sp>
      <p:sp>
        <p:nvSpPr>
          <p:cNvPr id="5" name="Slide Number Placeholder 4"/>
          <p:cNvSpPr>
            <a:spLocks noGrp="1"/>
          </p:cNvSpPr>
          <p:nvPr>
            <p:ph type="sldNum" sz="quarter" idx="12"/>
          </p:nvPr>
        </p:nvSpPr>
        <p:spPr/>
        <p:txBody>
          <a:bodyPr/>
          <a:lstStyle/>
          <a:p>
            <a:fld id="{B80A01DB-F3F9-0B4D-83C1-A66A06F2C152}" type="slidenum">
              <a:rPr lang="en-US" smtClean="0"/>
              <a:t>18</a:t>
            </a:fld>
            <a:endParaRPr lang="en-US"/>
          </a:p>
        </p:txBody>
      </p:sp>
    </p:spTree>
    <p:extLst>
      <p:ext uri="{BB962C8B-B14F-4D97-AF65-F5344CB8AC3E}">
        <p14:creationId xmlns:p14="http://schemas.microsoft.com/office/powerpoint/2010/main" val="19015753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4087" y="3642139"/>
            <a:ext cx="6990522" cy="12589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84087" y="2020957"/>
            <a:ext cx="6990522" cy="12589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4200" dirty="0" err="1" smtClean="0"/>
              <a:t>Promise.resolve</a:t>
            </a:r>
            <a:r>
              <a:rPr lang="en-US" sz="4200" dirty="0" smtClean="0"/>
              <a:t> &amp; </a:t>
            </a:r>
            <a:r>
              <a:rPr lang="en-US" sz="4200" dirty="0" err="1" smtClean="0"/>
              <a:t>Promise.reject</a:t>
            </a:r>
            <a:endParaRPr lang="en-US" sz="4200" dirty="0"/>
          </a:p>
        </p:txBody>
      </p:sp>
      <p:sp>
        <p:nvSpPr>
          <p:cNvPr id="3" name="Content Placeholder 2"/>
          <p:cNvSpPr>
            <a:spLocks noGrp="1"/>
          </p:cNvSpPr>
          <p:nvPr>
            <p:ph idx="1"/>
          </p:nvPr>
        </p:nvSpPr>
        <p:spPr>
          <a:xfrm>
            <a:off x="457200" y="1589157"/>
            <a:ext cx="7620000" cy="4800600"/>
          </a:xfrm>
        </p:spPr>
        <p:txBody>
          <a:bodyPr>
            <a:normAutofit/>
          </a:bodyPr>
          <a:lstStyle/>
          <a:p>
            <a:r>
              <a:rPr lang="en-US" dirty="0" err="1" smtClean="0">
                <a:latin typeface="Courier"/>
                <a:cs typeface="Courier"/>
              </a:rPr>
              <a:t>Promise.resolve</a:t>
            </a:r>
            <a:r>
              <a:rPr lang="en-US" dirty="0" smtClean="0"/>
              <a:t>, shorthand for:</a:t>
            </a:r>
          </a:p>
          <a:p>
            <a:pPr marL="114300" indent="0">
              <a:buNone/>
            </a:pPr>
            <a:r>
              <a:rPr lang="en-US" sz="1900" dirty="0" smtClean="0">
                <a:latin typeface="Courier"/>
                <a:cs typeface="Courier"/>
              </a:rPr>
              <a:t>  </a:t>
            </a:r>
            <a:r>
              <a:rPr lang="en-US" dirty="0" smtClean="0">
                <a:latin typeface="Courier"/>
                <a:cs typeface="Courier"/>
              </a:rPr>
              <a:t>new </a:t>
            </a:r>
            <a:r>
              <a:rPr lang="en-US" dirty="0">
                <a:latin typeface="Courier"/>
                <a:cs typeface="Courier"/>
              </a:rPr>
              <a:t>Promise(function (resolve, </a:t>
            </a:r>
            <a:r>
              <a:rPr lang="en-US" dirty="0" smtClean="0">
                <a:latin typeface="Courier"/>
                <a:cs typeface="Courier"/>
              </a:rPr>
              <a:t>reject) {</a:t>
            </a:r>
          </a:p>
          <a:p>
            <a:pPr marL="114300" indent="0">
              <a:buNone/>
            </a:pPr>
            <a:r>
              <a:rPr lang="en-US" dirty="0">
                <a:latin typeface="Courier"/>
                <a:cs typeface="Courier"/>
              </a:rPr>
              <a:t> </a:t>
            </a:r>
            <a:r>
              <a:rPr lang="en-US" dirty="0" smtClean="0">
                <a:latin typeface="Courier"/>
                <a:cs typeface="Courier"/>
              </a:rPr>
              <a:t>     resolve</a:t>
            </a:r>
            <a:r>
              <a:rPr lang="en-US" dirty="0">
                <a:latin typeface="Courier"/>
                <a:cs typeface="Courier"/>
              </a:rPr>
              <a:t>(value)</a:t>
            </a:r>
            <a:r>
              <a:rPr lang="en-US" dirty="0" smtClean="0">
                <a:latin typeface="Courier"/>
                <a:cs typeface="Courier"/>
              </a:rPr>
              <a:t>;</a:t>
            </a:r>
          </a:p>
          <a:p>
            <a:pPr marL="114300" indent="0">
              <a:buNone/>
            </a:pPr>
            <a:r>
              <a:rPr lang="en-US" dirty="0" smtClean="0">
                <a:latin typeface="Courier"/>
                <a:cs typeface="Courier"/>
              </a:rPr>
              <a:t>  });</a:t>
            </a:r>
            <a:r>
              <a:rPr lang="en-US" dirty="0" smtClean="0"/>
              <a:t> </a:t>
            </a:r>
          </a:p>
          <a:p>
            <a:r>
              <a:rPr lang="en-US" dirty="0" err="1" smtClean="0">
                <a:latin typeface="Courier"/>
                <a:cs typeface="Courier"/>
              </a:rPr>
              <a:t>Promise.reject</a:t>
            </a:r>
            <a:r>
              <a:rPr lang="en-US" dirty="0" smtClean="0"/>
              <a:t>, </a:t>
            </a:r>
            <a:r>
              <a:rPr lang="en-US" dirty="0"/>
              <a:t>shorthand for:</a:t>
            </a:r>
          </a:p>
          <a:p>
            <a:pPr marL="114300" indent="0">
              <a:buNone/>
            </a:pPr>
            <a:r>
              <a:rPr lang="en-US" sz="2400" dirty="0">
                <a:latin typeface="Courier"/>
                <a:cs typeface="Courier"/>
              </a:rPr>
              <a:t>  </a:t>
            </a:r>
            <a:r>
              <a:rPr lang="en-US" dirty="0">
                <a:latin typeface="Courier"/>
                <a:cs typeface="Courier"/>
              </a:rPr>
              <a:t>new Promise(function (resolve, reject) {</a:t>
            </a:r>
          </a:p>
          <a:p>
            <a:pPr marL="114300" indent="0">
              <a:buNone/>
            </a:pPr>
            <a:r>
              <a:rPr lang="en-US" dirty="0">
                <a:latin typeface="Courier"/>
                <a:cs typeface="Courier"/>
              </a:rPr>
              <a:t>      </a:t>
            </a:r>
            <a:r>
              <a:rPr lang="en-US" dirty="0" smtClean="0">
                <a:latin typeface="Courier"/>
                <a:cs typeface="Courier"/>
              </a:rPr>
              <a:t>reject(error)</a:t>
            </a:r>
            <a:r>
              <a:rPr lang="en-US" dirty="0">
                <a:latin typeface="Courier"/>
                <a:cs typeface="Courier"/>
              </a:rPr>
              <a:t>;</a:t>
            </a:r>
          </a:p>
          <a:p>
            <a:pPr marL="114300" indent="0">
              <a:buNone/>
            </a:pPr>
            <a:r>
              <a:rPr lang="en-US" dirty="0">
                <a:latin typeface="Courier"/>
                <a:cs typeface="Courier"/>
              </a:rPr>
              <a:t>  });</a:t>
            </a:r>
            <a:r>
              <a:rPr lang="en-US" dirty="0"/>
              <a:t> </a:t>
            </a:r>
          </a:p>
          <a:p>
            <a:r>
              <a:rPr lang="en-US" dirty="0"/>
              <a:t>Converts code that is not asynchronous or doesn’t conform to the promises </a:t>
            </a:r>
            <a:r>
              <a:rPr lang="en-US" dirty="0" smtClean="0"/>
              <a:t>standard</a:t>
            </a:r>
          </a:p>
          <a:p>
            <a:r>
              <a:rPr lang="en-US" dirty="0" smtClean="0"/>
              <a:t>Handy </a:t>
            </a:r>
            <a:r>
              <a:rPr lang="en-US" dirty="0"/>
              <a:t>for </a:t>
            </a:r>
            <a:r>
              <a:rPr lang="en-US" dirty="0" smtClean="0"/>
              <a:t>testing</a:t>
            </a:r>
            <a:endParaRPr lang="en-US" dirty="0"/>
          </a:p>
        </p:txBody>
      </p:sp>
      <p:sp>
        <p:nvSpPr>
          <p:cNvPr id="6" name="Slide Number Placeholder 5"/>
          <p:cNvSpPr>
            <a:spLocks noGrp="1"/>
          </p:cNvSpPr>
          <p:nvPr>
            <p:ph type="sldNum" sz="quarter" idx="12"/>
          </p:nvPr>
        </p:nvSpPr>
        <p:spPr/>
        <p:txBody>
          <a:bodyPr/>
          <a:lstStyle/>
          <a:p>
            <a:fld id="{B80A01DB-F3F9-0B4D-83C1-A66A06F2C152}" type="slidenum">
              <a:rPr lang="en-US" smtClean="0"/>
              <a:t>19</a:t>
            </a:fld>
            <a:endParaRPr lang="en-US"/>
          </a:p>
        </p:txBody>
      </p:sp>
    </p:spTree>
    <p:extLst>
      <p:ext uri="{BB962C8B-B14F-4D97-AF65-F5344CB8AC3E}">
        <p14:creationId xmlns:p14="http://schemas.microsoft.com/office/powerpoint/2010/main" val="7063891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4694182" cy="1143000"/>
          </a:xfrm>
        </p:spPr>
        <p:txBody>
          <a:bodyPr/>
          <a:lstStyle/>
          <a:p>
            <a:r>
              <a:rPr lang="en-US" dirty="0" smtClean="0"/>
              <a:t>In the beginning…</a:t>
            </a:r>
            <a:endParaRPr lang="en-US" dirty="0"/>
          </a:p>
        </p:txBody>
      </p:sp>
      <p:pic>
        <p:nvPicPr>
          <p:cNvPr id="14" name="Content Placeholder 13" descr="dinosaur-clip-art-dino4b.gif"/>
          <p:cNvPicPr>
            <a:picLocks noGrp="1" noChangeAspect="1"/>
          </p:cNvPicPr>
          <p:nvPr>
            <p:ph idx="1"/>
          </p:nvPr>
        </p:nvPicPr>
        <p:blipFill>
          <a:blip r:embed="rId2">
            <a:extLst>
              <a:ext uri="{28A0092B-C50C-407E-A947-70E740481C1C}">
                <a14:useLocalDpi xmlns:a14="http://schemas.microsoft.com/office/drawing/2010/main" val="0"/>
              </a:ext>
            </a:extLst>
          </a:blip>
          <a:srcRect t="8643" b="8643"/>
          <a:stretch>
            <a:fillRect/>
          </a:stretch>
        </p:blipFill>
        <p:spPr>
          <a:xfrm>
            <a:off x="457201" y="1279705"/>
            <a:ext cx="7620000" cy="4800600"/>
          </a:xfrm>
        </p:spPr>
      </p:pic>
      <p:sp>
        <p:nvSpPr>
          <p:cNvPr id="3" name="Slide Number Placeholder 2"/>
          <p:cNvSpPr>
            <a:spLocks noGrp="1"/>
          </p:cNvSpPr>
          <p:nvPr>
            <p:ph type="sldNum" sz="quarter" idx="12"/>
          </p:nvPr>
        </p:nvSpPr>
        <p:spPr/>
        <p:txBody>
          <a:bodyPr/>
          <a:lstStyle/>
          <a:p>
            <a:fld id="{B80A01DB-F3F9-0B4D-83C1-A66A06F2C152}" type="slidenum">
              <a:rPr lang="en-US" smtClean="0"/>
              <a:t>2</a:t>
            </a:fld>
            <a:endParaRPr lang="en-US"/>
          </a:p>
        </p:txBody>
      </p:sp>
    </p:spTree>
    <p:extLst>
      <p:ext uri="{BB962C8B-B14F-4D97-AF65-F5344CB8AC3E}">
        <p14:creationId xmlns:p14="http://schemas.microsoft.com/office/powerpoint/2010/main" val="38577892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Promise.all</a:t>
            </a:r>
            <a:endParaRPr lang="en-US" dirty="0"/>
          </a:p>
        </p:txBody>
      </p:sp>
      <p:sp>
        <p:nvSpPr>
          <p:cNvPr id="3" name="Content Placeholder 2"/>
          <p:cNvSpPr>
            <a:spLocks noGrp="1"/>
          </p:cNvSpPr>
          <p:nvPr>
            <p:ph idx="1"/>
          </p:nvPr>
        </p:nvSpPr>
        <p:spPr/>
        <p:txBody>
          <a:bodyPr/>
          <a:lstStyle/>
          <a:p>
            <a:r>
              <a:rPr lang="en-US" dirty="0"/>
              <a:t>In synchronous code, if you have list of values to manipulate, you can </a:t>
            </a:r>
            <a:r>
              <a:rPr lang="en-US" dirty="0" smtClean="0"/>
              <a:t>use a loop.</a:t>
            </a:r>
          </a:p>
          <a:p>
            <a:r>
              <a:rPr lang="en-US" dirty="0"/>
              <a:t>W</a:t>
            </a:r>
            <a:r>
              <a:rPr lang="en-US" dirty="0" smtClean="0"/>
              <a:t>hat </a:t>
            </a:r>
            <a:r>
              <a:rPr lang="en-US" dirty="0"/>
              <a:t>if the handling of each value </a:t>
            </a:r>
            <a:r>
              <a:rPr lang="en-US" dirty="0" smtClean="0"/>
              <a:t>is an asynchronous call? Remember </a:t>
            </a:r>
            <a:r>
              <a:rPr lang="en-US" dirty="0"/>
              <a:t>that </a:t>
            </a:r>
            <a:r>
              <a:rPr lang="en-US" dirty="0" smtClean="0"/>
              <a:t>as each call is made, </a:t>
            </a:r>
            <a:r>
              <a:rPr lang="en-US" dirty="0"/>
              <a:t>it begins executing in parallel to the rest of the </a:t>
            </a:r>
            <a:r>
              <a:rPr lang="en-US" dirty="0" smtClean="0"/>
              <a:t>code.</a:t>
            </a:r>
          </a:p>
          <a:p>
            <a:r>
              <a:rPr lang="en-US" dirty="0" smtClean="0"/>
              <a:t>If </a:t>
            </a:r>
            <a:r>
              <a:rPr lang="en-US" dirty="0"/>
              <a:t>we were to call an asynchronous function in each iteration of a </a:t>
            </a:r>
            <a:r>
              <a:rPr lang="en-US" dirty="0" smtClean="0"/>
              <a:t>loop, we would </a:t>
            </a:r>
            <a:r>
              <a:rPr lang="en-US" dirty="0"/>
              <a:t>have </a:t>
            </a:r>
            <a:r>
              <a:rPr lang="en-US" i="1" dirty="0"/>
              <a:t>n</a:t>
            </a:r>
            <a:r>
              <a:rPr lang="en-US" dirty="0"/>
              <a:t> number of parallel actions </a:t>
            </a:r>
            <a:r>
              <a:rPr lang="en-US" dirty="0" smtClean="0"/>
              <a:t>occurring, </a:t>
            </a:r>
            <a:r>
              <a:rPr lang="en-US" dirty="0"/>
              <a:t>each </a:t>
            </a:r>
            <a:r>
              <a:rPr lang="en-US" dirty="0" smtClean="0"/>
              <a:t>needing </a:t>
            </a:r>
            <a:r>
              <a:rPr lang="en-US" dirty="0"/>
              <a:t>it’s own </a:t>
            </a:r>
            <a:r>
              <a:rPr lang="en-US" dirty="0">
                <a:latin typeface="Courier"/>
                <a:cs typeface="Courier"/>
              </a:rPr>
              <a:t>then</a:t>
            </a:r>
            <a:r>
              <a:rPr lang="en-US" dirty="0"/>
              <a:t> to access the result.</a:t>
            </a:r>
          </a:p>
        </p:txBody>
      </p:sp>
      <p:sp>
        <p:nvSpPr>
          <p:cNvPr id="4" name="Slide Number Placeholder 3"/>
          <p:cNvSpPr>
            <a:spLocks noGrp="1"/>
          </p:cNvSpPr>
          <p:nvPr>
            <p:ph type="sldNum" sz="quarter" idx="12"/>
          </p:nvPr>
        </p:nvSpPr>
        <p:spPr/>
        <p:txBody>
          <a:bodyPr/>
          <a:lstStyle/>
          <a:p>
            <a:fld id="{B80A01DB-F3F9-0B4D-83C1-A66A06F2C152}" type="slidenum">
              <a:rPr lang="en-US" smtClean="0"/>
              <a:t>20</a:t>
            </a:fld>
            <a:endParaRPr lang="en-US"/>
          </a:p>
        </p:txBody>
      </p:sp>
    </p:spTree>
    <p:extLst>
      <p:ext uri="{BB962C8B-B14F-4D97-AF65-F5344CB8AC3E}">
        <p14:creationId xmlns:p14="http://schemas.microsoft.com/office/powerpoint/2010/main" val="10177147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Promise.all</a:t>
            </a:r>
            <a:endParaRPr lang="en-US" dirty="0"/>
          </a:p>
        </p:txBody>
      </p:sp>
      <p:sp>
        <p:nvSpPr>
          <p:cNvPr id="3" name="Content Placeholder 2"/>
          <p:cNvSpPr>
            <a:spLocks noGrp="1"/>
          </p:cNvSpPr>
          <p:nvPr>
            <p:ph idx="1"/>
          </p:nvPr>
        </p:nvSpPr>
        <p:spPr/>
        <p:txBody>
          <a:bodyPr/>
          <a:lstStyle/>
          <a:p>
            <a:r>
              <a:rPr lang="en-US" dirty="0"/>
              <a:t>Fortunately, </a:t>
            </a:r>
            <a:r>
              <a:rPr lang="en-US" dirty="0" smtClean="0"/>
              <a:t>promises provide </a:t>
            </a:r>
            <a:r>
              <a:rPr lang="en-US" dirty="0"/>
              <a:t>a way to wait for several </a:t>
            </a:r>
            <a:r>
              <a:rPr lang="en-US" dirty="0" smtClean="0"/>
              <a:t>concurrent promises </a:t>
            </a:r>
            <a:r>
              <a:rPr lang="en-US" dirty="0"/>
              <a:t>to resolve - </a:t>
            </a:r>
            <a:r>
              <a:rPr lang="en-US" dirty="0" err="1" smtClean="0">
                <a:latin typeface="Courier"/>
                <a:cs typeface="Courier"/>
              </a:rPr>
              <a:t>Promise.all</a:t>
            </a:r>
            <a:r>
              <a:rPr lang="en-US" dirty="0" smtClean="0"/>
              <a:t>.</a:t>
            </a:r>
          </a:p>
          <a:p>
            <a:r>
              <a:rPr lang="en-US" dirty="0" smtClean="0"/>
              <a:t>Takes </a:t>
            </a:r>
            <a:r>
              <a:rPr lang="en-US" dirty="0"/>
              <a:t>an array of promises and returns a promise that resolves when all the promises have resolved. </a:t>
            </a:r>
            <a:endParaRPr lang="en-US" dirty="0" smtClean="0"/>
          </a:p>
          <a:p>
            <a:r>
              <a:rPr lang="en-US" dirty="0" smtClean="0"/>
              <a:t>Using </a:t>
            </a:r>
            <a:r>
              <a:rPr lang="en-US" dirty="0"/>
              <a:t>the </a:t>
            </a:r>
            <a:r>
              <a:rPr lang="en-US" dirty="0">
                <a:latin typeface="Courier"/>
                <a:cs typeface="Courier"/>
              </a:rPr>
              <a:t>then</a:t>
            </a:r>
            <a:r>
              <a:rPr lang="en-US" dirty="0"/>
              <a:t> </a:t>
            </a:r>
            <a:r>
              <a:rPr lang="en-US" dirty="0" smtClean="0"/>
              <a:t>handler with </a:t>
            </a:r>
            <a:r>
              <a:rPr lang="en-US" dirty="0" err="1" smtClean="0">
                <a:latin typeface="Courier"/>
                <a:cs typeface="Courier"/>
              </a:rPr>
              <a:t>Promise.all</a:t>
            </a:r>
            <a:r>
              <a:rPr lang="en-US" dirty="0" smtClean="0"/>
              <a:t> </a:t>
            </a:r>
            <a:r>
              <a:rPr lang="en-US" dirty="0"/>
              <a:t>will allow you to define a callback function that receives an array of results from the promises passed to all</a:t>
            </a:r>
            <a:r>
              <a:rPr lang="en-US" dirty="0" smtClean="0"/>
              <a:t>.</a:t>
            </a:r>
            <a:endParaRPr lang="en-US" dirty="0"/>
          </a:p>
          <a:p>
            <a:r>
              <a:rPr lang="en-US" dirty="0"/>
              <a:t>R</a:t>
            </a:r>
            <a:r>
              <a:rPr lang="en-US" dirty="0" smtClean="0"/>
              <a:t>esolves </a:t>
            </a:r>
            <a:r>
              <a:rPr lang="en-US" dirty="0"/>
              <a:t>when/if </a:t>
            </a:r>
            <a:r>
              <a:rPr lang="en-US" dirty="0" smtClean="0"/>
              <a:t>all </a:t>
            </a:r>
            <a:r>
              <a:rPr lang="en-US" dirty="0"/>
              <a:t>promises </a:t>
            </a:r>
            <a:r>
              <a:rPr lang="en-US" dirty="0" smtClean="0"/>
              <a:t>passed in are resolved </a:t>
            </a:r>
            <a:r>
              <a:rPr lang="en-US" dirty="0"/>
              <a:t>- if one fails, the entire </a:t>
            </a:r>
            <a:r>
              <a:rPr lang="en-US" dirty="0" smtClean="0"/>
              <a:t>thing fails.</a:t>
            </a:r>
          </a:p>
          <a:p>
            <a:r>
              <a:rPr lang="en-US" dirty="0" smtClean="0"/>
              <a:t>The array of results will be in order.</a:t>
            </a:r>
            <a:endParaRPr lang="en-US" dirty="0"/>
          </a:p>
          <a:p>
            <a:endParaRPr lang="en-US" dirty="0"/>
          </a:p>
        </p:txBody>
      </p:sp>
      <p:sp>
        <p:nvSpPr>
          <p:cNvPr id="4" name="Slide Number Placeholder 3"/>
          <p:cNvSpPr>
            <a:spLocks noGrp="1"/>
          </p:cNvSpPr>
          <p:nvPr>
            <p:ph type="sldNum" sz="quarter" idx="12"/>
          </p:nvPr>
        </p:nvSpPr>
        <p:spPr/>
        <p:txBody>
          <a:bodyPr/>
          <a:lstStyle/>
          <a:p>
            <a:fld id="{B80A01DB-F3F9-0B4D-83C1-A66A06F2C152}" type="slidenum">
              <a:rPr lang="en-US" smtClean="0"/>
              <a:t>21</a:t>
            </a:fld>
            <a:endParaRPr lang="en-US"/>
          </a:p>
        </p:txBody>
      </p:sp>
    </p:spTree>
    <p:extLst>
      <p:ext uri="{BB962C8B-B14F-4D97-AF65-F5344CB8AC3E}">
        <p14:creationId xmlns:p14="http://schemas.microsoft.com/office/powerpoint/2010/main" val="41391685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Terminology</a:t>
            </a:r>
            <a:endParaRPr lang="en-US" dirty="0"/>
          </a:p>
        </p:txBody>
      </p:sp>
      <p:sp>
        <p:nvSpPr>
          <p:cNvPr id="3" name="Content Placeholder 2"/>
          <p:cNvSpPr>
            <a:spLocks noGrp="1"/>
          </p:cNvSpPr>
          <p:nvPr>
            <p:ph idx="1"/>
          </p:nvPr>
        </p:nvSpPr>
        <p:spPr/>
        <p:txBody>
          <a:bodyPr>
            <a:normAutofit/>
          </a:bodyPr>
          <a:lstStyle/>
          <a:p>
            <a:r>
              <a:rPr lang="en-US" dirty="0" smtClean="0"/>
              <a:t>What </a:t>
            </a:r>
            <a:r>
              <a:rPr lang="en-US" dirty="0"/>
              <a:t>we have been discussing so far are promises defined for </a:t>
            </a:r>
            <a:r>
              <a:rPr lang="en-US" dirty="0" smtClean="0"/>
              <a:t>ES6, </a:t>
            </a:r>
            <a:r>
              <a:rPr lang="en-US" dirty="0"/>
              <a:t>fulfilling a specification known as the Promises/A+ specification: </a:t>
            </a:r>
            <a:r>
              <a:rPr lang="en-US" dirty="0">
                <a:hlinkClick r:id="rId3"/>
              </a:rPr>
              <a:t>https://promisesaplus.com/</a:t>
            </a:r>
            <a:r>
              <a:rPr lang="en-US" dirty="0"/>
              <a:t>.</a:t>
            </a:r>
          </a:p>
          <a:p>
            <a:r>
              <a:rPr lang="en-US" dirty="0"/>
              <a:t>Some terminology clarifiers:</a:t>
            </a:r>
          </a:p>
          <a:p>
            <a:pPr lvl="1"/>
            <a:r>
              <a:rPr lang="en-US" b="1" dirty="0" err="1"/>
              <a:t>Thenable</a:t>
            </a:r>
            <a:r>
              <a:rPr lang="en-US" dirty="0"/>
              <a:t> - an object (usually a promise) that has a then function, allowing us to chain our handlers.</a:t>
            </a:r>
          </a:p>
          <a:p>
            <a:pPr lvl="1"/>
            <a:r>
              <a:rPr lang="en-US" b="1" dirty="0"/>
              <a:t>Future</a:t>
            </a:r>
            <a:r>
              <a:rPr lang="en-US" dirty="0"/>
              <a:t> - simply an older term for promises.</a:t>
            </a:r>
          </a:p>
          <a:p>
            <a:pPr lvl="1"/>
            <a:r>
              <a:rPr lang="en-US" b="1" dirty="0"/>
              <a:t>Deferred</a:t>
            </a:r>
            <a:r>
              <a:rPr lang="en-US" dirty="0"/>
              <a:t> - </a:t>
            </a:r>
            <a:r>
              <a:rPr lang="en-US" dirty="0" err="1"/>
              <a:t>jQuery’s</a:t>
            </a:r>
            <a:r>
              <a:rPr lang="en-US" dirty="0"/>
              <a:t> version of </a:t>
            </a:r>
            <a:r>
              <a:rPr lang="en-US" dirty="0" smtClean="0"/>
              <a:t>promises</a:t>
            </a:r>
          </a:p>
          <a:p>
            <a:pPr lvl="1"/>
            <a:r>
              <a:rPr lang="en-US" b="1" dirty="0" err="1" smtClean="0"/>
              <a:t>jQuery</a:t>
            </a:r>
            <a:r>
              <a:rPr lang="en-US" b="1" dirty="0" smtClean="0"/>
              <a:t> Promise </a:t>
            </a:r>
            <a:r>
              <a:rPr lang="en-US" dirty="0" smtClean="0"/>
              <a:t>- A </a:t>
            </a:r>
            <a:r>
              <a:rPr lang="en-US" dirty="0" err="1"/>
              <a:t>jQuery</a:t>
            </a:r>
            <a:r>
              <a:rPr lang="en-US" dirty="0"/>
              <a:t> deferred object can be converted to a </a:t>
            </a:r>
            <a:r>
              <a:rPr lang="en-US" dirty="0" err="1"/>
              <a:t>jQuery</a:t>
            </a:r>
            <a:r>
              <a:rPr lang="en-US" dirty="0"/>
              <a:t> </a:t>
            </a:r>
            <a:r>
              <a:rPr lang="en-US" dirty="0" smtClean="0"/>
              <a:t>promise</a:t>
            </a:r>
            <a:r>
              <a:rPr lang="en-US" dirty="0"/>
              <a:t> </a:t>
            </a:r>
            <a:r>
              <a:rPr lang="en-US" dirty="0" smtClean="0"/>
              <a:t>(still </a:t>
            </a:r>
            <a:r>
              <a:rPr lang="en-US" dirty="0"/>
              <a:t>not the same as ES6 </a:t>
            </a:r>
            <a:r>
              <a:rPr lang="en-US" dirty="0" smtClean="0"/>
              <a:t>promises). </a:t>
            </a:r>
            <a:r>
              <a:rPr lang="en-US" dirty="0"/>
              <a:t>T</a:t>
            </a:r>
            <a:r>
              <a:rPr lang="en-US" dirty="0" smtClean="0"/>
              <a:t>hese </a:t>
            </a:r>
            <a:r>
              <a:rPr lang="en-US" dirty="0"/>
              <a:t>objects are </a:t>
            </a:r>
            <a:r>
              <a:rPr lang="en-US" dirty="0" smtClean="0"/>
              <a:t>a </a:t>
            </a:r>
            <a:r>
              <a:rPr lang="en-US" dirty="0"/>
              <a:t>subset of a deferred object, having fewer functions</a:t>
            </a:r>
            <a:r>
              <a:rPr lang="en-US" dirty="0" smtClean="0"/>
              <a:t>.</a:t>
            </a:r>
            <a:endParaRPr lang="en-US" dirty="0"/>
          </a:p>
        </p:txBody>
      </p:sp>
      <p:sp>
        <p:nvSpPr>
          <p:cNvPr id="4" name="Slide Number Placeholder 3"/>
          <p:cNvSpPr>
            <a:spLocks noGrp="1"/>
          </p:cNvSpPr>
          <p:nvPr>
            <p:ph type="sldNum" sz="quarter" idx="12"/>
          </p:nvPr>
        </p:nvSpPr>
        <p:spPr/>
        <p:txBody>
          <a:bodyPr/>
          <a:lstStyle/>
          <a:p>
            <a:fld id="{B80A01DB-F3F9-0B4D-83C1-A66A06F2C152}" type="slidenum">
              <a:rPr lang="en-US" smtClean="0"/>
              <a:t>22</a:t>
            </a:fld>
            <a:endParaRPr lang="en-US"/>
          </a:p>
        </p:txBody>
      </p:sp>
    </p:spTree>
    <p:extLst>
      <p:ext uri="{BB962C8B-B14F-4D97-AF65-F5344CB8AC3E}">
        <p14:creationId xmlns:p14="http://schemas.microsoft.com/office/powerpoint/2010/main" val="419933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Deferreds</a:t>
            </a:r>
            <a:endParaRPr lang="en-US" dirty="0"/>
          </a:p>
        </p:txBody>
      </p:sp>
      <p:sp>
        <p:nvSpPr>
          <p:cNvPr id="3" name="Content Placeholder 2"/>
          <p:cNvSpPr>
            <a:spLocks noGrp="1"/>
          </p:cNvSpPr>
          <p:nvPr>
            <p:ph idx="1"/>
          </p:nvPr>
        </p:nvSpPr>
        <p:spPr/>
        <p:txBody>
          <a:bodyPr/>
          <a:lstStyle/>
          <a:p>
            <a:r>
              <a:rPr lang="en-US" dirty="0" err="1"/>
              <a:t>D</a:t>
            </a:r>
            <a:r>
              <a:rPr lang="en-US" dirty="0" err="1" smtClean="0"/>
              <a:t>eferreds</a:t>
            </a:r>
            <a:r>
              <a:rPr lang="en-US" dirty="0" smtClean="0"/>
              <a:t> </a:t>
            </a:r>
            <a:r>
              <a:rPr lang="en-US" dirty="0"/>
              <a:t>do NOT fully conform to the A+ spec. Where possible, we should be using ES6-style promises instead.</a:t>
            </a:r>
          </a:p>
          <a:p>
            <a:r>
              <a:rPr lang="en-US" dirty="0" smtClean="0"/>
              <a:t>Unfortunately </a:t>
            </a:r>
            <a:r>
              <a:rPr lang="en-US" dirty="0"/>
              <a:t>for us, </a:t>
            </a:r>
            <a:r>
              <a:rPr lang="en-US" dirty="0" err="1"/>
              <a:t>jQuery</a:t>
            </a:r>
            <a:r>
              <a:rPr lang="en-US" dirty="0"/>
              <a:t> is a core part of using Backbone, and deferred objects are returned from </a:t>
            </a:r>
            <a:r>
              <a:rPr lang="en-US" dirty="0" err="1"/>
              <a:t>ajax</a:t>
            </a:r>
            <a:r>
              <a:rPr lang="en-US" dirty="0"/>
              <a:t> calls, so for the time being they can be hard to avoid.</a:t>
            </a:r>
          </a:p>
          <a:p>
            <a:r>
              <a:rPr lang="en-US" dirty="0"/>
              <a:t>Deferreds were made available first, and so have a different set of states and functions, which can make handling them confusing, especially when they end up being used </a:t>
            </a:r>
            <a:r>
              <a:rPr lang="en-US" dirty="0" smtClean="0"/>
              <a:t>with ES6 promises.</a:t>
            </a:r>
            <a:endParaRPr lang="en-US" dirty="0"/>
          </a:p>
        </p:txBody>
      </p:sp>
      <p:sp>
        <p:nvSpPr>
          <p:cNvPr id="4" name="Slide Number Placeholder 3"/>
          <p:cNvSpPr>
            <a:spLocks noGrp="1"/>
          </p:cNvSpPr>
          <p:nvPr>
            <p:ph type="sldNum" sz="quarter" idx="12"/>
          </p:nvPr>
        </p:nvSpPr>
        <p:spPr/>
        <p:txBody>
          <a:bodyPr/>
          <a:lstStyle/>
          <a:p>
            <a:fld id="{B80A01DB-F3F9-0B4D-83C1-A66A06F2C152}" type="slidenum">
              <a:rPr lang="en-US" smtClean="0"/>
              <a:t>23</a:t>
            </a:fld>
            <a:endParaRPr lang="en-US"/>
          </a:p>
        </p:txBody>
      </p:sp>
    </p:spTree>
    <p:extLst>
      <p:ext uri="{BB962C8B-B14F-4D97-AF65-F5344CB8AC3E}">
        <p14:creationId xmlns:p14="http://schemas.microsoft.com/office/powerpoint/2010/main" val="32987336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Deferreds</a:t>
            </a:r>
            <a:endParaRPr lang="en-US" dirty="0"/>
          </a:p>
        </p:txBody>
      </p:sp>
      <p:sp>
        <p:nvSpPr>
          <p:cNvPr id="3" name="Content Placeholder 2"/>
          <p:cNvSpPr>
            <a:spLocks noGrp="1"/>
          </p:cNvSpPr>
          <p:nvPr>
            <p:ph idx="1"/>
          </p:nvPr>
        </p:nvSpPr>
        <p:spPr/>
        <p:txBody>
          <a:bodyPr>
            <a:normAutofit/>
          </a:bodyPr>
          <a:lstStyle/>
          <a:p>
            <a:r>
              <a:rPr lang="en-US" dirty="0" smtClean="0"/>
              <a:t>Common methods:</a:t>
            </a:r>
          </a:p>
          <a:p>
            <a:pPr lvl="1"/>
            <a:r>
              <a:rPr lang="en-US" dirty="0">
                <a:latin typeface="Courier"/>
                <a:cs typeface="Courier"/>
              </a:rPr>
              <a:t>then</a:t>
            </a:r>
            <a:r>
              <a:rPr lang="en-US" dirty="0"/>
              <a:t>: takes callbacks for success, failure, or </a:t>
            </a:r>
            <a:r>
              <a:rPr lang="en-US" dirty="0" smtClean="0"/>
              <a:t>progress</a:t>
            </a:r>
          </a:p>
          <a:p>
            <a:pPr lvl="1"/>
            <a:r>
              <a:rPr lang="en-US" dirty="0" smtClean="0">
                <a:latin typeface="Courier"/>
                <a:cs typeface="Courier"/>
              </a:rPr>
              <a:t>done</a:t>
            </a:r>
            <a:r>
              <a:rPr lang="en-US" dirty="0" smtClean="0"/>
              <a:t>: takes callback for success</a:t>
            </a:r>
          </a:p>
          <a:p>
            <a:pPr lvl="1"/>
            <a:r>
              <a:rPr lang="en-US" dirty="0" smtClean="0">
                <a:latin typeface="Courier"/>
                <a:cs typeface="Courier"/>
              </a:rPr>
              <a:t>fail</a:t>
            </a:r>
            <a:r>
              <a:rPr lang="en-US" dirty="0"/>
              <a:t>: takes callback for failure</a:t>
            </a:r>
          </a:p>
          <a:p>
            <a:pPr lvl="1"/>
            <a:r>
              <a:rPr lang="en-US" dirty="0">
                <a:latin typeface="Courier"/>
                <a:cs typeface="Courier"/>
              </a:rPr>
              <a:t>always</a:t>
            </a:r>
            <a:r>
              <a:rPr lang="en-US" dirty="0"/>
              <a:t>: takes callback for success or failure</a:t>
            </a:r>
          </a:p>
          <a:p>
            <a:pPr lvl="1"/>
            <a:r>
              <a:rPr lang="en-US" dirty="0">
                <a:latin typeface="Courier"/>
                <a:cs typeface="Courier"/>
              </a:rPr>
              <a:t>resolve</a:t>
            </a:r>
            <a:r>
              <a:rPr lang="en-US" dirty="0"/>
              <a:t>, </a:t>
            </a:r>
            <a:r>
              <a:rPr lang="en-US" dirty="0">
                <a:latin typeface="Courier"/>
                <a:cs typeface="Courier"/>
              </a:rPr>
              <a:t>resolveWith</a:t>
            </a:r>
            <a:r>
              <a:rPr lang="en-US" dirty="0"/>
              <a:t>: resolve the deferred</a:t>
            </a:r>
          </a:p>
          <a:p>
            <a:pPr lvl="1"/>
            <a:r>
              <a:rPr lang="en-US" dirty="0">
                <a:latin typeface="Courier"/>
                <a:cs typeface="Courier"/>
              </a:rPr>
              <a:t>reject</a:t>
            </a:r>
            <a:r>
              <a:rPr lang="en-US" dirty="0"/>
              <a:t>, </a:t>
            </a:r>
            <a:r>
              <a:rPr lang="en-US" dirty="0">
                <a:latin typeface="Courier"/>
                <a:cs typeface="Courier"/>
              </a:rPr>
              <a:t>rejectWith</a:t>
            </a:r>
            <a:r>
              <a:rPr lang="en-US" dirty="0"/>
              <a:t>: reject the deferred</a:t>
            </a:r>
          </a:p>
          <a:p>
            <a:pPr lvl="1"/>
            <a:r>
              <a:rPr lang="en-US" dirty="0">
                <a:latin typeface="Courier"/>
                <a:cs typeface="Courier"/>
              </a:rPr>
              <a:t>when</a:t>
            </a:r>
            <a:r>
              <a:rPr lang="en-US" dirty="0"/>
              <a:t>: converts one or more objects to a promise, works similarly to </a:t>
            </a:r>
            <a:r>
              <a:rPr lang="en-US" dirty="0">
                <a:latin typeface="Courier"/>
                <a:cs typeface="Courier"/>
              </a:rPr>
              <a:t>Promise.all</a:t>
            </a:r>
          </a:p>
          <a:p>
            <a:pPr lvl="1"/>
            <a:r>
              <a:rPr lang="en-US" dirty="0">
                <a:latin typeface="Courier"/>
                <a:cs typeface="Courier"/>
              </a:rPr>
              <a:t>promise</a:t>
            </a:r>
            <a:r>
              <a:rPr lang="en-US" dirty="0"/>
              <a:t>: retrieve the deferred’s promise object</a:t>
            </a:r>
          </a:p>
          <a:p>
            <a:r>
              <a:rPr lang="en-US" dirty="0"/>
              <a:t>D</a:t>
            </a:r>
            <a:r>
              <a:rPr lang="en-US" dirty="0" smtClean="0"/>
              <a:t>eferreds </a:t>
            </a:r>
            <a:r>
              <a:rPr lang="en-US" dirty="0"/>
              <a:t>are thenables, </a:t>
            </a:r>
            <a:r>
              <a:rPr lang="en-US" dirty="0" smtClean="0"/>
              <a:t>BUT the </a:t>
            </a:r>
            <a:r>
              <a:rPr lang="en-US" dirty="0">
                <a:latin typeface="Courier"/>
                <a:cs typeface="Courier"/>
              </a:rPr>
              <a:t>then</a:t>
            </a:r>
            <a:r>
              <a:rPr lang="en-US" dirty="0"/>
              <a:t> handler does not return another deferred, so we cannot do the same chaining that is available with ES6-style promises.</a:t>
            </a:r>
          </a:p>
        </p:txBody>
      </p:sp>
      <p:sp>
        <p:nvSpPr>
          <p:cNvPr id="4" name="Slide Number Placeholder 3"/>
          <p:cNvSpPr>
            <a:spLocks noGrp="1"/>
          </p:cNvSpPr>
          <p:nvPr>
            <p:ph type="sldNum" sz="quarter" idx="12"/>
          </p:nvPr>
        </p:nvSpPr>
        <p:spPr/>
        <p:txBody>
          <a:bodyPr/>
          <a:lstStyle/>
          <a:p>
            <a:fld id="{B80A01DB-F3F9-0B4D-83C1-A66A06F2C152}" type="slidenum">
              <a:rPr lang="en-US" smtClean="0"/>
              <a:t>24</a:t>
            </a:fld>
            <a:endParaRPr lang="en-US"/>
          </a:p>
        </p:txBody>
      </p:sp>
    </p:spTree>
    <p:extLst>
      <p:ext uri="{BB962C8B-B14F-4D97-AF65-F5344CB8AC3E}">
        <p14:creationId xmlns:p14="http://schemas.microsoft.com/office/powerpoint/2010/main" val="524754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API</a:t>
            </a:r>
            <a:endParaRPr lang="en-US" dirty="0"/>
          </a:p>
        </p:txBody>
      </p:sp>
      <p:sp>
        <p:nvSpPr>
          <p:cNvPr id="3" name="Content Placeholder 2"/>
          <p:cNvSpPr>
            <a:spLocks noGrp="1"/>
          </p:cNvSpPr>
          <p:nvPr>
            <p:ph idx="1"/>
          </p:nvPr>
        </p:nvSpPr>
        <p:spPr/>
        <p:txBody>
          <a:bodyPr>
            <a:normAutofit/>
          </a:bodyPr>
          <a:lstStyle/>
          <a:p>
            <a:r>
              <a:rPr lang="en-US" dirty="0" smtClean="0"/>
              <a:t>ES6 </a:t>
            </a:r>
            <a:r>
              <a:rPr lang="en-US" dirty="0"/>
              <a:t>also has a new API </a:t>
            </a:r>
            <a:r>
              <a:rPr lang="en-US" dirty="0" smtClean="0"/>
              <a:t>to replace </a:t>
            </a:r>
            <a:r>
              <a:rPr lang="en-US" dirty="0" err="1"/>
              <a:t>XMLHttpRequest</a:t>
            </a:r>
            <a:r>
              <a:rPr lang="en-US" dirty="0" smtClean="0"/>
              <a:t>.</a:t>
            </a:r>
            <a:endParaRPr lang="en-US" dirty="0"/>
          </a:p>
          <a:p>
            <a:r>
              <a:rPr lang="en-US" dirty="0" smtClean="0"/>
              <a:t>How </a:t>
            </a:r>
            <a:r>
              <a:rPr lang="en-US" dirty="0"/>
              <a:t>does it work?</a:t>
            </a:r>
          </a:p>
          <a:p>
            <a:pPr lvl="1"/>
            <a:r>
              <a:rPr lang="en-US" dirty="0"/>
              <a:t>R</a:t>
            </a:r>
            <a:r>
              <a:rPr lang="en-US" dirty="0" smtClean="0"/>
              <a:t>evolves </a:t>
            </a:r>
            <a:r>
              <a:rPr lang="en-US" dirty="0"/>
              <a:t>largely around the </a:t>
            </a:r>
            <a:r>
              <a:rPr lang="en-US" dirty="0">
                <a:latin typeface="Courier"/>
                <a:cs typeface="Courier"/>
              </a:rPr>
              <a:t>fetch</a:t>
            </a:r>
            <a:r>
              <a:rPr lang="en-US" dirty="0"/>
              <a:t> method on the window object. A simple way to use this method is to pass it a URL, which will execute a GET request.</a:t>
            </a:r>
          </a:p>
          <a:p>
            <a:pPr lvl="1"/>
            <a:r>
              <a:rPr lang="en-US" dirty="0" smtClean="0"/>
              <a:t>We can also pass </a:t>
            </a:r>
            <a:r>
              <a:rPr lang="en-US" dirty="0"/>
              <a:t>a </a:t>
            </a:r>
            <a:r>
              <a:rPr lang="en-US" dirty="0">
                <a:latin typeface="Courier"/>
                <a:cs typeface="Courier"/>
              </a:rPr>
              <a:t>Request</a:t>
            </a:r>
            <a:r>
              <a:rPr lang="en-US" dirty="0"/>
              <a:t> object, where you can specify the URL as well as configuration data, such as the request headers or the method of the request (GET, POST, etc.)</a:t>
            </a:r>
            <a:r>
              <a:rPr lang="en-US" dirty="0" smtClean="0"/>
              <a:t>.</a:t>
            </a:r>
            <a:endParaRPr lang="en-US" dirty="0"/>
          </a:p>
          <a:p>
            <a:pPr lvl="1"/>
            <a:r>
              <a:rPr lang="en-US" dirty="0" smtClean="0"/>
              <a:t>Returns a </a:t>
            </a:r>
            <a:r>
              <a:rPr lang="en-US" dirty="0" smtClean="0">
                <a:latin typeface="Courier"/>
                <a:cs typeface="Courier"/>
              </a:rPr>
              <a:t>Response</a:t>
            </a:r>
            <a:r>
              <a:rPr lang="en-US" dirty="0" smtClean="0"/>
              <a:t> object</a:t>
            </a:r>
            <a:r>
              <a:rPr lang="en-US" dirty="0"/>
              <a:t> </a:t>
            </a:r>
            <a:r>
              <a:rPr lang="en-US" dirty="0" smtClean="0"/>
              <a:t>with helpful methods for getting at the returned data.</a:t>
            </a:r>
            <a:endParaRPr lang="en-US" dirty="0"/>
          </a:p>
        </p:txBody>
      </p:sp>
      <p:sp>
        <p:nvSpPr>
          <p:cNvPr id="4" name="Slide Number Placeholder 3"/>
          <p:cNvSpPr>
            <a:spLocks noGrp="1"/>
          </p:cNvSpPr>
          <p:nvPr>
            <p:ph type="sldNum" sz="quarter" idx="12"/>
          </p:nvPr>
        </p:nvSpPr>
        <p:spPr/>
        <p:txBody>
          <a:bodyPr/>
          <a:lstStyle/>
          <a:p>
            <a:fld id="{B80A01DB-F3F9-0B4D-83C1-A66A06F2C152}" type="slidenum">
              <a:rPr lang="en-US" smtClean="0"/>
              <a:t>25</a:t>
            </a:fld>
            <a:endParaRPr lang="en-US"/>
          </a:p>
        </p:txBody>
      </p:sp>
    </p:spTree>
    <p:extLst>
      <p:ext uri="{BB962C8B-B14F-4D97-AF65-F5344CB8AC3E}">
        <p14:creationId xmlns:p14="http://schemas.microsoft.com/office/powerpoint/2010/main" val="18543564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API</a:t>
            </a:r>
            <a:endParaRPr lang="en-US" dirty="0"/>
          </a:p>
        </p:txBody>
      </p:sp>
      <p:sp>
        <p:nvSpPr>
          <p:cNvPr id="3" name="Content Placeholder 2"/>
          <p:cNvSpPr>
            <a:spLocks noGrp="1"/>
          </p:cNvSpPr>
          <p:nvPr>
            <p:ph idx="1"/>
          </p:nvPr>
        </p:nvSpPr>
        <p:spPr/>
        <p:txBody>
          <a:bodyPr/>
          <a:lstStyle/>
          <a:p>
            <a:r>
              <a:rPr lang="en-US" dirty="0" smtClean="0"/>
              <a:t>Benefits</a:t>
            </a:r>
            <a:endParaRPr lang="en-US" dirty="0"/>
          </a:p>
          <a:p>
            <a:pPr lvl="1"/>
            <a:r>
              <a:rPr lang="en-US" dirty="0"/>
              <a:t>Returns promises - rather than having to remember to use the </a:t>
            </a:r>
            <a:r>
              <a:rPr lang="en-US" dirty="0" err="1">
                <a:latin typeface="Courier"/>
                <a:cs typeface="Courier"/>
              </a:rPr>
              <a:t>onload</a:t>
            </a:r>
            <a:r>
              <a:rPr lang="en-US" dirty="0"/>
              <a:t> and </a:t>
            </a:r>
            <a:r>
              <a:rPr lang="en-US" dirty="0" err="1">
                <a:latin typeface="Courier"/>
                <a:cs typeface="Courier"/>
              </a:rPr>
              <a:t>onerror</a:t>
            </a:r>
            <a:r>
              <a:rPr lang="en-US" dirty="0"/>
              <a:t> callbacks, we just use </a:t>
            </a:r>
            <a:r>
              <a:rPr lang="en-US" dirty="0">
                <a:latin typeface="Courier"/>
                <a:cs typeface="Courier"/>
              </a:rPr>
              <a:t>then</a:t>
            </a:r>
            <a:r>
              <a:rPr lang="en-US" dirty="0"/>
              <a:t>/</a:t>
            </a:r>
            <a:r>
              <a:rPr lang="en-US" dirty="0">
                <a:latin typeface="Courier"/>
                <a:cs typeface="Courier"/>
              </a:rPr>
              <a:t>catch</a:t>
            </a:r>
            <a:r>
              <a:rPr lang="en-US" dirty="0"/>
              <a:t> as we would with other promises.</a:t>
            </a:r>
          </a:p>
          <a:p>
            <a:pPr lvl="1"/>
            <a:r>
              <a:rPr lang="en-US" dirty="0"/>
              <a:t>The </a:t>
            </a:r>
            <a:r>
              <a:rPr lang="en-US" dirty="0">
                <a:latin typeface="Courier"/>
                <a:cs typeface="Courier"/>
              </a:rPr>
              <a:t>Request</a:t>
            </a:r>
            <a:r>
              <a:rPr lang="en-US" dirty="0"/>
              <a:t> object makes it easier to configure the request, and copy the request to create other requests (cloning).</a:t>
            </a:r>
          </a:p>
          <a:p>
            <a:pPr lvl="1"/>
            <a:r>
              <a:rPr lang="en-US" dirty="0"/>
              <a:t>The response body can be streamed, rather than having the entire response in memory.</a:t>
            </a:r>
          </a:p>
          <a:p>
            <a:r>
              <a:rPr lang="en-US" dirty="0"/>
              <a:t>Downsides</a:t>
            </a:r>
          </a:p>
          <a:p>
            <a:pPr lvl="1"/>
            <a:r>
              <a:rPr lang="en-US" dirty="0"/>
              <a:t>You cannot (yet) abort a promise, so you cannot abort a request. You can, however, cancel a stream.</a:t>
            </a:r>
          </a:p>
          <a:p>
            <a:pPr lvl="1"/>
            <a:r>
              <a:rPr lang="en-US" dirty="0"/>
              <a:t>You cannot get progress events, to see how the request is going</a:t>
            </a:r>
            <a:r>
              <a:rPr lang="en-US" dirty="0" smtClean="0"/>
              <a:t>.</a:t>
            </a:r>
            <a:endParaRPr lang="en-US" dirty="0"/>
          </a:p>
        </p:txBody>
      </p:sp>
      <p:sp>
        <p:nvSpPr>
          <p:cNvPr id="4" name="Slide Number Placeholder 3"/>
          <p:cNvSpPr>
            <a:spLocks noGrp="1"/>
          </p:cNvSpPr>
          <p:nvPr>
            <p:ph type="sldNum" sz="quarter" idx="12"/>
          </p:nvPr>
        </p:nvSpPr>
        <p:spPr/>
        <p:txBody>
          <a:bodyPr/>
          <a:lstStyle/>
          <a:p>
            <a:fld id="{B80A01DB-F3F9-0B4D-83C1-A66A06F2C152}" type="slidenum">
              <a:rPr lang="en-US" smtClean="0"/>
              <a:t>26</a:t>
            </a:fld>
            <a:endParaRPr lang="en-US"/>
          </a:p>
        </p:txBody>
      </p:sp>
    </p:spTree>
    <p:extLst>
      <p:ext uri="{BB962C8B-B14F-4D97-AF65-F5344CB8AC3E}">
        <p14:creationId xmlns:p14="http://schemas.microsoft.com/office/powerpoint/2010/main" val="3048464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 and Await</a:t>
            </a:r>
            <a:endParaRPr lang="en-US" dirty="0"/>
          </a:p>
        </p:txBody>
      </p:sp>
      <p:sp>
        <p:nvSpPr>
          <p:cNvPr id="3" name="Content Placeholder 2"/>
          <p:cNvSpPr>
            <a:spLocks noGrp="1"/>
          </p:cNvSpPr>
          <p:nvPr>
            <p:ph idx="1"/>
          </p:nvPr>
        </p:nvSpPr>
        <p:spPr/>
        <p:txBody>
          <a:bodyPr/>
          <a:lstStyle/>
          <a:p>
            <a:r>
              <a:rPr lang="en-US" dirty="0" smtClean="0"/>
              <a:t>Coming </a:t>
            </a:r>
            <a:r>
              <a:rPr lang="en-US" dirty="0"/>
              <a:t>in ES7, we can make our code even cleaner using two new keywords: </a:t>
            </a:r>
            <a:r>
              <a:rPr lang="en-US" dirty="0" smtClean="0">
                <a:latin typeface="Courier"/>
                <a:cs typeface="Courier"/>
              </a:rPr>
              <a:t>async</a:t>
            </a:r>
            <a:r>
              <a:rPr lang="en-US" dirty="0"/>
              <a:t> </a:t>
            </a:r>
            <a:r>
              <a:rPr lang="en-US" dirty="0" smtClean="0"/>
              <a:t>and </a:t>
            </a:r>
            <a:r>
              <a:rPr lang="en-US" dirty="0" smtClean="0">
                <a:latin typeface="Courier"/>
                <a:cs typeface="Courier"/>
              </a:rPr>
              <a:t>await</a:t>
            </a:r>
            <a:r>
              <a:rPr lang="en-US" dirty="0" smtClean="0"/>
              <a:t>.</a:t>
            </a:r>
          </a:p>
          <a:p>
            <a:r>
              <a:rPr lang="en-US" dirty="0" smtClean="0"/>
              <a:t>Allows </a:t>
            </a:r>
            <a:r>
              <a:rPr lang="en-US" dirty="0"/>
              <a:t>us to write asynchronous code that looks even more </a:t>
            </a:r>
            <a:r>
              <a:rPr lang="en-US" dirty="0" smtClean="0"/>
              <a:t>like </a:t>
            </a:r>
            <a:r>
              <a:rPr lang="en-US" dirty="0"/>
              <a:t>synchronous code</a:t>
            </a:r>
            <a:r>
              <a:rPr lang="en-US" dirty="0" smtClean="0"/>
              <a:t>.</a:t>
            </a:r>
          </a:p>
          <a:p>
            <a:r>
              <a:rPr lang="en-US" dirty="0"/>
              <a:t>You can use this feature </a:t>
            </a:r>
            <a:r>
              <a:rPr lang="en-US" dirty="0" smtClean="0"/>
              <a:t>now via the </a:t>
            </a:r>
            <a:r>
              <a:rPr lang="en-US" dirty="0"/>
              <a:t>Traceur transpiler which converts ES6 to ES5 but </a:t>
            </a:r>
            <a:r>
              <a:rPr lang="en-US" dirty="0" smtClean="0"/>
              <a:t>has an </a:t>
            </a:r>
            <a:r>
              <a:rPr lang="en-US" dirty="0"/>
              <a:t>option to add async/await. </a:t>
            </a:r>
            <a:r>
              <a:rPr lang="en-US" dirty="0" smtClean="0"/>
              <a:t>(Maintained </a:t>
            </a:r>
            <a:r>
              <a:rPr lang="en-US" dirty="0"/>
              <a:t>by </a:t>
            </a:r>
            <a:r>
              <a:rPr lang="en-US" dirty="0" smtClean="0"/>
              <a:t>Google.)</a:t>
            </a:r>
            <a:endParaRPr lang="en-US" dirty="0"/>
          </a:p>
          <a:p>
            <a:r>
              <a:rPr lang="en-US" dirty="0" smtClean="0"/>
              <a:t>Note</a:t>
            </a:r>
            <a:r>
              <a:rPr lang="en-US" dirty="0"/>
              <a:t>: Async </a:t>
            </a:r>
            <a:r>
              <a:rPr lang="en-US" dirty="0" smtClean="0"/>
              <a:t>functions </a:t>
            </a:r>
            <a:r>
              <a:rPr lang="en-US" dirty="0"/>
              <a:t>used to be called defered functions</a:t>
            </a:r>
            <a:r>
              <a:rPr lang="en-US" dirty="0" smtClean="0"/>
              <a:t>. *sigh*</a:t>
            </a:r>
            <a:endParaRPr lang="en-US" dirty="0"/>
          </a:p>
        </p:txBody>
      </p:sp>
      <p:pic>
        <p:nvPicPr>
          <p:cNvPr id="4" name="Picture 3" descr="angry_gif.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3391" y="4678482"/>
            <a:ext cx="3097695" cy="1722318"/>
          </a:xfrm>
          <a:prstGeom prst="rect">
            <a:avLst/>
          </a:prstGeom>
        </p:spPr>
      </p:pic>
      <p:sp>
        <p:nvSpPr>
          <p:cNvPr id="5" name="Slide Number Placeholder 4"/>
          <p:cNvSpPr>
            <a:spLocks noGrp="1"/>
          </p:cNvSpPr>
          <p:nvPr>
            <p:ph type="sldNum" sz="quarter" idx="12"/>
          </p:nvPr>
        </p:nvSpPr>
        <p:spPr/>
        <p:txBody>
          <a:bodyPr/>
          <a:lstStyle/>
          <a:p>
            <a:fld id="{B80A01DB-F3F9-0B4D-83C1-A66A06F2C152}" type="slidenum">
              <a:rPr lang="en-US" smtClean="0"/>
              <a:t>27</a:t>
            </a:fld>
            <a:endParaRPr lang="en-US"/>
          </a:p>
        </p:txBody>
      </p:sp>
    </p:spTree>
    <p:extLst>
      <p:ext uri="{BB962C8B-B14F-4D97-AF65-F5344CB8AC3E}">
        <p14:creationId xmlns:p14="http://schemas.microsoft.com/office/powerpoint/2010/main" val="2422811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 and Await</a:t>
            </a:r>
            <a:endParaRPr lang="en-US" dirty="0"/>
          </a:p>
        </p:txBody>
      </p:sp>
      <p:sp>
        <p:nvSpPr>
          <p:cNvPr id="3" name="Content Placeholder 2"/>
          <p:cNvSpPr>
            <a:spLocks noGrp="1"/>
          </p:cNvSpPr>
          <p:nvPr>
            <p:ph idx="1"/>
          </p:nvPr>
        </p:nvSpPr>
        <p:spPr/>
        <p:txBody>
          <a:bodyPr>
            <a:normAutofit/>
          </a:bodyPr>
          <a:lstStyle/>
          <a:p>
            <a:r>
              <a:rPr lang="en-US" dirty="0" err="1" smtClean="0">
                <a:latin typeface="Courier"/>
                <a:cs typeface="Courier"/>
              </a:rPr>
              <a:t>async</a:t>
            </a:r>
            <a:r>
              <a:rPr lang="en-US" dirty="0" smtClean="0"/>
              <a:t> keyword</a:t>
            </a:r>
          </a:p>
          <a:p>
            <a:pPr lvl="1"/>
            <a:r>
              <a:rPr lang="en-US" dirty="0"/>
              <a:t>P</a:t>
            </a:r>
            <a:r>
              <a:rPr lang="en-US" dirty="0" smtClean="0"/>
              <a:t>recedes </a:t>
            </a:r>
            <a:r>
              <a:rPr lang="en-US" dirty="0"/>
              <a:t>the function definition/</a:t>
            </a:r>
            <a:r>
              <a:rPr lang="en-US" dirty="0" smtClean="0"/>
              <a:t>declaration.</a:t>
            </a:r>
          </a:p>
          <a:p>
            <a:pPr lvl="1"/>
            <a:r>
              <a:rPr lang="en-US" dirty="0" smtClean="0"/>
              <a:t>Wraps </a:t>
            </a:r>
            <a:r>
              <a:rPr lang="en-US" dirty="0"/>
              <a:t>the function result in a </a:t>
            </a:r>
            <a:r>
              <a:rPr lang="en-US" dirty="0" smtClean="0"/>
              <a:t>promise.</a:t>
            </a:r>
          </a:p>
          <a:p>
            <a:pPr lvl="1"/>
            <a:r>
              <a:rPr lang="en-US" b="1" dirty="0" smtClean="0"/>
              <a:t>We no longer need to call resolve and reject.</a:t>
            </a:r>
          </a:p>
          <a:p>
            <a:r>
              <a:rPr lang="en-US" dirty="0" smtClean="0"/>
              <a:t>Inside an </a:t>
            </a:r>
            <a:r>
              <a:rPr lang="en-US" dirty="0" err="1" smtClean="0">
                <a:latin typeface="Courier"/>
                <a:cs typeface="Courier"/>
              </a:rPr>
              <a:t>async</a:t>
            </a:r>
            <a:r>
              <a:rPr lang="en-US" dirty="0" smtClean="0"/>
              <a:t> function, you can precede any asynchronous calls with </a:t>
            </a:r>
            <a:r>
              <a:rPr lang="en-US" dirty="0" smtClean="0">
                <a:latin typeface="Courier"/>
                <a:cs typeface="Courier"/>
              </a:rPr>
              <a:t>await</a:t>
            </a:r>
            <a:r>
              <a:rPr lang="en-US" dirty="0" smtClean="0"/>
              <a:t>. This will force the function to wait until the asynchronous operation has completed. The resolved value or rejected error will be returned.</a:t>
            </a:r>
          </a:p>
          <a:p>
            <a:r>
              <a:rPr lang="en-US" dirty="0" smtClean="0"/>
              <a:t>Note</a:t>
            </a:r>
            <a:r>
              <a:rPr lang="en-US" dirty="0"/>
              <a:t>: Nested functions will also need the </a:t>
            </a:r>
            <a:r>
              <a:rPr lang="en-US" dirty="0">
                <a:latin typeface="Courier"/>
                <a:cs typeface="Courier"/>
              </a:rPr>
              <a:t>async</a:t>
            </a:r>
            <a:r>
              <a:rPr lang="en-US" dirty="0" smtClean="0"/>
              <a:t> </a:t>
            </a:r>
            <a:r>
              <a:rPr lang="en-US" dirty="0"/>
              <a:t>keyword if they are going to be calling asynchronous operations.</a:t>
            </a:r>
          </a:p>
          <a:p>
            <a:r>
              <a:rPr lang="en-US" dirty="0"/>
              <a:t>Note: Using the </a:t>
            </a:r>
            <a:r>
              <a:rPr lang="en-US" dirty="0">
                <a:latin typeface="Courier"/>
                <a:cs typeface="Courier"/>
              </a:rPr>
              <a:t>await</a:t>
            </a:r>
            <a:r>
              <a:rPr lang="en-US" dirty="0" smtClean="0"/>
              <a:t> </a:t>
            </a:r>
            <a:r>
              <a:rPr lang="en-US" dirty="0"/>
              <a:t>keyword before a call to synchronous code simply runs that code as it always would</a:t>
            </a:r>
            <a:r>
              <a:rPr lang="en-US" dirty="0" smtClean="0"/>
              <a:t>.</a:t>
            </a:r>
            <a:endParaRPr lang="en-US" dirty="0"/>
          </a:p>
        </p:txBody>
      </p:sp>
      <p:sp>
        <p:nvSpPr>
          <p:cNvPr id="4" name="Slide Number Placeholder 3"/>
          <p:cNvSpPr>
            <a:spLocks noGrp="1"/>
          </p:cNvSpPr>
          <p:nvPr>
            <p:ph type="sldNum" sz="quarter" idx="12"/>
          </p:nvPr>
        </p:nvSpPr>
        <p:spPr/>
        <p:txBody>
          <a:bodyPr/>
          <a:lstStyle/>
          <a:p>
            <a:fld id="{B80A01DB-F3F9-0B4D-83C1-A66A06F2C152}" type="slidenum">
              <a:rPr lang="en-US" smtClean="0"/>
              <a:t>28</a:t>
            </a:fld>
            <a:endParaRPr lang="en-US"/>
          </a:p>
        </p:txBody>
      </p:sp>
    </p:spTree>
    <p:extLst>
      <p:ext uri="{BB962C8B-B14F-4D97-AF65-F5344CB8AC3E}">
        <p14:creationId xmlns:p14="http://schemas.microsoft.com/office/powerpoint/2010/main" val="10979879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Introduction</a:t>
            </a:r>
            <a:endParaRPr lang="en-US" dirty="0"/>
          </a:p>
        </p:txBody>
      </p:sp>
      <p:sp>
        <p:nvSpPr>
          <p:cNvPr id="3" name="Content Placeholder 2"/>
          <p:cNvSpPr>
            <a:spLocks noGrp="1"/>
          </p:cNvSpPr>
          <p:nvPr>
            <p:ph idx="1"/>
          </p:nvPr>
        </p:nvSpPr>
        <p:spPr/>
        <p:txBody>
          <a:bodyPr>
            <a:normAutofit/>
          </a:bodyPr>
          <a:lstStyle/>
          <a:p>
            <a:r>
              <a:rPr lang="en-US" dirty="0" smtClean="0"/>
              <a:t>Generator function - A type of function whose execution can be paused and resumed later.</a:t>
            </a:r>
          </a:p>
          <a:p>
            <a:r>
              <a:rPr lang="en-US" dirty="0" smtClean="0"/>
              <a:t>This </a:t>
            </a:r>
            <a:r>
              <a:rPr lang="en-US" dirty="0"/>
              <a:t>can happen several times in a generator - not limited to one </a:t>
            </a:r>
            <a:r>
              <a:rPr lang="en-US" dirty="0" smtClean="0"/>
              <a:t>pause.</a:t>
            </a:r>
          </a:p>
          <a:p>
            <a:r>
              <a:rPr lang="en-US" dirty="0" smtClean="0"/>
              <a:t>Why is this useful?</a:t>
            </a:r>
          </a:p>
          <a:p>
            <a:pPr lvl="1"/>
            <a:r>
              <a:rPr lang="en-US" dirty="0"/>
              <a:t>F</a:t>
            </a:r>
            <a:r>
              <a:rPr lang="en-US" dirty="0" smtClean="0"/>
              <a:t>or </a:t>
            </a:r>
            <a:r>
              <a:rPr lang="en-US" dirty="0"/>
              <a:t>iterating over a custom sequence</a:t>
            </a:r>
            <a:r>
              <a:rPr lang="en-US" dirty="0" smtClean="0"/>
              <a:t>.</a:t>
            </a:r>
            <a:endParaRPr lang="en-US" dirty="0"/>
          </a:p>
          <a:p>
            <a:pPr lvl="1"/>
            <a:r>
              <a:rPr lang="en-US" dirty="0" smtClean="0"/>
              <a:t>Yet </a:t>
            </a:r>
            <a:r>
              <a:rPr lang="en-US" i="1" dirty="0" smtClean="0"/>
              <a:t>another</a:t>
            </a:r>
            <a:r>
              <a:rPr lang="en-US" dirty="0" smtClean="0"/>
              <a:t> way to write </a:t>
            </a:r>
            <a:r>
              <a:rPr lang="en-US" dirty="0"/>
              <a:t>asynchronous code in a more synchronous </a:t>
            </a:r>
            <a:r>
              <a:rPr lang="en-US" dirty="0" smtClean="0"/>
              <a:t>way, by hiding </a:t>
            </a:r>
            <a:r>
              <a:rPr lang="en-US" dirty="0"/>
              <a:t>away the asynchronous </a:t>
            </a:r>
            <a:r>
              <a:rPr lang="en-US" dirty="0" smtClean="0"/>
              <a:t>details.</a:t>
            </a:r>
          </a:p>
          <a:p>
            <a:r>
              <a:rPr lang="en-US" dirty="0"/>
              <a:t>To make a </a:t>
            </a:r>
            <a:r>
              <a:rPr lang="en-US" dirty="0" smtClean="0"/>
              <a:t>generator function, </a:t>
            </a:r>
            <a:r>
              <a:rPr lang="en-US" dirty="0"/>
              <a:t>declare/define the function with an asterisk (</a:t>
            </a:r>
            <a:r>
              <a:rPr lang="en-US" dirty="0" smtClean="0">
                <a:latin typeface="Courier"/>
                <a:cs typeface="Courier"/>
              </a:rPr>
              <a:t>function</a:t>
            </a:r>
            <a:r>
              <a:rPr lang="en-US" dirty="0">
                <a:latin typeface="Courier"/>
                <a:cs typeface="Courier"/>
              </a:rPr>
              <a:t>*</a:t>
            </a:r>
            <a:r>
              <a:rPr lang="en-US" dirty="0" smtClean="0"/>
              <a:t>).</a:t>
            </a:r>
          </a:p>
          <a:p>
            <a:r>
              <a:rPr lang="en-US" dirty="0" smtClean="0"/>
              <a:t>Yield </a:t>
            </a:r>
            <a:r>
              <a:rPr lang="en-US" dirty="0"/>
              <a:t>expressions indicate where the function can be paused</a:t>
            </a:r>
            <a:r>
              <a:rPr lang="en-US" dirty="0" smtClean="0"/>
              <a:t>.</a:t>
            </a:r>
            <a:endParaRPr lang="en-US" dirty="0"/>
          </a:p>
        </p:txBody>
      </p:sp>
      <p:sp>
        <p:nvSpPr>
          <p:cNvPr id="4" name="Slide Number Placeholder 3"/>
          <p:cNvSpPr>
            <a:spLocks noGrp="1"/>
          </p:cNvSpPr>
          <p:nvPr>
            <p:ph type="sldNum" sz="quarter" idx="12"/>
          </p:nvPr>
        </p:nvSpPr>
        <p:spPr/>
        <p:txBody>
          <a:bodyPr/>
          <a:lstStyle/>
          <a:p>
            <a:fld id="{B80A01DB-F3F9-0B4D-83C1-A66A06F2C152}" type="slidenum">
              <a:rPr lang="en-US" smtClean="0"/>
              <a:t>29</a:t>
            </a:fld>
            <a:endParaRPr lang="en-US"/>
          </a:p>
        </p:txBody>
      </p:sp>
    </p:spTree>
    <p:extLst>
      <p:ext uri="{BB962C8B-B14F-4D97-AF65-F5344CB8AC3E}">
        <p14:creationId xmlns:p14="http://schemas.microsoft.com/office/powerpoint/2010/main" val="23767174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Coding</a:t>
            </a:r>
            <a:endParaRPr lang="en-US" dirty="0"/>
          </a:p>
        </p:txBody>
      </p:sp>
      <p:sp>
        <p:nvSpPr>
          <p:cNvPr id="3" name="Content Placeholder 2"/>
          <p:cNvSpPr>
            <a:spLocks noGrp="1"/>
          </p:cNvSpPr>
          <p:nvPr>
            <p:ph idx="1"/>
          </p:nvPr>
        </p:nvSpPr>
        <p:spPr/>
        <p:txBody>
          <a:bodyPr/>
          <a:lstStyle/>
          <a:p>
            <a:r>
              <a:rPr lang="en-US" dirty="0" smtClean="0"/>
              <a:t>When we first start programming, we learn how to code synchronously.</a:t>
            </a:r>
          </a:p>
          <a:p>
            <a:r>
              <a:rPr lang="en-US" dirty="0" smtClean="0"/>
              <a:t>Every statement runs to completion, followed by the next statement in the control flow, until the application completes.</a:t>
            </a:r>
          </a:p>
          <a:p>
            <a:r>
              <a:rPr lang="en-US" dirty="0"/>
              <a:t>What is the major downside of coding this way</a:t>
            </a:r>
            <a:r>
              <a:rPr lang="en-US" dirty="0" smtClean="0"/>
              <a:t>?</a:t>
            </a:r>
            <a:endParaRPr lang="en-US" dirty="0"/>
          </a:p>
          <a:p>
            <a:pPr lvl="1"/>
            <a:r>
              <a:rPr lang="en-US" dirty="0" smtClean="0"/>
              <a:t>SLOW! “Blocks” </a:t>
            </a:r>
            <a:r>
              <a:rPr lang="en-US" dirty="0"/>
              <a:t>the </a:t>
            </a:r>
            <a:r>
              <a:rPr lang="en-US" dirty="0" smtClean="0"/>
              <a:t>application</a:t>
            </a:r>
            <a:endParaRPr lang="en-US" dirty="0"/>
          </a:p>
          <a:p>
            <a:pPr lvl="1"/>
            <a:r>
              <a:rPr lang="en-US" dirty="0" smtClean="0"/>
              <a:t>Poor interactivity and user experience</a:t>
            </a:r>
          </a:p>
          <a:p>
            <a:pPr marL="114300" indent="0">
              <a:buNone/>
            </a:pPr>
            <a:endParaRPr lang="en-US" dirty="0" smtClean="0"/>
          </a:p>
        </p:txBody>
      </p:sp>
      <p:sp>
        <p:nvSpPr>
          <p:cNvPr id="4" name="Slide Number Placeholder 3"/>
          <p:cNvSpPr>
            <a:spLocks noGrp="1"/>
          </p:cNvSpPr>
          <p:nvPr>
            <p:ph type="sldNum" sz="quarter" idx="12"/>
          </p:nvPr>
        </p:nvSpPr>
        <p:spPr/>
        <p:txBody>
          <a:bodyPr/>
          <a:lstStyle/>
          <a:p>
            <a:fld id="{B80A01DB-F3F9-0B4D-83C1-A66A06F2C152}" type="slidenum">
              <a:rPr lang="en-US" smtClean="0"/>
              <a:t>3</a:t>
            </a:fld>
            <a:endParaRPr lang="en-US"/>
          </a:p>
        </p:txBody>
      </p:sp>
    </p:spTree>
    <p:extLst>
      <p:ext uri="{BB962C8B-B14F-4D97-AF65-F5344CB8AC3E}">
        <p14:creationId xmlns:p14="http://schemas.microsoft.com/office/powerpoint/2010/main" val="15934872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Execution</a:t>
            </a:r>
            <a:endParaRPr lang="en-US" dirty="0"/>
          </a:p>
        </p:txBody>
      </p:sp>
      <p:sp>
        <p:nvSpPr>
          <p:cNvPr id="3" name="Content Placeholder 2"/>
          <p:cNvSpPr>
            <a:spLocks noGrp="1"/>
          </p:cNvSpPr>
          <p:nvPr>
            <p:ph idx="1"/>
          </p:nvPr>
        </p:nvSpPr>
        <p:spPr/>
        <p:txBody>
          <a:bodyPr>
            <a:normAutofit/>
          </a:bodyPr>
          <a:lstStyle/>
          <a:p>
            <a:r>
              <a:rPr lang="en-US" dirty="0" smtClean="0"/>
              <a:t>Call the function and assign the result to a variable. This creates a generator.</a:t>
            </a:r>
          </a:p>
          <a:p>
            <a:r>
              <a:rPr lang="en-US" dirty="0" smtClean="0"/>
              <a:t>We will use this object to run through the generator function.</a:t>
            </a:r>
          </a:p>
          <a:p>
            <a:r>
              <a:rPr lang="en-US" dirty="0"/>
              <a:t>C</a:t>
            </a:r>
            <a:r>
              <a:rPr lang="en-US" dirty="0" smtClean="0"/>
              <a:t>all </a:t>
            </a:r>
            <a:r>
              <a:rPr lang="en-US" dirty="0" smtClean="0">
                <a:latin typeface="Courier"/>
                <a:cs typeface="Courier"/>
              </a:rPr>
              <a:t>next</a:t>
            </a:r>
            <a:r>
              <a:rPr lang="en-US" dirty="0" smtClean="0"/>
              <a:t> on the generator to begin execution.</a:t>
            </a:r>
          </a:p>
          <a:p>
            <a:r>
              <a:rPr lang="en-US" dirty="0" smtClean="0"/>
              <a:t>When the function encounters a </a:t>
            </a:r>
            <a:r>
              <a:rPr lang="en-US" dirty="0" smtClean="0">
                <a:latin typeface="Courier"/>
                <a:cs typeface="Courier"/>
              </a:rPr>
              <a:t>yield</a:t>
            </a:r>
            <a:r>
              <a:rPr lang="en-US" dirty="0" smtClean="0"/>
              <a:t> expression, execution is paused and control is passed back to the caller.</a:t>
            </a:r>
          </a:p>
          <a:p>
            <a:r>
              <a:rPr lang="en-US" dirty="0" smtClean="0"/>
              <a:t>The generator can continue to call </a:t>
            </a:r>
            <a:r>
              <a:rPr lang="en-US" dirty="0" smtClean="0">
                <a:latin typeface="Courier"/>
                <a:cs typeface="Courier"/>
              </a:rPr>
              <a:t>next</a:t>
            </a:r>
            <a:r>
              <a:rPr lang="en-US" dirty="0" smtClean="0"/>
              <a:t> to iterate through the generator function until it completes.</a:t>
            </a:r>
          </a:p>
          <a:p>
            <a:r>
              <a:rPr lang="en-US" dirty="0" smtClean="0"/>
              <a:t>After the last yield, the generator must call next once more to finish the method.</a:t>
            </a:r>
          </a:p>
        </p:txBody>
      </p:sp>
      <p:sp>
        <p:nvSpPr>
          <p:cNvPr id="4" name="Slide Number Placeholder 3"/>
          <p:cNvSpPr>
            <a:spLocks noGrp="1"/>
          </p:cNvSpPr>
          <p:nvPr>
            <p:ph type="sldNum" sz="quarter" idx="12"/>
          </p:nvPr>
        </p:nvSpPr>
        <p:spPr/>
        <p:txBody>
          <a:bodyPr/>
          <a:lstStyle/>
          <a:p>
            <a:fld id="{B80A01DB-F3F9-0B4D-83C1-A66A06F2C152}" type="slidenum">
              <a:rPr lang="en-US" smtClean="0"/>
              <a:t>30</a:t>
            </a:fld>
            <a:endParaRPr lang="en-US"/>
          </a:p>
        </p:txBody>
      </p:sp>
    </p:spTree>
    <p:extLst>
      <p:ext uri="{BB962C8B-B14F-4D97-AF65-F5344CB8AC3E}">
        <p14:creationId xmlns:p14="http://schemas.microsoft.com/office/powerpoint/2010/main" val="27247678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Communication</a:t>
            </a:r>
            <a:endParaRPr lang="en-US" dirty="0"/>
          </a:p>
        </p:txBody>
      </p:sp>
      <p:sp>
        <p:nvSpPr>
          <p:cNvPr id="3" name="Content Placeholder 2"/>
          <p:cNvSpPr>
            <a:spLocks noGrp="1"/>
          </p:cNvSpPr>
          <p:nvPr>
            <p:ph idx="1"/>
          </p:nvPr>
        </p:nvSpPr>
        <p:spPr/>
        <p:txBody>
          <a:bodyPr/>
          <a:lstStyle/>
          <a:p>
            <a:r>
              <a:rPr lang="en-US" dirty="0" smtClean="0"/>
              <a:t>Generators can communicate back and forth with their generator function.</a:t>
            </a:r>
          </a:p>
          <a:p>
            <a:r>
              <a:rPr lang="en-US" dirty="0" smtClean="0"/>
              <a:t>If </a:t>
            </a:r>
            <a:r>
              <a:rPr lang="en-US" dirty="0"/>
              <a:t>the </a:t>
            </a:r>
            <a:r>
              <a:rPr lang="en-US" dirty="0">
                <a:latin typeface="Courier"/>
                <a:cs typeface="Courier"/>
              </a:rPr>
              <a:t>yield</a:t>
            </a:r>
            <a:r>
              <a:rPr lang="en-US" dirty="0"/>
              <a:t> keyword is followed by a value, that value is sent </a:t>
            </a:r>
            <a:r>
              <a:rPr lang="en-US" dirty="0" smtClean="0"/>
              <a:t>back to </a:t>
            </a:r>
            <a:r>
              <a:rPr lang="en-US" dirty="0"/>
              <a:t>the </a:t>
            </a:r>
            <a:r>
              <a:rPr lang="en-US" dirty="0" smtClean="0"/>
              <a:t>generator.</a:t>
            </a:r>
            <a:endParaRPr lang="en-US" dirty="0"/>
          </a:p>
          <a:p>
            <a:r>
              <a:rPr lang="en-US" dirty="0"/>
              <a:t>The value sent back is wrapped in an object literal with two properties: </a:t>
            </a:r>
            <a:r>
              <a:rPr lang="en-US" dirty="0">
                <a:latin typeface="Courier"/>
                <a:cs typeface="Courier"/>
              </a:rPr>
              <a:t>value</a:t>
            </a:r>
            <a:r>
              <a:rPr lang="en-US" dirty="0"/>
              <a:t> (the value returned), and </a:t>
            </a:r>
            <a:r>
              <a:rPr lang="en-US" dirty="0">
                <a:latin typeface="Courier"/>
                <a:cs typeface="Courier"/>
              </a:rPr>
              <a:t>done</a:t>
            </a:r>
            <a:r>
              <a:rPr lang="en-US" dirty="0"/>
              <a:t>, a </a:t>
            </a:r>
            <a:r>
              <a:rPr lang="en-US" dirty="0" err="1"/>
              <a:t>boolean</a:t>
            </a:r>
            <a:r>
              <a:rPr lang="en-US" dirty="0"/>
              <a:t> indicating if the function has returned because it completed.</a:t>
            </a:r>
          </a:p>
          <a:p>
            <a:r>
              <a:rPr lang="en-US" dirty="0"/>
              <a:t>Communication goes both ways – values </a:t>
            </a:r>
            <a:r>
              <a:rPr lang="en-US" dirty="0" smtClean="0"/>
              <a:t>can also be </a:t>
            </a:r>
            <a:r>
              <a:rPr lang="en-US" dirty="0"/>
              <a:t>sent back to the generator via </a:t>
            </a:r>
            <a:r>
              <a:rPr lang="en-US" dirty="0">
                <a:latin typeface="Courier"/>
                <a:cs typeface="Courier"/>
              </a:rPr>
              <a:t>next</a:t>
            </a:r>
            <a:r>
              <a:rPr lang="en-US" dirty="0"/>
              <a:t>.</a:t>
            </a:r>
          </a:p>
          <a:p>
            <a:r>
              <a:rPr lang="en-US" dirty="0"/>
              <a:t>This becomes the value that the yield expression evaluates to</a:t>
            </a:r>
            <a:r>
              <a:rPr lang="en-US" dirty="0" smtClean="0"/>
              <a:t>.</a:t>
            </a:r>
            <a:endParaRPr lang="en-US" dirty="0"/>
          </a:p>
        </p:txBody>
      </p:sp>
      <p:sp>
        <p:nvSpPr>
          <p:cNvPr id="4" name="Slide Number Placeholder 3"/>
          <p:cNvSpPr>
            <a:spLocks noGrp="1"/>
          </p:cNvSpPr>
          <p:nvPr>
            <p:ph type="sldNum" sz="quarter" idx="12"/>
          </p:nvPr>
        </p:nvSpPr>
        <p:spPr/>
        <p:txBody>
          <a:bodyPr/>
          <a:lstStyle/>
          <a:p>
            <a:fld id="{B80A01DB-F3F9-0B4D-83C1-A66A06F2C152}" type="slidenum">
              <a:rPr lang="en-US" smtClean="0"/>
              <a:t>31</a:t>
            </a:fld>
            <a:endParaRPr lang="en-US"/>
          </a:p>
        </p:txBody>
      </p:sp>
    </p:spTree>
    <p:extLst>
      <p:ext uri="{BB962C8B-B14F-4D97-AF65-F5344CB8AC3E}">
        <p14:creationId xmlns:p14="http://schemas.microsoft.com/office/powerpoint/2010/main" val="42752947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for/of structure</a:t>
            </a:r>
            <a:endParaRPr lang="en-US" dirty="0"/>
          </a:p>
        </p:txBody>
      </p:sp>
      <p:sp>
        <p:nvSpPr>
          <p:cNvPr id="3" name="Content Placeholder 2"/>
          <p:cNvSpPr>
            <a:spLocks noGrp="1"/>
          </p:cNvSpPr>
          <p:nvPr>
            <p:ph idx="1"/>
          </p:nvPr>
        </p:nvSpPr>
        <p:spPr/>
        <p:txBody>
          <a:bodyPr>
            <a:normAutofit/>
          </a:bodyPr>
          <a:lstStyle/>
          <a:p>
            <a:r>
              <a:rPr lang="en-US" dirty="0" smtClean="0"/>
              <a:t>Allows </a:t>
            </a:r>
            <a:r>
              <a:rPr lang="en-US" dirty="0"/>
              <a:t>you to loop through a </a:t>
            </a:r>
            <a:r>
              <a:rPr lang="en-US" dirty="0" smtClean="0"/>
              <a:t>generator function </a:t>
            </a:r>
            <a:r>
              <a:rPr lang="en-US" dirty="0"/>
              <a:t>very easily - the details of creating the generator </a:t>
            </a:r>
            <a:r>
              <a:rPr lang="en-US" dirty="0" smtClean="0"/>
              <a:t>and </a:t>
            </a:r>
            <a:r>
              <a:rPr lang="en-US" dirty="0"/>
              <a:t>extracting the value </a:t>
            </a:r>
            <a:r>
              <a:rPr lang="en-US" dirty="0" smtClean="0"/>
              <a:t>from </a:t>
            </a:r>
            <a:r>
              <a:rPr lang="en-US" dirty="0"/>
              <a:t>it’s wrapped object are abstracted away for </a:t>
            </a:r>
            <a:r>
              <a:rPr lang="en-US" dirty="0" smtClean="0"/>
              <a:t>you.</a:t>
            </a:r>
          </a:p>
          <a:p>
            <a:r>
              <a:rPr lang="en-US" dirty="0" smtClean="0"/>
              <a:t>The </a:t>
            </a:r>
            <a:r>
              <a:rPr lang="en-US" dirty="0"/>
              <a:t>loop completes when </a:t>
            </a:r>
            <a:r>
              <a:rPr lang="en-US" dirty="0">
                <a:latin typeface="Courier"/>
                <a:cs typeface="Courier"/>
              </a:rPr>
              <a:t>done</a:t>
            </a:r>
            <a:r>
              <a:rPr lang="en-US" dirty="0"/>
              <a:t> is true.</a:t>
            </a:r>
          </a:p>
          <a:p>
            <a:r>
              <a:rPr lang="en-US" dirty="0" smtClean="0"/>
              <a:t>When using </a:t>
            </a:r>
            <a:r>
              <a:rPr lang="en-US" dirty="0">
                <a:latin typeface="Courier"/>
                <a:cs typeface="Courier"/>
              </a:rPr>
              <a:t>for</a:t>
            </a:r>
            <a:r>
              <a:rPr lang="en-US" dirty="0"/>
              <a:t>/</a:t>
            </a:r>
            <a:r>
              <a:rPr lang="en-US" dirty="0" smtClean="0">
                <a:latin typeface="Courier"/>
                <a:cs typeface="Courier"/>
              </a:rPr>
              <a:t>of</a:t>
            </a:r>
            <a:r>
              <a:rPr lang="en-US" dirty="0" smtClean="0"/>
              <a:t>, any </a:t>
            </a:r>
            <a:r>
              <a:rPr lang="en-US" dirty="0"/>
              <a:t>value returned from a return statement at the end of the </a:t>
            </a:r>
            <a:r>
              <a:rPr lang="en-US" dirty="0" smtClean="0"/>
              <a:t>generator function </a:t>
            </a:r>
            <a:r>
              <a:rPr lang="en-US" dirty="0"/>
              <a:t>is lost. Instead, the final value you receive is the return value from the final </a:t>
            </a:r>
            <a:r>
              <a:rPr lang="en-US" dirty="0">
                <a:latin typeface="Courier"/>
                <a:cs typeface="Courier"/>
              </a:rPr>
              <a:t>yield</a:t>
            </a:r>
            <a:r>
              <a:rPr lang="en-US" dirty="0"/>
              <a:t>. </a:t>
            </a:r>
            <a:endParaRPr lang="en-US" dirty="0" smtClean="0"/>
          </a:p>
          <a:p>
            <a:r>
              <a:rPr lang="en-US" dirty="0" smtClean="0"/>
              <a:t>Also</a:t>
            </a:r>
            <a:r>
              <a:rPr lang="en-US" dirty="0"/>
              <a:t>, no values can be passed back - there is only one-way communication when using </a:t>
            </a:r>
            <a:r>
              <a:rPr lang="en-US" dirty="0">
                <a:latin typeface="Courier"/>
                <a:cs typeface="Courier"/>
              </a:rPr>
              <a:t>for</a:t>
            </a:r>
            <a:r>
              <a:rPr lang="en-US" dirty="0"/>
              <a:t>/</a:t>
            </a:r>
            <a:r>
              <a:rPr lang="en-US" dirty="0">
                <a:latin typeface="Courier"/>
                <a:cs typeface="Courier"/>
              </a:rPr>
              <a:t>of</a:t>
            </a:r>
            <a:r>
              <a:rPr lang="en-US" dirty="0" smtClean="0"/>
              <a:t>.</a:t>
            </a:r>
          </a:p>
        </p:txBody>
      </p:sp>
      <p:sp>
        <p:nvSpPr>
          <p:cNvPr id="4" name="Slide Number Placeholder 3"/>
          <p:cNvSpPr>
            <a:spLocks noGrp="1"/>
          </p:cNvSpPr>
          <p:nvPr>
            <p:ph type="sldNum" sz="quarter" idx="12"/>
          </p:nvPr>
        </p:nvSpPr>
        <p:spPr/>
        <p:txBody>
          <a:bodyPr/>
          <a:lstStyle/>
          <a:p>
            <a:fld id="{B80A01DB-F3F9-0B4D-83C1-A66A06F2C152}" type="slidenum">
              <a:rPr lang="en-US" smtClean="0"/>
              <a:t>32</a:t>
            </a:fld>
            <a:endParaRPr lang="en-US"/>
          </a:p>
        </p:txBody>
      </p:sp>
    </p:spTree>
    <p:extLst>
      <p:ext uri="{BB962C8B-B14F-4D97-AF65-F5344CB8AC3E}">
        <p14:creationId xmlns:p14="http://schemas.microsoft.com/office/powerpoint/2010/main" val="2621502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a:t>
            </a:r>
            <a:r>
              <a:rPr lang="en-US" smtClean="0"/>
              <a:t>– Delegation</a:t>
            </a:r>
            <a:endParaRPr lang="en-US" dirty="0"/>
          </a:p>
        </p:txBody>
      </p:sp>
      <p:sp>
        <p:nvSpPr>
          <p:cNvPr id="3" name="Content Placeholder 2"/>
          <p:cNvSpPr>
            <a:spLocks noGrp="1"/>
          </p:cNvSpPr>
          <p:nvPr>
            <p:ph idx="1"/>
          </p:nvPr>
        </p:nvSpPr>
        <p:spPr/>
        <p:txBody>
          <a:bodyPr/>
          <a:lstStyle/>
          <a:p>
            <a:r>
              <a:rPr lang="en-US" dirty="0"/>
              <a:t>Generators can “delegate” control to another iterator, where </a:t>
            </a:r>
            <a:r>
              <a:rPr lang="en-US" dirty="0" smtClean="0"/>
              <a:t>you continue </a:t>
            </a:r>
            <a:r>
              <a:rPr lang="en-US" dirty="0"/>
              <a:t>to iterate, but control passes to the other generator (and eventually back to the original generator when complete)</a:t>
            </a:r>
            <a:r>
              <a:rPr lang="en-US" dirty="0" smtClean="0"/>
              <a:t>.</a:t>
            </a:r>
          </a:p>
          <a:p>
            <a:pPr lvl="1"/>
            <a:r>
              <a:rPr lang="en-US" dirty="0" smtClean="0"/>
              <a:t>Fancy speak for: Using </a:t>
            </a:r>
            <a:r>
              <a:rPr lang="en-US" dirty="0" smtClean="0">
                <a:latin typeface="Courier"/>
                <a:cs typeface="Courier"/>
              </a:rPr>
              <a:t>yield*</a:t>
            </a:r>
            <a:r>
              <a:rPr lang="en-US" dirty="0" smtClean="0"/>
              <a:t>, you can call another generator function that itself will yield results to the original iterator.</a:t>
            </a:r>
          </a:p>
        </p:txBody>
      </p:sp>
      <p:sp>
        <p:nvSpPr>
          <p:cNvPr id="4" name="Slide Number Placeholder 3"/>
          <p:cNvSpPr>
            <a:spLocks noGrp="1"/>
          </p:cNvSpPr>
          <p:nvPr>
            <p:ph type="sldNum" sz="quarter" idx="12"/>
          </p:nvPr>
        </p:nvSpPr>
        <p:spPr/>
        <p:txBody>
          <a:bodyPr/>
          <a:lstStyle/>
          <a:p>
            <a:fld id="{B80A01DB-F3F9-0B4D-83C1-A66A06F2C152}" type="slidenum">
              <a:rPr lang="en-US" smtClean="0"/>
              <a:t>33</a:t>
            </a:fld>
            <a:endParaRPr lang="en-US"/>
          </a:p>
        </p:txBody>
      </p:sp>
    </p:spTree>
    <p:extLst>
      <p:ext uri="{BB962C8B-B14F-4D97-AF65-F5344CB8AC3E}">
        <p14:creationId xmlns:p14="http://schemas.microsoft.com/office/powerpoint/2010/main" val="2025417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a:t>
            </a:r>
            <a:r>
              <a:rPr lang="en-US" dirty="0" err="1" smtClean="0"/>
              <a:t>Async</a:t>
            </a:r>
            <a:r>
              <a:rPr lang="en-US" dirty="0" smtClean="0"/>
              <a:t> Example</a:t>
            </a:r>
            <a:endParaRPr lang="en-US" dirty="0"/>
          </a:p>
        </p:txBody>
      </p:sp>
      <p:sp>
        <p:nvSpPr>
          <p:cNvPr id="3" name="Content Placeholder 2"/>
          <p:cNvSpPr>
            <a:spLocks noGrp="1"/>
          </p:cNvSpPr>
          <p:nvPr>
            <p:ph idx="1"/>
          </p:nvPr>
        </p:nvSpPr>
        <p:spPr>
          <a:xfrm>
            <a:off x="457200" y="1622286"/>
            <a:ext cx="7620000" cy="4584149"/>
          </a:xfrm>
        </p:spPr>
        <p:txBody>
          <a:bodyPr>
            <a:normAutofit/>
          </a:bodyPr>
          <a:lstStyle/>
          <a:p>
            <a:pPr marL="342900" lvl="1">
              <a:buClr>
                <a:schemeClr val="accent1"/>
              </a:buClr>
            </a:pPr>
            <a:r>
              <a:rPr lang="en-US" sz="2200" dirty="0" smtClean="0"/>
              <a:t>We can iterate through a generator </a:t>
            </a:r>
            <a:r>
              <a:rPr lang="en-US" sz="2200" dirty="0"/>
              <a:t>function that </a:t>
            </a:r>
            <a:r>
              <a:rPr lang="en-US" sz="2200" dirty="0" smtClean="0"/>
              <a:t>makes an </a:t>
            </a:r>
            <a:r>
              <a:rPr lang="en-US" sz="2200" dirty="0" err="1"/>
              <a:t>async</a:t>
            </a:r>
            <a:r>
              <a:rPr lang="en-US" sz="2200" dirty="0"/>
              <a:t> call, and then use the same iterator to return the </a:t>
            </a:r>
            <a:r>
              <a:rPr lang="en-US" sz="2200" dirty="0" err="1" smtClean="0"/>
              <a:t>async</a:t>
            </a:r>
            <a:r>
              <a:rPr lang="en-US" sz="2200" dirty="0" smtClean="0"/>
              <a:t> result back </a:t>
            </a:r>
            <a:r>
              <a:rPr lang="en-US" sz="2200" dirty="0"/>
              <a:t>to the </a:t>
            </a:r>
            <a:r>
              <a:rPr lang="en-US" sz="2200" dirty="0" smtClean="0"/>
              <a:t>generator function.</a:t>
            </a:r>
            <a:endParaRPr lang="en-US" sz="3200" dirty="0" smtClean="0"/>
          </a:p>
          <a:p>
            <a:pPr marL="114300" indent="0" algn="ctr">
              <a:buNone/>
            </a:pPr>
            <a:r>
              <a:rPr lang="en-US" sz="3200" dirty="0" smtClean="0">
                <a:solidFill>
                  <a:srgbClr val="FF0000"/>
                </a:solidFill>
              </a:rPr>
              <a:t>SURPRISE!</a:t>
            </a:r>
          </a:p>
          <a:p>
            <a:pPr marL="114300" indent="0" algn="ctr">
              <a:buNone/>
            </a:pPr>
            <a:r>
              <a:rPr lang="en-US" dirty="0" smtClean="0"/>
              <a:t>It turns out, we can use generators and promises to simulate </a:t>
            </a:r>
            <a:r>
              <a:rPr lang="en-US" dirty="0" err="1" smtClean="0"/>
              <a:t>async</a:t>
            </a:r>
            <a:r>
              <a:rPr lang="en-US" dirty="0" smtClean="0"/>
              <a:t>/await.</a:t>
            </a:r>
          </a:p>
          <a:p>
            <a:pPr marL="114300" indent="0" algn="ctr">
              <a:buNone/>
            </a:pPr>
            <a:endParaRPr lang="en-US" dirty="0"/>
          </a:p>
          <a:p>
            <a:pPr marL="114300" indent="0" algn="ctr">
              <a:buNone/>
            </a:pPr>
            <a:r>
              <a:rPr lang="en-US" sz="1800" dirty="0" smtClean="0"/>
              <a:t>(Sure, we have </a:t>
            </a:r>
            <a:r>
              <a:rPr lang="en-US" sz="1800" dirty="0" err="1" smtClean="0"/>
              <a:t>async</a:t>
            </a:r>
            <a:r>
              <a:rPr lang="en-US" sz="1800" dirty="0" smtClean="0"/>
              <a:t>/await with </a:t>
            </a:r>
            <a:r>
              <a:rPr lang="en-US" sz="1800" dirty="0" err="1" smtClean="0"/>
              <a:t>Traceur</a:t>
            </a:r>
            <a:r>
              <a:rPr lang="en-US" sz="1800" dirty="0" smtClean="0"/>
              <a:t>, but it’s nice to understand how it works.)</a:t>
            </a:r>
          </a:p>
        </p:txBody>
      </p:sp>
      <p:sp>
        <p:nvSpPr>
          <p:cNvPr id="4" name="Slide Number Placeholder 3"/>
          <p:cNvSpPr>
            <a:spLocks noGrp="1"/>
          </p:cNvSpPr>
          <p:nvPr>
            <p:ph type="sldNum" sz="quarter" idx="12"/>
          </p:nvPr>
        </p:nvSpPr>
        <p:spPr/>
        <p:txBody>
          <a:bodyPr/>
          <a:lstStyle/>
          <a:p>
            <a:fld id="{B80A01DB-F3F9-0B4D-83C1-A66A06F2C152}" type="slidenum">
              <a:rPr lang="en-US" smtClean="0"/>
              <a:t>34</a:t>
            </a:fld>
            <a:endParaRPr lang="en-US"/>
          </a:p>
        </p:txBody>
      </p:sp>
    </p:spTree>
    <p:extLst>
      <p:ext uri="{BB962C8B-B14F-4D97-AF65-F5344CB8AC3E}">
        <p14:creationId xmlns:p14="http://schemas.microsoft.com/office/powerpoint/2010/main" val="15963916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Promises</a:t>
            </a:r>
            <a:endParaRPr lang="en-US" dirty="0"/>
          </a:p>
        </p:txBody>
      </p:sp>
      <p:sp>
        <p:nvSpPr>
          <p:cNvPr id="3" name="Content Placeholder 2"/>
          <p:cNvSpPr>
            <a:spLocks noGrp="1"/>
          </p:cNvSpPr>
          <p:nvPr>
            <p:ph idx="1"/>
          </p:nvPr>
        </p:nvSpPr>
        <p:spPr/>
        <p:txBody>
          <a:bodyPr>
            <a:normAutofit/>
          </a:bodyPr>
          <a:lstStyle/>
          <a:p>
            <a:r>
              <a:rPr lang="en-US" dirty="0" smtClean="0"/>
              <a:t>Jasmine’s </a:t>
            </a:r>
            <a:r>
              <a:rPr lang="en-US" dirty="0" smtClean="0">
                <a:latin typeface="Courier"/>
                <a:cs typeface="Courier"/>
              </a:rPr>
              <a:t>done</a:t>
            </a:r>
            <a:r>
              <a:rPr lang="en-US" dirty="0" smtClean="0"/>
              <a:t> function</a:t>
            </a:r>
          </a:p>
          <a:p>
            <a:pPr lvl="1"/>
            <a:r>
              <a:rPr lang="en-US" dirty="0" smtClean="0"/>
              <a:t>The </a:t>
            </a:r>
            <a:r>
              <a:rPr lang="en-US" dirty="0" smtClean="0">
                <a:latin typeface="Courier"/>
                <a:cs typeface="Courier"/>
              </a:rPr>
              <a:t>done</a:t>
            </a:r>
            <a:r>
              <a:rPr lang="en-US" dirty="0" smtClean="0"/>
              <a:t> function enables us to test a promise and it’s outcome before continuing with the next test.</a:t>
            </a:r>
          </a:p>
          <a:p>
            <a:pPr lvl="1"/>
            <a:r>
              <a:rPr lang="en-US" dirty="0" smtClean="0"/>
              <a:t>This function is passed to </a:t>
            </a:r>
            <a:r>
              <a:rPr lang="en-US" dirty="0" err="1" smtClean="0">
                <a:latin typeface="Courier"/>
                <a:cs typeface="Courier"/>
              </a:rPr>
              <a:t>beforeEach</a:t>
            </a:r>
            <a:r>
              <a:rPr lang="en-US" dirty="0" smtClean="0"/>
              <a:t>, </a:t>
            </a:r>
            <a:r>
              <a:rPr lang="en-US" dirty="0" smtClean="0">
                <a:latin typeface="Courier"/>
                <a:cs typeface="Courier"/>
              </a:rPr>
              <a:t>it</a:t>
            </a:r>
            <a:r>
              <a:rPr lang="en-US" dirty="0" smtClean="0"/>
              <a:t> and </a:t>
            </a:r>
            <a:r>
              <a:rPr lang="en-US" dirty="0" err="1" smtClean="0">
                <a:latin typeface="Courier"/>
                <a:cs typeface="Courier"/>
              </a:rPr>
              <a:t>afterEach</a:t>
            </a:r>
            <a:r>
              <a:rPr lang="en-US" dirty="0" smtClean="0"/>
              <a:t>.</a:t>
            </a:r>
          </a:p>
          <a:p>
            <a:pPr lvl="1"/>
            <a:r>
              <a:rPr lang="en-US" dirty="0" smtClean="0"/>
              <a:t>When the promise and resulting assertions are finished, calling </a:t>
            </a:r>
            <a:r>
              <a:rPr lang="en-US" dirty="0" smtClean="0">
                <a:latin typeface="Courier"/>
                <a:cs typeface="Courier"/>
              </a:rPr>
              <a:t>done</a:t>
            </a:r>
            <a:r>
              <a:rPr lang="en-US" dirty="0" smtClean="0"/>
              <a:t> signals that the asynchronous work has completed</a:t>
            </a:r>
            <a:r>
              <a:rPr lang="en-US" dirty="0" smtClean="0"/>
              <a:t>.</a:t>
            </a:r>
          </a:p>
          <a:p>
            <a:pPr lvl="1"/>
            <a:r>
              <a:rPr lang="en-US" dirty="0" smtClean="0"/>
              <a:t>By default, Jasmine waits 5 seconds for an </a:t>
            </a:r>
            <a:r>
              <a:rPr lang="en-US" dirty="0" err="1" smtClean="0"/>
              <a:t>async</a:t>
            </a:r>
            <a:r>
              <a:rPr lang="en-US" dirty="0" smtClean="0"/>
              <a:t> call to complete or for done to be called.</a:t>
            </a:r>
            <a:endParaRPr lang="en-US" dirty="0" smtClean="0"/>
          </a:p>
          <a:p>
            <a:r>
              <a:rPr lang="en-US" dirty="0" smtClean="0"/>
              <a:t>To test, call the promise as you normally would.</a:t>
            </a:r>
          </a:p>
          <a:p>
            <a:pPr lvl="1"/>
            <a:r>
              <a:rPr lang="en-US" dirty="0" smtClean="0"/>
              <a:t>In the </a:t>
            </a:r>
            <a:r>
              <a:rPr lang="en-US" dirty="0" smtClean="0">
                <a:latin typeface="Courier"/>
                <a:cs typeface="Courier"/>
              </a:rPr>
              <a:t>then</a:t>
            </a:r>
            <a:r>
              <a:rPr lang="en-US" dirty="0" smtClean="0"/>
              <a:t> handler, test for the result you would expect from the resolve promise.</a:t>
            </a:r>
          </a:p>
          <a:p>
            <a:pPr lvl="1"/>
            <a:r>
              <a:rPr lang="en-US" dirty="0" smtClean="0"/>
              <a:t>In the </a:t>
            </a:r>
            <a:r>
              <a:rPr lang="en-US" dirty="0" smtClean="0">
                <a:latin typeface="Courier"/>
                <a:cs typeface="Courier"/>
              </a:rPr>
              <a:t>catch</a:t>
            </a:r>
            <a:r>
              <a:rPr lang="en-US" dirty="0" smtClean="0"/>
              <a:t> handler, test for the result you would expect from the rejected promise.</a:t>
            </a:r>
            <a:endParaRPr lang="en-US" dirty="0"/>
          </a:p>
        </p:txBody>
      </p:sp>
      <p:sp>
        <p:nvSpPr>
          <p:cNvPr id="4" name="Slide Number Placeholder 3"/>
          <p:cNvSpPr>
            <a:spLocks noGrp="1"/>
          </p:cNvSpPr>
          <p:nvPr>
            <p:ph type="sldNum" sz="quarter" idx="12"/>
          </p:nvPr>
        </p:nvSpPr>
        <p:spPr/>
        <p:txBody>
          <a:bodyPr/>
          <a:lstStyle/>
          <a:p>
            <a:fld id="{B80A01DB-F3F9-0B4D-83C1-A66A06F2C152}" type="slidenum">
              <a:rPr lang="en-US" smtClean="0"/>
              <a:t>35</a:t>
            </a:fld>
            <a:endParaRPr lang="en-US"/>
          </a:p>
        </p:txBody>
      </p:sp>
    </p:spTree>
    <p:extLst>
      <p:ext uri="{BB962C8B-B14F-4D97-AF65-F5344CB8AC3E}">
        <p14:creationId xmlns:p14="http://schemas.microsoft.com/office/powerpoint/2010/main" val="22603450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3043" y="4691261"/>
            <a:ext cx="6935305" cy="7288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73043" y="3412435"/>
            <a:ext cx="6935305" cy="7288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Testing Promises - Handlers</a:t>
            </a:r>
            <a:endParaRPr lang="en-US" dirty="0"/>
          </a:p>
        </p:txBody>
      </p:sp>
      <p:sp>
        <p:nvSpPr>
          <p:cNvPr id="3" name="Content Placeholder 2"/>
          <p:cNvSpPr>
            <a:spLocks noGrp="1"/>
          </p:cNvSpPr>
          <p:nvPr>
            <p:ph idx="1"/>
          </p:nvPr>
        </p:nvSpPr>
        <p:spPr>
          <a:xfrm>
            <a:off x="457200" y="1600200"/>
            <a:ext cx="7620000" cy="4800600"/>
          </a:xfrm>
        </p:spPr>
        <p:txBody>
          <a:bodyPr>
            <a:normAutofit/>
          </a:bodyPr>
          <a:lstStyle/>
          <a:p>
            <a:r>
              <a:rPr lang="en-US" dirty="0" smtClean="0"/>
              <a:t>More often than not, you will want to test the after-effects of a promise – that is, testing that the proper actions take place in the </a:t>
            </a:r>
            <a:r>
              <a:rPr lang="en-US" dirty="0" smtClean="0">
                <a:latin typeface="Courier"/>
                <a:cs typeface="Courier"/>
              </a:rPr>
              <a:t>then</a:t>
            </a:r>
            <a:r>
              <a:rPr lang="en-US" dirty="0" smtClean="0"/>
              <a:t>/</a:t>
            </a:r>
            <a:r>
              <a:rPr lang="en-US" dirty="0" smtClean="0">
                <a:latin typeface="Courier"/>
                <a:cs typeface="Courier"/>
              </a:rPr>
              <a:t>catch</a:t>
            </a:r>
            <a:r>
              <a:rPr lang="en-US" dirty="0" smtClean="0"/>
              <a:t>.</a:t>
            </a:r>
          </a:p>
          <a:p>
            <a:r>
              <a:rPr lang="en-US" dirty="0" smtClean="0"/>
              <a:t>Spy on the function that returns the promise, and have it return a promise that is always resolved (or always rejected).</a:t>
            </a:r>
          </a:p>
          <a:p>
            <a:endParaRPr lang="en-US" dirty="0" smtClean="0"/>
          </a:p>
          <a:p>
            <a:endParaRPr lang="en-US" dirty="0"/>
          </a:p>
          <a:p>
            <a:r>
              <a:rPr lang="en-US" dirty="0" smtClean="0"/>
              <a:t>For </a:t>
            </a:r>
            <a:r>
              <a:rPr lang="en-US" dirty="0" err="1" smtClean="0"/>
              <a:t>jQuery</a:t>
            </a:r>
            <a:r>
              <a:rPr lang="en-US" dirty="0" smtClean="0"/>
              <a:t> </a:t>
            </a:r>
            <a:r>
              <a:rPr lang="en-US" dirty="0" err="1" smtClean="0"/>
              <a:t>deferreds</a:t>
            </a:r>
            <a:r>
              <a:rPr lang="en-US" dirty="0" smtClean="0"/>
              <a:t>, you can use a similar technique.</a:t>
            </a:r>
          </a:p>
        </p:txBody>
      </p:sp>
      <p:sp>
        <p:nvSpPr>
          <p:cNvPr id="6" name="TextBox 5"/>
          <p:cNvSpPr txBox="1"/>
          <p:nvPr/>
        </p:nvSpPr>
        <p:spPr>
          <a:xfrm>
            <a:off x="773043" y="3448470"/>
            <a:ext cx="6935305" cy="646331"/>
          </a:xfrm>
          <a:prstGeom prst="rect">
            <a:avLst/>
          </a:prstGeom>
          <a:noFill/>
        </p:spPr>
        <p:txBody>
          <a:bodyPr wrap="square" rtlCol="0">
            <a:spAutoFit/>
          </a:bodyPr>
          <a:lstStyle/>
          <a:p>
            <a:pPr marL="411480" lvl="1" indent="0">
              <a:buNone/>
            </a:pPr>
            <a:r>
              <a:rPr lang="en-US" dirty="0" err="1">
                <a:latin typeface="Courier"/>
                <a:cs typeface="Courier"/>
              </a:rPr>
              <a:t>spyOn</a:t>
            </a:r>
            <a:r>
              <a:rPr lang="en-US" dirty="0">
                <a:latin typeface="Courier"/>
                <a:cs typeface="Courier"/>
              </a:rPr>
              <a:t>(view</a:t>
            </a:r>
            <a:r>
              <a:rPr lang="en-US" dirty="0" smtClean="0">
                <a:latin typeface="Courier"/>
                <a:cs typeface="Courier"/>
              </a:rPr>
              <a:t>, ‘</a:t>
            </a:r>
            <a:r>
              <a:rPr lang="en-US" dirty="0" err="1">
                <a:latin typeface="Courier"/>
                <a:cs typeface="Courier"/>
              </a:rPr>
              <a:t>editFile</a:t>
            </a:r>
            <a:r>
              <a:rPr lang="en-US" dirty="0">
                <a:latin typeface="Courier"/>
                <a:cs typeface="Courier"/>
              </a:rPr>
              <a:t>’).</a:t>
            </a:r>
            <a:r>
              <a:rPr lang="en-US" dirty="0" err="1">
                <a:latin typeface="Courier"/>
                <a:cs typeface="Courier"/>
              </a:rPr>
              <a:t>and.returnValue</a:t>
            </a:r>
            <a:r>
              <a:rPr lang="en-US" dirty="0">
                <a:latin typeface="Courier"/>
                <a:cs typeface="Courier"/>
              </a:rPr>
              <a:t>(</a:t>
            </a:r>
          </a:p>
          <a:p>
            <a:pPr marL="411480" lvl="1" indent="0">
              <a:buNone/>
            </a:pPr>
            <a:r>
              <a:rPr lang="en-US" dirty="0" smtClean="0">
                <a:latin typeface="Courier"/>
                <a:cs typeface="Courier"/>
              </a:rPr>
              <a:t>    </a:t>
            </a:r>
            <a:r>
              <a:rPr lang="en-US" dirty="0" err="1" smtClean="0">
                <a:latin typeface="Courier"/>
                <a:cs typeface="Courier"/>
              </a:rPr>
              <a:t>Promise.resolve</a:t>
            </a:r>
            <a:r>
              <a:rPr lang="en-US" dirty="0">
                <a:latin typeface="Courier"/>
                <a:cs typeface="Courier"/>
              </a:rPr>
              <a:t>(</a:t>
            </a:r>
            <a:r>
              <a:rPr lang="en-US" dirty="0" err="1">
                <a:latin typeface="Courier"/>
                <a:cs typeface="Courier"/>
              </a:rPr>
              <a:t>retVal</a:t>
            </a:r>
            <a:r>
              <a:rPr lang="en-US" dirty="0">
                <a:latin typeface="Courier"/>
                <a:cs typeface="Courier"/>
              </a:rPr>
              <a:t>));</a:t>
            </a:r>
            <a:endParaRPr lang="en-US" dirty="0"/>
          </a:p>
        </p:txBody>
      </p:sp>
      <p:sp>
        <p:nvSpPr>
          <p:cNvPr id="7" name="TextBox 6"/>
          <p:cNvSpPr txBox="1"/>
          <p:nvPr/>
        </p:nvSpPr>
        <p:spPr>
          <a:xfrm>
            <a:off x="773043" y="4752408"/>
            <a:ext cx="6935305" cy="646331"/>
          </a:xfrm>
          <a:prstGeom prst="rect">
            <a:avLst/>
          </a:prstGeom>
          <a:noFill/>
        </p:spPr>
        <p:txBody>
          <a:bodyPr wrap="square" rtlCol="0">
            <a:spAutoFit/>
          </a:bodyPr>
          <a:lstStyle/>
          <a:p>
            <a:pPr marL="411480" lvl="1" indent="0">
              <a:buNone/>
            </a:pPr>
            <a:r>
              <a:rPr lang="en-US" dirty="0" err="1">
                <a:latin typeface="Courier"/>
                <a:cs typeface="Courier"/>
              </a:rPr>
              <a:t>spyOn</a:t>
            </a:r>
            <a:r>
              <a:rPr lang="en-US" dirty="0">
                <a:latin typeface="Courier"/>
                <a:cs typeface="Courier"/>
              </a:rPr>
              <a:t>(</a:t>
            </a:r>
            <a:r>
              <a:rPr lang="en-US" dirty="0" err="1" smtClean="0">
                <a:latin typeface="Courier"/>
                <a:cs typeface="Courier"/>
              </a:rPr>
              <a:t>view.model</a:t>
            </a:r>
            <a:r>
              <a:rPr lang="en-US" dirty="0" smtClean="0">
                <a:latin typeface="Courier"/>
                <a:cs typeface="Courier"/>
              </a:rPr>
              <a:t>, ‘</a:t>
            </a:r>
            <a:r>
              <a:rPr lang="en-US" dirty="0" smtClean="0">
                <a:latin typeface="Courier"/>
                <a:cs typeface="Courier"/>
              </a:rPr>
              <a:t>save’</a:t>
            </a:r>
            <a:r>
              <a:rPr lang="en-US" dirty="0">
                <a:latin typeface="Courier"/>
                <a:cs typeface="Courier"/>
              </a:rPr>
              <a:t>).</a:t>
            </a:r>
            <a:r>
              <a:rPr lang="en-US" dirty="0" err="1">
                <a:latin typeface="Courier"/>
                <a:cs typeface="Courier"/>
              </a:rPr>
              <a:t>and.returnValue</a:t>
            </a:r>
            <a:r>
              <a:rPr lang="en-US" dirty="0" smtClean="0">
                <a:latin typeface="Courier"/>
                <a:cs typeface="Courier"/>
              </a:rPr>
              <a:t>(</a:t>
            </a:r>
            <a:endParaRPr lang="en-US" dirty="0" smtClean="0"/>
          </a:p>
          <a:p>
            <a:pPr marL="411480" lvl="1" indent="0">
              <a:buNone/>
            </a:pPr>
            <a:r>
              <a:rPr lang="en-US" dirty="0">
                <a:latin typeface="Courier"/>
                <a:cs typeface="Courier"/>
              </a:rPr>
              <a:t> </a:t>
            </a:r>
            <a:r>
              <a:rPr lang="en-US" dirty="0" smtClean="0">
                <a:latin typeface="Courier"/>
                <a:cs typeface="Courier"/>
              </a:rPr>
              <a:t>   $.Deferred().resolve().promise());</a:t>
            </a:r>
            <a:endParaRPr lang="en-US" dirty="0">
              <a:latin typeface="Courier"/>
              <a:cs typeface="Courier"/>
            </a:endParaRPr>
          </a:p>
        </p:txBody>
      </p:sp>
      <p:sp>
        <p:nvSpPr>
          <p:cNvPr id="8" name="Slide Number Placeholder 7"/>
          <p:cNvSpPr>
            <a:spLocks noGrp="1"/>
          </p:cNvSpPr>
          <p:nvPr>
            <p:ph type="sldNum" sz="quarter" idx="12"/>
          </p:nvPr>
        </p:nvSpPr>
        <p:spPr/>
        <p:txBody>
          <a:bodyPr/>
          <a:lstStyle/>
          <a:p>
            <a:fld id="{B80A01DB-F3F9-0B4D-83C1-A66A06F2C152}" type="slidenum">
              <a:rPr lang="en-US" smtClean="0"/>
              <a:t>36</a:t>
            </a:fld>
            <a:endParaRPr lang="en-US"/>
          </a:p>
        </p:txBody>
      </p:sp>
    </p:spTree>
    <p:extLst>
      <p:ext uri="{BB962C8B-B14F-4D97-AF65-F5344CB8AC3E}">
        <p14:creationId xmlns:p14="http://schemas.microsoft.com/office/powerpoint/2010/main" val="31322554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Promises</a:t>
            </a:r>
            <a:endParaRPr lang="en-US" dirty="0"/>
          </a:p>
        </p:txBody>
      </p:sp>
      <p:sp>
        <p:nvSpPr>
          <p:cNvPr id="3" name="Content Placeholder 2"/>
          <p:cNvSpPr>
            <a:spLocks noGrp="1"/>
          </p:cNvSpPr>
          <p:nvPr>
            <p:ph idx="1"/>
          </p:nvPr>
        </p:nvSpPr>
        <p:spPr/>
        <p:txBody>
          <a:bodyPr/>
          <a:lstStyle/>
          <a:p>
            <a:r>
              <a:rPr lang="en-US" dirty="0" smtClean="0"/>
              <a:t>Tools for aiding in asynchronous testing</a:t>
            </a:r>
          </a:p>
          <a:p>
            <a:pPr lvl="1"/>
            <a:r>
              <a:rPr lang="en-US" dirty="0" smtClean="0"/>
              <a:t>Mocha: can be used to make a test fail where a promise is </a:t>
            </a:r>
            <a:r>
              <a:rPr lang="en-US" dirty="0" smtClean="0"/>
              <a:t>rejected – if you test returns a rejected promise, the test automatically fails. </a:t>
            </a:r>
            <a:r>
              <a:rPr lang="en-US" dirty="0" smtClean="0"/>
              <a:t>Otherwise, if you don’t explicitly test for the error it will be lost.</a:t>
            </a:r>
          </a:p>
          <a:p>
            <a:pPr lvl="1"/>
            <a:r>
              <a:rPr lang="en-US" dirty="0" smtClean="0"/>
              <a:t>Chai-as-promised: Allows for cleaner assertions with </a:t>
            </a:r>
            <a:r>
              <a:rPr lang="en-US" dirty="0" err="1" smtClean="0">
                <a:latin typeface="Courier"/>
                <a:cs typeface="Courier"/>
              </a:rPr>
              <a:t>should</a:t>
            </a:r>
            <a:r>
              <a:rPr lang="en-US" dirty="0" err="1" smtClean="0">
                <a:latin typeface="Courier"/>
                <a:cs typeface="Courier"/>
              </a:rPr>
              <a:t>.eventually.equal</a:t>
            </a:r>
            <a:r>
              <a:rPr lang="en-US" dirty="0" smtClean="0"/>
              <a:t> </a:t>
            </a:r>
            <a:r>
              <a:rPr lang="en-US" dirty="0" smtClean="0"/>
              <a:t>rather than using </a:t>
            </a:r>
            <a:r>
              <a:rPr lang="en-US" dirty="0" smtClean="0">
                <a:latin typeface="Courier"/>
                <a:cs typeface="Courier"/>
              </a:rPr>
              <a:t>then</a:t>
            </a:r>
            <a:r>
              <a:rPr lang="en-US" dirty="0" smtClean="0"/>
              <a:t> and </a:t>
            </a:r>
            <a:r>
              <a:rPr lang="en-US" dirty="0" smtClean="0">
                <a:latin typeface="Courier"/>
                <a:cs typeface="Courier"/>
              </a:rPr>
              <a:t>done</a:t>
            </a:r>
            <a:r>
              <a:rPr lang="en-US" dirty="0" smtClean="0"/>
              <a:t>.</a:t>
            </a:r>
          </a:p>
          <a:p>
            <a:pPr lvl="1"/>
            <a:r>
              <a:rPr lang="en-US" dirty="0" err="1" smtClean="0"/>
              <a:t>Sinon</a:t>
            </a:r>
            <a:r>
              <a:rPr lang="en-US" dirty="0" smtClean="0"/>
              <a:t>: Allows you to “fake” server responses, which aides in testing how your application responds when AJAX calls succeed or fail.</a:t>
            </a:r>
          </a:p>
        </p:txBody>
      </p:sp>
      <p:sp>
        <p:nvSpPr>
          <p:cNvPr id="4" name="Slide Number Placeholder 3"/>
          <p:cNvSpPr>
            <a:spLocks noGrp="1"/>
          </p:cNvSpPr>
          <p:nvPr>
            <p:ph type="sldNum" sz="quarter" idx="12"/>
          </p:nvPr>
        </p:nvSpPr>
        <p:spPr/>
        <p:txBody>
          <a:bodyPr/>
          <a:lstStyle/>
          <a:p>
            <a:fld id="{B80A01DB-F3F9-0B4D-83C1-A66A06F2C152}" type="slidenum">
              <a:rPr lang="en-US" smtClean="0"/>
              <a:t>37</a:t>
            </a:fld>
            <a:endParaRPr lang="en-US"/>
          </a:p>
        </p:txBody>
      </p:sp>
    </p:spTree>
    <p:extLst>
      <p:ext uri="{BB962C8B-B14F-4D97-AF65-F5344CB8AC3E}">
        <p14:creationId xmlns:p14="http://schemas.microsoft.com/office/powerpoint/2010/main" val="15054320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Further…</a:t>
            </a:r>
            <a:endParaRPr lang="en-US" dirty="0"/>
          </a:p>
        </p:txBody>
      </p:sp>
      <p:sp>
        <p:nvSpPr>
          <p:cNvPr id="3" name="Content Placeholder 2"/>
          <p:cNvSpPr>
            <a:spLocks noGrp="1"/>
          </p:cNvSpPr>
          <p:nvPr>
            <p:ph idx="1"/>
          </p:nvPr>
        </p:nvSpPr>
        <p:spPr/>
        <p:txBody>
          <a:bodyPr/>
          <a:lstStyle/>
          <a:p>
            <a:r>
              <a:rPr lang="en-US" dirty="0" smtClean="0"/>
              <a:t>Web Workers</a:t>
            </a:r>
          </a:p>
          <a:p>
            <a:pPr lvl="1"/>
            <a:r>
              <a:rPr lang="en-US" dirty="0" smtClean="0"/>
              <a:t>A way for your web app to perform tasks using background threads.</a:t>
            </a:r>
          </a:p>
          <a:p>
            <a:pPr lvl="1"/>
            <a:r>
              <a:rPr lang="en-US" dirty="0" smtClean="0"/>
              <a:t>While these actions perform separately, you can communicate with the main JavaScript thread.</a:t>
            </a:r>
          </a:p>
          <a:p>
            <a:r>
              <a:rPr lang="en-US" dirty="0" smtClean="0"/>
              <a:t>Service Workers</a:t>
            </a:r>
          </a:p>
          <a:p>
            <a:pPr lvl="1"/>
            <a:r>
              <a:rPr lang="en-US" dirty="0" smtClean="0"/>
              <a:t>Instead allows you to run scripts that are independent of the web app entirely.</a:t>
            </a:r>
          </a:p>
          <a:p>
            <a:pPr lvl="1"/>
            <a:r>
              <a:rPr lang="en-US" dirty="0" smtClean="0"/>
              <a:t>Will eventually allow for actions such as push notifications.</a:t>
            </a:r>
            <a:endParaRPr lang="en-US" dirty="0"/>
          </a:p>
        </p:txBody>
      </p:sp>
      <p:sp>
        <p:nvSpPr>
          <p:cNvPr id="4" name="Slide Number Placeholder 3"/>
          <p:cNvSpPr>
            <a:spLocks noGrp="1"/>
          </p:cNvSpPr>
          <p:nvPr>
            <p:ph type="sldNum" sz="quarter" idx="12"/>
          </p:nvPr>
        </p:nvSpPr>
        <p:spPr/>
        <p:txBody>
          <a:bodyPr/>
          <a:lstStyle/>
          <a:p>
            <a:fld id="{B80A01DB-F3F9-0B4D-83C1-A66A06F2C152}" type="slidenum">
              <a:rPr lang="en-US" smtClean="0"/>
              <a:t>38</a:t>
            </a:fld>
            <a:endParaRPr lang="en-US"/>
          </a:p>
        </p:txBody>
      </p:sp>
    </p:spTree>
    <p:extLst>
      <p:ext uri="{BB962C8B-B14F-4D97-AF65-F5344CB8AC3E}">
        <p14:creationId xmlns:p14="http://schemas.microsoft.com/office/powerpoint/2010/main" val="5396127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Event loop and Callback Queue</a:t>
            </a:r>
          </a:p>
          <a:p>
            <a:pPr lvl="1"/>
            <a:r>
              <a:rPr lang="en-US" dirty="0" smtClean="0">
                <a:hlinkClick r:id="rId2"/>
              </a:rPr>
              <a:t>MDN - Concurrency model and Event Loop</a:t>
            </a:r>
            <a:endParaRPr lang="en-US" dirty="0"/>
          </a:p>
          <a:p>
            <a:pPr lvl="1"/>
            <a:r>
              <a:rPr lang="en-US" dirty="0" smtClean="0">
                <a:solidFill>
                  <a:srgbClr val="0000FF"/>
                </a:solidFill>
                <a:hlinkClick r:id="rId3"/>
              </a:rPr>
              <a:t>What the heck is the event loop anyway?</a:t>
            </a:r>
            <a:endParaRPr lang="en-US" dirty="0">
              <a:solidFill>
                <a:srgbClr val="0000FF"/>
              </a:solidFill>
            </a:endParaRPr>
          </a:p>
          <a:p>
            <a:r>
              <a:rPr lang="en-US" dirty="0" smtClean="0"/>
              <a:t>Promises</a:t>
            </a:r>
          </a:p>
          <a:p>
            <a:pPr lvl="1"/>
            <a:r>
              <a:rPr lang="en-US" dirty="0" smtClean="0">
                <a:hlinkClick r:id="rId4"/>
              </a:rPr>
              <a:t>We Have a Problem with Promises</a:t>
            </a:r>
            <a:endParaRPr lang="en-US" dirty="0" smtClean="0"/>
          </a:p>
          <a:p>
            <a:pPr lvl="1"/>
            <a:r>
              <a:rPr lang="en-US" dirty="0" smtClean="0">
                <a:hlinkClick r:id="rId5"/>
              </a:rPr>
              <a:t>Javascript Promises</a:t>
            </a:r>
            <a:endParaRPr lang="en-US" dirty="0" smtClean="0"/>
          </a:p>
          <a:p>
            <a:pPr lvl="1"/>
            <a:r>
              <a:rPr lang="en-US" dirty="0" smtClean="0">
                <a:hlinkClick r:id="rId6"/>
              </a:rPr>
              <a:t>Promises in JavaScript Unit Tests: the Definitive Guide</a:t>
            </a:r>
            <a:endParaRPr lang="en-US" dirty="0" smtClean="0"/>
          </a:p>
          <a:p>
            <a:r>
              <a:rPr lang="en-US" dirty="0" smtClean="0"/>
              <a:t>Fetch</a:t>
            </a:r>
          </a:p>
          <a:p>
            <a:pPr lvl="1"/>
            <a:r>
              <a:rPr lang="en-US" dirty="0" smtClean="0">
                <a:hlinkClick r:id="rId7"/>
              </a:rPr>
              <a:t>That's so fetch!</a:t>
            </a:r>
            <a:endParaRPr lang="en-US" dirty="0" smtClean="0"/>
          </a:p>
          <a:p>
            <a:pPr lvl="1"/>
            <a:r>
              <a:rPr lang="en-US" dirty="0" smtClean="0">
                <a:hlinkClick r:id="rId8"/>
              </a:rPr>
              <a:t>Introduction to the Fetch API</a:t>
            </a:r>
            <a:endParaRPr lang="en-US" dirty="0"/>
          </a:p>
          <a:p>
            <a:r>
              <a:rPr lang="en-US" dirty="0"/>
              <a:t>Async/</a:t>
            </a:r>
            <a:r>
              <a:rPr lang="en-US" dirty="0" smtClean="0"/>
              <a:t>Await</a:t>
            </a:r>
          </a:p>
          <a:p>
            <a:pPr lvl="1"/>
            <a:r>
              <a:rPr lang="en-US" dirty="0" smtClean="0">
                <a:hlinkClick r:id="rId9"/>
              </a:rPr>
              <a:t>ES7 async functions</a:t>
            </a:r>
            <a:endParaRPr lang="en-US" dirty="0" smtClean="0"/>
          </a:p>
          <a:p>
            <a:pPr lvl="1"/>
            <a:r>
              <a:rPr lang="en-US" dirty="0" smtClean="0">
                <a:hlinkClick r:id="rId10"/>
              </a:rPr>
              <a:t>Taming the asynchronous beast with ES7</a:t>
            </a:r>
            <a:endParaRPr lang="en-US" dirty="0"/>
          </a:p>
          <a:p>
            <a:r>
              <a:rPr lang="en-US" dirty="0" smtClean="0"/>
              <a:t>Generators</a:t>
            </a:r>
          </a:p>
          <a:p>
            <a:pPr lvl="1"/>
            <a:r>
              <a:rPr lang="en-US" dirty="0" smtClean="0">
                <a:hlinkClick r:id="rId11"/>
              </a:rPr>
              <a:t>The Basics of ES6 Generators</a:t>
            </a:r>
            <a:endParaRPr lang="en-US" dirty="0" smtClean="0"/>
          </a:p>
          <a:p>
            <a:pPr lvl="1"/>
            <a:r>
              <a:rPr lang="en-US" dirty="0" smtClean="0">
                <a:hlinkClick r:id="rId12"/>
              </a:rPr>
              <a:t>MDN - Iterators and Generators</a:t>
            </a:r>
            <a:endParaRPr lang="en-US" dirty="0"/>
          </a:p>
        </p:txBody>
      </p:sp>
      <p:sp>
        <p:nvSpPr>
          <p:cNvPr id="4" name="Slide Number Placeholder 3"/>
          <p:cNvSpPr>
            <a:spLocks noGrp="1"/>
          </p:cNvSpPr>
          <p:nvPr>
            <p:ph type="sldNum" sz="quarter" idx="12"/>
          </p:nvPr>
        </p:nvSpPr>
        <p:spPr/>
        <p:txBody>
          <a:bodyPr/>
          <a:lstStyle/>
          <a:p>
            <a:fld id="{B80A01DB-F3F9-0B4D-83C1-A66A06F2C152}" type="slidenum">
              <a:rPr lang="en-US" smtClean="0"/>
              <a:t>39</a:t>
            </a:fld>
            <a:endParaRPr lang="en-US"/>
          </a:p>
        </p:txBody>
      </p:sp>
    </p:spTree>
    <p:extLst>
      <p:ext uri="{BB962C8B-B14F-4D97-AF65-F5344CB8AC3E}">
        <p14:creationId xmlns:p14="http://schemas.microsoft.com/office/powerpoint/2010/main" val="355548745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t>
            </a:r>
            <a:r>
              <a:rPr lang="en-US" dirty="0" err="1" smtClean="0"/>
              <a:t>Async</a:t>
            </a:r>
            <a:r>
              <a:rPr lang="en-US" dirty="0" smtClean="0"/>
              <a:t> Code</a:t>
            </a:r>
            <a:endParaRPr lang="en-US" dirty="0"/>
          </a:p>
        </p:txBody>
      </p:sp>
      <p:sp>
        <p:nvSpPr>
          <p:cNvPr id="3" name="Content Placeholder 2"/>
          <p:cNvSpPr>
            <a:spLocks noGrp="1"/>
          </p:cNvSpPr>
          <p:nvPr>
            <p:ph idx="1"/>
          </p:nvPr>
        </p:nvSpPr>
        <p:spPr/>
        <p:txBody>
          <a:bodyPr>
            <a:normAutofit/>
          </a:bodyPr>
          <a:lstStyle/>
          <a:p>
            <a:r>
              <a:rPr lang="en-US" dirty="0" smtClean="0"/>
              <a:t>Tasks </a:t>
            </a:r>
            <a:r>
              <a:rPr lang="en-US" dirty="0"/>
              <a:t>are NOT necessarily run in their control flow </a:t>
            </a:r>
            <a:r>
              <a:rPr lang="en-US" dirty="0" smtClean="0"/>
              <a:t>order.</a:t>
            </a:r>
          </a:p>
          <a:p>
            <a:r>
              <a:rPr lang="en-US" dirty="0" smtClean="0"/>
              <a:t>Non-blocking.</a:t>
            </a:r>
          </a:p>
          <a:p>
            <a:r>
              <a:rPr lang="en-US" dirty="0" smtClean="0"/>
              <a:t>Makes the </a:t>
            </a:r>
            <a:r>
              <a:rPr lang="en-US" dirty="0"/>
              <a:t>most of the system's processing power.</a:t>
            </a:r>
          </a:p>
          <a:p>
            <a:r>
              <a:rPr lang="en-US" dirty="0" smtClean="0"/>
              <a:t>Event handling </a:t>
            </a:r>
            <a:r>
              <a:rPr lang="en-US" dirty="0"/>
              <a:t>- the application can wait and respond to user events, such as clicking a button.</a:t>
            </a:r>
          </a:p>
          <a:p>
            <a:r>
              <a:rPr lang="en-US" dirty="0"/>
              <a:t>Application can run several actions at </a:t>
            </a:r>
            <a:r>
              <a:rPr lang="en-US" dirty="0" smtClean="0"/>
              <a:t>once, </a:t>
            </a:r>
            <a:r>
              <a:rPr lang="en-US" dirty="0"/>
              <a:t>allowing for a richer experience even if some actions are slow.</a:t>
            </a:r>
          </a:p>
          <a:p>
            <a:r>
              <a:rPr lang="en-US" dirty="0" smtClean="0"/>
              <a:t>Servers can </a:t>
            </a:r>
            <a:r>
              <a:rPr lang="en-US" dirty="0"/>
              <a:t>handle more requests, and therefore more customers, without being blocked by slow I/O calls, for </a:t>
            </a:r>
            <a:r>
              <a:rPr lang="en-US" dirty="0" smtClean="0"/>
              <a:t>example requests </a:t>
            </a:r>
            <a:r>
              <a:rPr lang="en-US" dirty="0"/>
              <a:t>to a database.</a:t>
            </a:r>
          </a:p>
          <a:p>
            <a:endParaRPr lang="en-US" dirty="0"/>
          </a:p>
        </p:txBody>
      </p:sp>
      <p:sp>
        <p:nvSpPr>
          <p:cNvPr id="4" name="Slide Number Placeholder 3"/>
          <p:cNvSpPr>
            <a:spLocks noGrp="1"/>
          </p:cNvSpPr>
          <p:nvPr>
            <p:ph type="sldNum" sz="quarter" idx="12"/>
          </p:nvPr>
        </p:nvSpPr>
        <p:spPr/>
        <p:txBody>
          <a:bodyPr/>
          <a:lstStyle/>
          <a:p>
            <a:fld id="{B80A01DB-F3F9-0B4D-83C1-A66A06F2C152}" type="slidenum">
              <a:rPr lang="en-US" smtClean="0"/>
              <a:t>4</a:t>
            </a:fld>
            <a:endParaRPr lang="en-US"/>
          </a:p>
        </p:txBody>
      </p:sp>
    </p:spTree>
    <p:extLst>
      <p:ext uri="{BB962C8B-B14F-4D97-AF65-F5344CB8AC3E}">
        <p14:creationId xmlns:p14="http://schemas.microsoft.com/office/powerpoint/2010/main" val="1056035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a:bodyPr>
          <a:lstStyle/>
          <a:p>
            <a:r>
              <a:rPr lang="en-US" dirty="0" smtClean="0"/>
              <a:t>Traditional methods: multithreading, multiprocessing.</a:t>
            </a:r>
          </a:p>
          <a:p>
            <a:r>
              <a:rPr lang="en-US" dirty="0" smtClean="0"/>
              <a:t>JavaScript implementation: single thread </a:t>
            </a:r>
            <a:r>
              <a:rPr lang="en-US" dirty="0"/>
              <a:t>using </a:t>
            </a:r>
            <a:r>
              <a:rPr lang="en-US" dirty="0" smtClean="0"/>
              <a:t>callbacks.</a:t>
            </a:r>
          </a:p>
          <a:p>
            <a:pPr lvl="1"/>
            <a:r>
              <a:rPr lang="en-US" dirty="0" smtClean="0"/>
              <a:t>Asynchronous code is wrapped in a function.</a:t>
            </a:r>
          </a:p>
          <a:p>
            <a:pPr lvl="1"/>
            <a:r>
              <a:rPr lang="en-US" dirty="0"/>
              <a:t>F</a:t>
            </a:r>
            <a:r>
              <a:rPr lang="en-US" dirty="0" smtClean="0"/>
              <a:t>unction takes arguments to perform it’s task, but also callback functions. </a:t>
            </a:r>
          </a:p>
          <a:p>
            <a:pPr lvl="1"/>
            <a:r>
              <a:rPr lang="en-US" dirty="0" smtClean="0"/>
              <a:t>When the asynchronous function is called:</a:t>
            </a:r>
          </a:p>
          <a:p>
            <a:pPr lvl="2"/>
            <a:r>
              <a:rPr lang="en-US" dirty="0" smtClean="0"/>
              <a:t>Execution continues with next statement in control flow</a:t>
            </a:r>
          </a:p>
          <a:p>
            <a:pPr lvl="2"/>
            <a:r>
              <a:rPr lang="en-US" dirty="0" smtClean="0"/>
              <a:t>Once the asynchronous operations have completed, the callback function will be called.</a:t>
            </a:r>
          </a:p>
          <a:p>
            <a:r>
              <a:rPr lang="en-US" dirty="0" smtClean="0"/>
              <a:t>We </a:t>
            </a:r>
            <a:r>
              <a:rPr lang="en-US" dirty="0"/>
              <a:t>can now be assured that code will be executed at the proper time, without the rest of our </a:t>
            </a:r>
            <a:r>
              <a:rPr lang="en-US" dirty="0" smtClean="0"/>
              <a:t>app </a:t>
            </a:r>
            <a:r>
              <a:rPr lang="en-US" dirty="0"/>
              <a:t>being slowed down.</a:t>
            </a:r>
          </a:p>
          <a:p>
            <a:r>
              <a:rPr lang="en-US" dirty="0"/>
              <a:t>Under the hood, threads ARE used, but we don’t have to worry about this</a:t>
            </a:r>
            <a:r>
              <a:rPr lang="en-US" dirty="0" smtClean="0"/>
              <a:t>.</a:t>
            </a:r>
            <a:endParaRPr lang="en-US" dirty="0"/>
          </a:p>
        </p:txBody>
      </p:sp>
      <p:sp>
        <p:nvSpPr>
          <p:cNvPr id="5" name="Slide Number Placeholder 4"/>
          <p:cNvSpPr>
            <a:spLocks noGrp="1"/>
          </p:cNvSpPr>
          <p:nvPr>
            <p:ph type="sldNum" sz="quarter" idx="12"/>
          </p:nvPr>
        </p:nvSpPr>
        <p:spPr/>
        <p:txBody>
          <a:bodyPr/>
          <a:lstStyle/>
          <a:p>
            <a:fld id="{B80A01DB-F3F9-0B4D-83C1-A66A06F2C152}" type="slidenum">
              <a:rPr lang="en-US" smtClean="0"/>
              <a:t>5</a:t>
            </a:fld>
            <a:endParaRPr lang="en-US"/>
          </a:p>
        </p:txBody>
      </p:sp>
    </p:spTree>
    <p:extLst>
      <p:ext uri="{BB962C8B-B14F-4D97-AF65-F5344CB8AC3E}">
        <p14:creationId xmlns:p14="http://schemas.microsoft.com/office/powerpoint/2010/main" val="566809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 &amp; Callback Queue</a:t>
            </a:r>
            <a:endParaRPr lang="en-US" dirty="0"/>
          </a:p>
        </p:txBody>
      </p:sp>
      <p:sp>
        <p:nvSpPr>
          <p:cNvPr id="3" name="Content Placeholder 2"/>
          <p:cNvSpPr>
            <a:spLocks noGrp="1"/>
          </p:cNvSpPr>
          <p:nvPr>
            <p:ph idx="1"/>
          </p:nvPr>
        </p:nvSpPr>
        <p:spPr>
          <a:xfrm>
            <a:off x="457200" y="1600200"/>
            <a:ext cx="7620000" cy="4775200"/>
          </a:xfrm>
        </p:spPr>
        <p:txBody>
          <a:bodyPr>
            <a:normAutofit lnSpcReduction="10000"/>
          </a:bodyPr>
          <a:lstStyle/>
          <a:p>
            <a:r>
              <a:rPr lang="en-US" dirty="0"/>
              <a:t>F</a:t>
            </a:r>
            <a:r>
              <a:rPr lang="en-US" dirty="0" smtClean="0"/>
              <a:t>unction calls are added to the call stack. When a function returns, it is popped off the stack.</a:t>
            </a:r>
          </a:p>
          <a:p>
            <a:r>
              <a:rPr lang="en-US" dirty="0"/>
              <a:t>C</a:t>
            </a:r>
            <a:r>
              <a:rPr lang="en-US" dirty="0" smtClean="0"/>
              <a:t>alls that involve asynchronous operations are also added to the stack.</a:t>
            </a:r>
          </a:p>
          <a:p>
            <a:r>
              <a:rPr lang="en-US" dirty="0" smtClean="0"/>
              <a:t>The asynchronous operation is then handed over to some other process.</a:t>
            </a:r>
          </a:p>
          <a:p>
            <a:r>
              <a:rPr lang="en-US" dirty="0" smtClean="0"/>
              <a:t>That function is then popped off the stack, as if it completed.</a:t>
            </a:r>
          </a:p>
          <a:p>
            <a:r>
              <a:rPr lang="en-US" dirty="0" smtClean="0"/>
              <a:t>When </a:t>
            </a:r>
            <a:r>
              <a:rPr lang="en-US" dirty="0"/>
              <a:t>the </a:t>
            </a:r>
            <a:r>
              <a:rPr lang="en-US" dirty="0" smtClean="0"/>
              <a:t>other process </a:t>
            </a:r>
            <a:r>
              <a:rPr lang="en-US" dirty="0"/>
              <a:t>completes, a message is added to the queue along with the callback</a:t>
            </a:r>
            <a:r>
              <a:rPr lang="en-US" dirty="0" smtClean="0"/>
              <a:t>.</a:t>
            </a:r>
          </a:p>
          <a:p>
            <a:r>
              <a:rPr lang="en-US" dirty="0"/>
              <a:t>N</a:t>
            </a:r>
            <a:r>
              <a:rPr lang="en-US" dirty="0" smtClean="0"/>
              <a:t>ext </a:t>
            </a:r>
            <a:r>
              <a:rPr lang="en-US" dirty="0"/>
              <a:t>time the call stack is empty, the event loop </a:t>
            </a:r>
            <a:r>
              <a:rPr lang="en-US" dirty="0" smtClean="0"/>
              <a:t>reads </a:t>
            </a:r>
            <a:r>
              <a:rPr lang="en-US" dirty="0"/>
              <a:t>a message from the callback queue</a:t>
            </a:r>
            <a:r>
              <a:rPr lang="en-US" dirty="0" smtClean="0"/>
              <a:t>.</a:t>
            </a:r>
          </a:p>
          <a:p>
            <a:r>
              <a:rPr lang="en-US" dirty="0"/>
              <a:t>The corresponding callback is added to the call stack and processed as if it had been called normally</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B80A01DB-F3F9-0B4D-83C1-A66A06F2C152}" type="slidenum">
              <a:rPr lang="en-US" smtClean="0"/>
              <a:t>6</a:t>
            </a:fld>
            <a:endParaRPr lang="en-US"/>
          </a:p>
        </p:txBody>
      </p:sp>
    </p:spTree>
    <p:extLst>
      <p:ext uri="{BB962C8B-B14F-4D97-AF65-F5344CB8AC3E}">
        <p14:creationId xmlns:p14="http://schemas.microsoft.com/office/powerpoint/2010/main" val="12379100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Stack &amp; </a:t>
            </a:r>
            <a:r>
              <a:rPr lang="en-US" dirty="0"/>
              <a:t>Callback Queue</a:t>
            </a:r>
          </a:p>
        </p:txBody>
      </p:sp>
      <p:sp>
        <p:nvSpPr>
          <p:cNvPr id="4" name="TextBox 3"/>
          <p:cNvSpPr txBox="1"/>
          <p:nvPr/>
        </p:nvSpPr>
        <p:spPr>
          <a:xfrm>
            <a:off x="2714913" y="2695073"/>
            <a:ext cx="3509194" cy="1323439"/>
          </a:xfrm>
          <a:prstGeom prst="rect">
            <a:avLst/>
          </a:prstGeom>
          <a:noFill/>
        </p:spPr>
        <p:txBody>
          <a:bodyPr wrap="none" rtlCol="0">
            <a:spAutoFit/>
          </a:bodyPr>
          <a:lstStyle/>
          <a:p>
            <a:r>
              <a:rPr lang="en-US" sz="1600" dirty="0">
                <a:latin typeface="Courier"/>
                <a:cs typeface="Courier"/>
              </a:rPr>
              <a:t>fun1();</a:t>
            </a:r>
          </a:p>
          <a:p>
            <a:r>
              <a:rPr lang="en-US" sz="1600" dirty="0" err="1">
                <a:latin typeface="Courier"/>
                <a:cs typeface="Courier"/>
              </a:rPr>
              <a:t>setTimeout</a:t>
            </a:r>
            <a:r>
              <a:rPr lang="en-US" sz="1600" dirty="0">
                <a:latin typeface="Courier"/>
                <a:cs typeface="Courier"/>
              </a:rPr>
              <a:t>(fun2, 2000);</a:t>
            </a:r>
          </a:p>
          <a:p>
            <a:r>
              <a:rPr lang="en-US" sz="1600" dirty="0">
                <a:latin typeface="Courier"/>
                <a:cs typeface="Courier"/>
              </a:rPr>
              <a:t>fun3()</a:t>
            </a:r>
            <a:r>
              <a:rPr lang="en-US" sz="1600" dirty="0" smtClean="0">
                <a:latin typeface="Courier"/>
                <a:cs typeface="Courier"/>
              </a:rPr>
              <a:t>;</a:t>
            </a:r>
          </a:p>
          <a:p>
            <a:r>
              <a:rPr lang="en-US" sz="1600" dirty="0" err="1" smtClean="0">
                <a:latin typeface="Courier"/>
                <a:cs typeface="Courier"/>
              </a:rPr>
              <a:t>setTimeout</a:t>
            </a:r>
            <a:r>
              <a:rPr lang="en-US" sz="1600" dirty="0" smtClean="0">
                <a:latin typeface="Courier"/>
                <a:cs typeface="Courier"/>
              </a:rPr>
              <a:t>(fun4, </a:t>
            </a:r>
            <a:r>
              <a:rPr lang="en-US" sz="1600" dirty="0">
                <a:latin typeface="Courier"/>
                <a:cs typeface="Courier"/>
              </a:rPr>
              <a:t>1</a:t>
            </a:r>
            <a:r>
              <a:rPr lang="en-US" sz="1600" dirty="0" smtClean="0">
                <a:latin typeface="Courier"/>
                <a:cs typeface="Courier"/>
              </a:rPr>
              <a:t>000);</a:t>
            </a:r>
            <a:endParaRPr lang="en-US" sz="1600" dirty="0">
              <a:latin typeface="Courier"/>
              <a:cs typeface="Courier"/>
            </a:endParaRPr>
          </a:p>
          <a:p>
            <a:r>
              <a:rPr lang="en-US" sz="1600" dirty="0" err="1">
                <a:latin typeface="Courier"/>
                <a:cs typeface="Courier"/>
              </a:rPr>
              <a:t>console.log</a:t>
            </a:r>
            <a:r>
              <a:rPr lang="en-US" sz="1600" dirty="0">
                <a:latin typeface="Courier"/>
                <a:cs typeface="Courier"/>
              </a:rPr>
              <a:t>('</a:t>
            </a:r>
            <a:r>
              <a:rPr lang="en-US" sz="1600" dirty="0" err="1">
                <a:latin typeface="Courier"/>
                <a:cs typeface="Courier"/>
              </a:rPr>
              <a:t>weeeeeeeee</a:t>
            </a:r>
            <a:r>
              <a:rPr lang="en-US" sz="1600" dirty="0">
                <a:latin typeface="Courier"/>
                <a:cs typeface="Courier"/>
              </a:rPr>
              <a:t>!');</a:t>
            </a:r>
          </a:p>
        </p:txBody>
      </p:sp>
      <p:sp>
        <p:nvSpPr>
          <p:cNvPr id="5" name="Rounded Rectangle 4"/>
          <p:cNvSpPr/>
          <p:nvPr/>
        </p:nvSpPr>
        <p:spPr>
          <a:xfrm>
            <a:off x="3257550" y="4529281"/>
            <a:ext cx="3937000" cy="738909"/>
          </a:xfrm>
          <a:prstGeom prst="roundRect">
            <a:avLst/>
          </a:prstGeom>
          <a:solidFill>
            <a:srgbClr val="498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597217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27697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57542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86752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5657850"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5407025"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156200"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810205" y="3050001"/>
            <a:ext cx="1139797" cy="2083378"/>
          </a:xfrm>
          <a:prstGeom prst="roundRect">
            <a:avLst/>
          </a:prstGeom>
          <a:solidFill>
            <a:srgbClr val="F0EC0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3" name="Straight Connector 22"/>
          <p:cNvCxnSpPr/>
          <p:nvPr/>
        </p:nvCxnSpPr>
        <p:spPr>
          <a:xfrm>
            <a:off x="810205" y="3361729"/>
            <a:ext cx="1139797"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810205" y="3644304"/>
            <a:ext cx="1139797"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810205" y="3923704"/>
            <a:ext cx="1139797"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810205" y="4215804"/>
            <a:ext cx="1139797"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1982518" y="2881717"/>
            <a:ext cx="822960" cy="353848"/>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2007173" y="3190902"/>
            <a:ext cx="771240" cy="175416"/>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H="1">
            <a:off x="2007173" y="3146909"/>
            <a:ext cx="707741" cy="43993"/>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1356968" y="4377151"/>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1356968" y="4529551"/>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1356968" y="4677620"/>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1014566" y="2619848"/>
            <a:ext cx="684803" cy="369332"/>
          </a:xfrm>
          <a:prstGeom prst="rect">
            <a:avLst/>
          </a:prstGeom>
          <a:noFill/>
        </p:spPr>
        <p:txBody>
          <a:bodyPr wrap="none" rtlCol="0">
            <a:spAutoFit/>
          </a:bodyPr>
          <a:lstStyle/>
          <a:p>
            <a:r>
              <a:rPr lang="en-US" dirty="0" smtClean="0"/>
              <a:t>Stack</a:t>
            </a:r>
            <a:endParaRPr lang="en-US" dirty="0"/>
          </a:p>
        </p:txBody>
      </p:sp>
      <p:sp>
        <p:nvSpPr>
          <p:cNvPr id="55" name="TextBox 54"/>
          <p:cNvSpPr txBox="1"/>
          <p:nvPr/>
        </p:nvSpPr>
        <p:spPr>
          <a:xfrm>
            <a:off x="2476500" y="4729428"/>
            <a:ext cx="812242" cy="369332"/>
          </a:xfrm>
          <a:prstGeom prst="rect">
            <a:avLst/>
          </a:prstGeom>
          <a:noFill/>
        </p:spPr>
        <p:txBody>
          <a:bodyPr wrap="none" rtlCol="0">
            <a:spAutoFit/>
          </a:bodyPr>
          <a:lstStyle/>
          <a:p>
            <a:r>
              <a:rPr lang="en-US" dirty="0" smtClean="0"/>
              <a:t>Queue</a:t>
            </a:r>
            <a:endParaRPr lang="en-US" dirty="0"/>
          </a:p>
        </p:txBody>
      </p:sp>
      <p:cxnSp>
        <p:nvCxnSpPr>
          <p:cNvPr id="36" name="Straight Arrow Connector 35"/>
          <p:cNvCxnSpPr/>
          <p:nvPr/>
        </p:nvCxnSpPr>
        <p:spPr>
          <a:xfrm flipH="1" flipV="1">
            <a:off x="2007173" y="3235565"/>
            <a:ext cx="759844" cy="388122"/>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2007173" y="3235565"/>
            <a:ext cx="758328" cy="629571"/>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V="1">
            <a:off x="2007173" y="2875367"/>
            <a:ext cx="808851" cy="315535"/>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2007173" y="3146909"/>
            <a:ext cx="798305" cy="43993"/>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2020894" y="3200427"/>
            <a:ext cx="795130" cy="165891"/>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2020894" y="3235565"/>
            <a:ext cx="741431" cy="388122"/>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2007173" y="3235565"/>
            <a:ext cx="764677" cy="626396"/>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1078686" y="3067534"/>
            <a:ext cx="556563" cy="276999"/>
          </a:xfrm>
          <a:prstGeom prst="rect">
            <a:avLst/>
          </a:prstGeom>
          <a:noFill/>
        </p:spPr>
        <p:txBody>
          <a:bodyPr wrap="none" rtlCol="0">
            <a:spAutoFit/>
          </a:bodyPr>
          <a:lstStyle/>
          <a:p>
            <a:r>
              <a:rPr lang="en-US" sz="1200" dirty="0" smtClean="0">
                <a:latin typeface="Courier"/>
                <a:cs typeface="Courier"/>
              </a:rPr>
              <a:t>fun1</a:t>
            </a:r>
            <a:endParaRPr lang="en-US" sz="1200" dirty="0">
              <a:latin typeface="Courier"/>
              <a:cs typeface="Courier"/>
            </a:endParaRPr>
          </a:p>
        </p:txBody>
      </p:sp>
      <p:sp>
        <p:nvSpPr>
          <p:cNvPr id="83" name="TextBox 82"/>
          <p:cNvSpPr txBox="1"/>
          <p:nvPr/>
        </p:nvSpPr>
        <p:spPr>
          <a:xfrm>
            <a:off x="1099503" y="3066940"/>
            <a:ext cx="554058" cy="276999"/>
          </a:xfrm>
          <a:prstGeom prst="rect">
            <a:avLst/>
          </a:prstGeom>
          <a:noFill/>
        </p:spPr>
        <p:txBody>
          <a:bodyPr wrap="none" rtlCol="0">
            <a:spAutoFit/>
          </a:bodyPr>
          <a:lstStyle/>
          <a:p>
            <a:r>
              <a:rPr lang="en-US" sz="1200" dirty="0" smtClean="0">
                <a:latin typeface="Courier"/>
                <a:cs typeface="Courier"/>
              </a:rPr>
              <a:t>fun3</a:t>
            </a:r>
            <a:endParaRPr lang="en-US" sz="1200" dirty="0">
              <a:latin typeface="Courier"/>
              <a:cs typeface="Courier"/>
            </a:endParaRPr>
          </a:p>
        </p:txBody>
      </p:sp>
      <p:sp>
        <p:nvSpPr>
          <p:cNvPr id="84" name="TextBox 83"/>
          <p:cNvSpPr txBox="1"/>
          <p:nvPr/>
        </p:nvSpPr>
        <p:spPr>
          <a:xfrm>
            <a:off x="826755" y="3050001"/>
            <a:ext cx="1155763" cy="276999"/>
          </a:xfrm>
          <a:prstGeom prst="rect">
            <a:avLst/>
          </a:prstGeom>
          <a:noFill/>
        </p:spPr>
        <p:txBody>
          <a:bodyPr wrap="square" rtlCol="0">
            <a:spAutoFit/>
          </a:bodyPr>
          <a:lstStyle/>
          <a:p>
            <a:r>
              <a:rPr lang="en-US" sz="1200" dirty="0" err="1" smtClean="0">
                <a:latin typeface="Courier"/>
                <a:cs typeface="Courier"/>
              </a:rPr>
              <a:t>setTimeout</a:t>
            </a:r>
            <a:endParaRPr lang="en-US" sz="1200" dirty="0">
              <a:latin typeface="Courier"/>
              <a:cs typeface="Courier"/>
            </a:endParaRPr>
          </a:p>
        </p:txBody>
      </p:sp>
      <p:sp>
        <p:nvSpPr>
          <p:cNvPr id="85" name="TextBox 84"/>
          <p:cNvSpPr txBox="1"/>
          <p:nvPr/>
        </p:nvSpPr>
        <p:spPr>
          <a:xfrm>
            <a:off x="751095" y="3050001"/>
            <a:ext cx="1231423" cy="276999"/>
          </a:xfrm>
          <a:prstGeom prst="rect">
            <a:avLst/>
          </a:prstGeom>
          <a:noFill/>
        </p:spPr>
        <p:txBody>
          <a:bodyPr wrap="square" rtlCol="0">
            <a:spAutoFit/>
          </a:bodyPr>
          <a:lstStyle/>
          <a:p>
            <a:r>
              <a:rPr lang="en-US" sz="1200" dirty="0" err="1">
                <a:latin typeface="Courier"/>
                <a:cs typeface="Courier"/>
              </a:rPr>
              <a:t>c</a:t>
            </a:r>
            <a:r>
              <a:rPr lang="en-US" sz="1200" dirty="0" err="1" smtClean="0">
                <a:latin typeface="Courier"/>
                <a:cs typeface="Courier"/>
              </a:rPr>
              <a:t>onsole.log</a:t>
            </a:r>
            <a:endParaRPr lang="en-US" sz="1200" dirty="0">
              <a:latin typeface="Courier"/>
              <a:cs typeface="Courier"/>
            </a:endParaRPr>
          </a:p>
        </p:txBody>
      </p:sp>
      <p:sp>
        <p:nvSpPr>
          <p:cNvPr id="93" name="TextBox 92"/>
          <p:cNvSpPr txBox="1"/>
          <p:nvPr/>
        </p:nvSpPr>
        <p:spPr>
          <a:xfrm>
            <a:off x="810205" y="3050001"/>
            <a:ext cx="1155763" cy="276999"/>
          </a:xfrm>
          <a:prstGeom prst="rect">
            <a:avLst/>
          </a:prstGeom>
          <a:noFill/>
        </p:spPr>
        <p:txBody>
          <a:bodyPr wrap="square" rtlCol="0">
            <a:spAutoFit/>
          </a:bodyPr>
          <a:lstStyle/>
          <a:p>
            <a:r>
              <a:rPr lang="en-US" sz="1200" dirty="0" err="1" smtClean="0">
                <a:latin typeface="Courier"/>
                <a:cs typeface="Courier"/>
              </a:rPr>
              <a:t>setTimeout</a:t>
            </a:r>
            <a:endParaRPr lang="en-US" sz="1200" dirty="0">
              <a:latin typeface="Courier"/>
              <a:cs typeface="Courier"/>
            </a:endParaRPr>
          </a:p>
        </p:txBody>
      </p:sp>
      <p:sp>
        <p:nvSpPr>
          <p:cNvPr id="94" name="TextBox 93"/>
          <p:cNvSpPr txBox="1"/>
          <p:nvPr/>
        </p:nvSpPr>
        <p:spPr>
          <a:xfrm rot="5400000">
            <a:off x="6728996" y="4756773"/>
            <a:ext cx="554058" cy="276999"/>
          </a:xfrm>
          <a:prstGeom prst="rect">
            <a:avLst/>
          </a:prstGeom>
          <a:noFill/>
        </p:spPr>
        <p:txBody>
          <a:bodyPr wrap="none" rtlCol="0">
            <a:spAutoFit/>
          </a:bodyPr>
          <a:lstStyle/>
          <a:p>
            <a:r>
              <a:rPr lang="en-US" sz="1200" dirty="0" smtClean="0">
                <a:latin typeface="Courier"/>
                <a:cs typeface="Courier"/>
              </a:rPr>
              <a:t>fun4</a:t>
            </a:r>
            <a:endParaRPr lang="en-US" sz="1200" dirty="0">
              <a:latin typeface="Courier"/>
              <a:cs typeface="Courier"/>
            </a:endParaRPr>
          </a:p>
        </p:txBody>
      </p:sp>
      <p:sp>
        <p:nvSpPr>
          <p:cNvPr id="95" name="TextBox 94"/>
          <p:cNvSpPr txBox="1"/>
          <p:nvPr/>
        </p:nvSpPr>
        <p:spPr>
          <a:xfrm rot="5400000">
            <a:off x="6728219" y="4756774"/>
            <a:ext cx="554058" cy="276999"/>
          </a:xfrm>
          <a:prstGeom prst="rect">
            <a:avLst/>
          </a:prstGeom>
          <a:noFill/>
        </p:spPr>
        <p:txBody>
          <a:bodyPr wrap="none" rtlCol="0">
            <a:spAutoFit/>
          </a:bodyPr>
          <a:lstStyle/>
          <a:p>
            <a:r>
              <a:rPr lang="en-US" sz="1200" dirty="0" smtClean="0">
                <a:latin typeface="Courier"/>
                <a:cs typeface="Courier"/>
              </a:rPr>
              <a:t>fun4</a:t>
            </a:r>
            <a:endParaRPr lang="en-US" sz="1200" dirty="0">
              <a:latin typeface="Courier"/>
              <a:cs typeface="Courier"/>
            </a:endParaRPr>
          </a:p>
        </p:txBody>
      </p:sp>
      <p:sp>
        <p:nvSpPr>
          <p:cNvPr id="96" name="TextBox 95"/>
          <p:cNvSpPr txBox="1"/>
          <p:nvPr/>
        </p:nvSpPr>
        <p:spPr>
          <a:xfrm rot="5400000">
            <a:off x="6436895" y="4755954"/>
            <a:ext cx="554058" cy="276999"/>
          </a:xfrm>
          <a:prstGeom prst="rect">
            <a:avLst/>
          </a:prstGeom>
          <a:noFill/>
        </p:spPr>
        <p:txBody>
          <a:bodyPr wrap="none" rtlCol="0">
            <a:spAutoFit/>
          </a:bodyPr>
          <a:lstStyle/>
          <a:p>
            <a:r>
              <a:rPr lang="en-US" sz="1200" dirty="0" smtClean="0">
                <a:latin typeface="Courier"/>
                <a:cs typeface="Courier"/>
              </a:rPr>
              <a:t>fun2</a:t>
            </a:r>
            <a:endParaRPr lang="en-US" sz="1200" dirty="0">
              <a:latin typeface="Courier"/>
              <a:cs typeface="Courier"/>
            </a:endParaRPr>
          </a:p>
        </p:txBody>
      </p:sp>
      <p:cxnSp>
        <p:nvCxnSpPr>
          <p:cNvPr id="116" name="Straight Arrow Connector 115"/>
          <p:cNvCxnSpPr/>
          <p:nvPr/>
        </p:nvCxnSpPr>
        <p:spPr>
          <a:xfrm flipV="1">
            <a:off x="5156200" y="1938867"/>
            <a:ext cx="1565020" cy="1050313"/>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flipV="1">
            <a:off x="5181595" y="2396079"/>
            <a:ext cx="1565020" cy="1050313"/>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123" name="TextBox 122"/>
          <p:cNvSpPr txBox="1"/>
          <p:nvPr/>
        </p:nvSpPr>
        <p:spPr>
          <a:xfrm>
            <a:off x="6683397" y="2196087"/>
            <a:ext cx="1352153" cy="338554"/>
          </a:xfrm>
          <a:prstGeom prst="rect">
            <a:avLst/>
          </a:prstGeom>
          <a:noFill/>
        </p:spPr>
        <p:txBody>
          <a:bodyPr wrap="none" rtlCol="0">
            <a:spAutoFit/>
          </a:bodyPr>
          <a:lstStyle/>
          <a:p>
            <a:r>
              <a:rPr lang="en-US" sz="1600" dirty="0" smtClean="0"/>
              <a:t>Other Process</a:t>
            </a:r>
            <a:endParaRPr lang="en-US" sz="1600" dirty="0"/>
          </a:p>
        </p:txBody>
      </p:sp>
      <p:sp>
        <p:nvSpPr>
          <p:cNvPr id="124" name="TextBox 123"/>
          <p:cNvSpPr txBox="1"/>
          <p:nvPr/>
        </p:nvSpPr>
        <p:spPr>
          <a:xfrm>
            <a:off x="6674924" y="1704995"/>
            <a:ext cx="1352153" cy="338554"/>
          </a:xfrm>
          <a:prstGeom prst="rect">
            <a:avLst/>
          </a:prstGeom>
          <a:noFill/>
        </p:spPr>
        <p:txBody>
          <a:bodyPr wrap="none" rtlCol="0">
            <a:spAutoFit/>
          </a:bodyPr>
          <a:lstStyle/>
          <a:p>
            <a:r>
              <a:rPr lang="en-US" sz="1600" dirty="0" smtClean="0"/>
              <a:t>Other Process</a:t>
            </a:r>
            <a:endParaRPr lang="en-US" sz="1600" dirty="0"/>
          </a:p>
        </p:txBody>
      </p:sp>
      <p:cxnSp>
        <p:nvCxnSpPr>
          <p:cNvPr id="131" name="Elbow Connector 130"/>
          <p:cNvCxnSpPr>
            <a:stCxn id="124" idx="3"/>
          </p:cNvCxnSpPr>
          <p:nvPr/>
        </p:nvCxnSpPr>
        <p:spPr>
          <a:xfrm flipH="1">
            <a:off x="6721221" y="1874272"/>
            <a:ext cx="1305856" cy="3595199"/>
          </a:xfrm>
          <a:prstGeom prst="bentConnector4">
            <a:avLst>
              <a:gd name="adj1" fmla="val -17506"/>
              <a:gd name="adj2" fmla="val 113113"/>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136" name="Elbow Connector 135"/>
          <p:cNvCxnSpPr>
            <a:stCxn id="123" idx="3"/>
          </p:cNvCxnSpPr>
          <p:nvPr/>
        </p:nvCxnSpPr>
        <p:spPr>
          <a:xfrm flipH="1">
            <a:off x="7399866" y="2365364"/>
            <a:ext cx="635684" cy="2610940"/>
          </a:xfrm>
          <a:prstGeom prst="bentConnector4">
            <a:avLst>
              <a:gd name="adj1" fmla="val -35961"/>
              <a:gd name="adj2" fmla="val 99938"/>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fld id="{B80A01DB-F3F9-0B4D-83C1-A66A06F2C152}" type="slidenum">
              <a:rPr lang="en-US" smtClean="0"/>
              <a:t>7</a:t>
            </a:fld>
            <a:endParaRPr lang="en-US"/>
          </a:p>
        </p:txBody>
      </p:sp>
    </p:spTree>
    <p:extLst>
      <p:ext uri="{BB962C8B-B14F-4D97-AF65-F5344CB8AC3E}">
        <p14:creationId xmlns:p14="http://schemas.microsoft.com/office/powerpoint/2010/main" val="14599493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2"/>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82"/>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4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1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44"/>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84"/>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38"/>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58"/>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83"/>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9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36"/>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12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2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7"/>
                                        </p:tgtEl>
                                        <p:attrNameLst>
                                          <p:attrName>style.visibility</p:attrName>
                                        </p:attrNameLst>
                                      </p:cBhvr>
                                      <p:to>
                                        <p:strVal val="visible"/>
                                      </p:to>
                                    </p:set>
                                  </p:childTnLst>
                                </p:cTn>
                              </p:par>
                              <p:par>
                                <p:cTn id="77" presetID="1" presetClass="exit" presetSubtype="0" fill="hold" nodeType="withEffect">
                                  <p:stCondLst>
                                    <p:cond delay="0"/>
                                  </p:stCondLst>
                                  <p:childTnLst>
                                    <p:set>
                                      <p:cBhvr>
                                        <p:cTn id="78" dur="1" fill="hold">
                                          <p:stCondLst>
                                            <p:cond delay="0"/>
                                          </p:stCondLst>
                                        </p:cTn>
                                        <p:tgtEl>
                                          <p:spTgt spid="121"/>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67"/>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93"/>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39"/>
                                        </p:tgtEl>
                                        <p:attrNameLst>
                                          <p:attrName>style.visibility</p:attrName>
                                        </p:attrNameLst>
                                      </p:cBhvr>
                                      <p:to>
                                        <p:strVal val="hidden"/>
                                      </p:to>
                                    </p:set>
                                  </p:childTnLst>
                                </p:cTn>
                              </p:par>
                              <p:par>
                                <p:cTn id="93" presetID="1" presetClass="entr" presetSubtype="0" fill="hold" nodeType="withEffect">
                                  <p:stCondLst>
                                    <p:cond delay="0"/>
                                  </p:stCondLst>
                                  <p:childTnLst>
                                    <p:set>
                                      <p:cBhvr>
                                        <p:cTn id="94" dur="1" fill="hold">
                                          <p:stCondLst>
                                            <p:cond delay="0"/>
                                          </p:stCondLst>
                                        </p:cTn>
                                        <p:tgtEl>
                                          <p:spTgt spid="7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70"/>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8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3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nodeType="clickEffect">
                                  <p:stCondLst>
                                    <p:cond delay="0"/>
                                  </p:stCondLst>
                                  <p:childTnLst>
                                    <p:set>
                                      <p:cBhvr>
                                        <p:cTn id="110" dur="1" fill="hold">
                                          <p:stCondLst>
                                            <p:cond delay="0"/>
                                          </p:stCondLst>
                                        </p:cTn>
                                        <p:tgtEl>
                                          <p:spTgt spid="136"/>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31"/>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94"/>
                                        </p:tgtEl>
                                        <p:attrNameLst>
                                          <p:attrName>style.visibility</p:attrName>
                                        </p:attrNameLst>
                                      </p:cBhvr>
                                      <p:to>
                                        <p:strVal val="hidden"/>
                                      </p:to>
                                    </p:set>
                                  </p:childTnLst>
                                </p:cTn>
                              </p:par>
                              <p:par>
                                <p:cTn id="117" presetID="1" presetClass="entr" presetSubtype="0" fill="hold" grpId="0" nodeType="withEffect">
                                  <p:stCondLst>
                                    <p:cond delay="0"/>
                                  </p:stCondLst>
                                  <p:childTnLst>
                                    <p:set>
                                      <p:cBhvr>
                                        <p:cTn id="118" dur="1" fill="hold">
                                          <p:stCondLst>
                                            <p:cond delay="0"/>
                                          </p:stCondLst>
                                        </p:cTn>
                                        <p:tgtEl>
                                          <p:spTgt spid="9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9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nodeType="clickEffect">
                                  <p:stCondLst>
                                    <p:cond delay="0"/>
                                  </p:stCondLst>
                                  <p:childTnLst>
                                    <p:set>
                                      <p:cBhvr>
                                        <p:cTn id="124" dur="1" fill="hold">
                                          <p:stCondLst>
                                            <p:cond delay="0"/>
                                          </p:stCondLst>
                                        </p:cTn>
                                        <p:tgtEl>
                                          <p:spTgt spid="1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2" grpId="1"/>
      <p:bldP spid="83" grpId="0"/>
      <p:bldP spid="83" grpId="1"/>
      <p:bldP spid="84" grpId="0"/>
      <p:bldP spid="84" grpId="1"/>
      <p:bldP spid="85" grpId="0"/>
      <p:bldP spid="85" grpId="1"/>
      <p:bldP spid="93" grpId="0"/>
      <p:bldP spid="93" grpId="1"/>
      <p:bldP spid="94" grpId="0"/>
      <p:bldP spid="94" grpId="1"/>
      <p:bldP spid="95" grpId="0"/>
      <p:bldP spid="96" grpId="0"/>
      <p:bldP spid="123" grpId="0"/>
      <p:bldP spid="1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a:t>
            </a:r>
            <a:endParaRPr lang="en-US" dirty="0"/>
          </a:p>
        </p:txBody>
      </p:sp>
      <p:sp>
        <p:nvSpPr>
          <p:cNvPr id="5" name="TextBox 4"/>
          <p:cNvSpPr txBox="1"/>
          <p:nvPr/>
        </p:nvSpPr>
        <p:spPr>
          <a:xfrm>
            <a:off x="2346613" y="1767973"/>
            <a:ext cx="3509194" cy="1323439"/>
          </a:xfrm>
          <a:prstGeom prst="rect">
            <a:avLst/>
          </a:prstGeom>
          <a:noFill/>
        </p:spPr>
        <p:txBody>
          <a:bodyPr wrap="none" rtlCol="0">
            <a:spAutoFit/>
          </a:bodyPr>
          <a:lstStyle/>
          <a:p>
            <a:r>
              <a:rPr lang="en-US" sz="1600" dirty="0">
                <a:solidFill>
                  <a:srgbClr val="BFBFBF"/>
                </a:solidFill>
                <a:latin typeface="Courier"/>
                <a:cs typeface="Courier"/>
              </a:rPr>
              <a:t>fun1();</a:t>
            </a:r>
          </a:p>
          <a:p>
            <a:r>
              <a:rPr lang="en-US" sz="1600" dirty="0" err="1">
                <a:solidFill>
                  <a:srgbClr val="BFBFBF"/>
                </a:solidFill>
                <a:latin typeface="Courier"/>
                <a:cs typeface="Courier"/>
              </a:rPr>
              <a:t>setTimeout</a:t>
            </a:r>
            <a:r>
              <a:rPr lang="en-US" sz="1600" dirty="0">
                <a:solidFill>
                  <a:srgbClr val="BFBFBF"/>
                </a:solidFill>
                <a:latin typeface="Courier"/>
                <a:cs typeface="Courier"/>
              </a:rPr>
              <a:t>(fun2, 2000);</a:t>
            </a:r>
          </a:p>
          <a:p>
            <a:r>
              <a:rPr lang="en-US" sz="1600" dirty="0">
                <a:solidFill>
                  <a:srgbClr val="BFBFBF"/>
                </a:solidFill>
                <a:latin typeface="Courier"/>
                <a:cs typeface="Courier"/>
              </a:rPr>
              <a:t>fun3()</a:t>
            </a:r>
            <a:r>
              <a:rPr lang="en-US" sz="1600" dirty="0" smtClean="0">
                <a:solidFill>
                  <a:srgbClr val="BFBFBF"/>
                </a:solidFill>
                <a:latin typeface="Courier"/>
                <a:cs typeface="Courier"/>
              </a:rPr>
              <a:t>;</a:t>
            </a:r>
          </a:p>
          <a:p>
            <a:r>
              <a:rPr lang="en-US" sz="1600" dirty="0" err="1" smtClean="0">
                <a:solidFill>
                  <a:srgbClr val="BFBFBF"/>
                </a:solidFill>
                <a:latin typeface="Courier"/>
                <a:cs typeface="Courier"/>
              </a:rPr>
              <a:t>setTimeout</a:t>
            </a:r>
            <a:r>
              <a:rPr lang="en-US" sz="1600" dirty="0" smtClean="0">
                <a:solidFill>
                  <a:srgbClr val="BFBFBF"/>
                </a:solidFill>
                <a:latin typeface="Courier"/>
                <a:cs typeface="Courier"/>
              </a:rPr>
              <a:t>(fun4, </a:t>
            </a:r>
            <a:r>
              <a:rPr lang="en-US" sz="1600" dirty="0">
                <a:solidFill>
                  <a:srgbClr val="BFBFBF"/>
                </a:solidFill>
                <a:latin typeface="Courier"/>
                <a:cs typeface="Courier"/>
              </a:rPr>
              <a:t>1</a:t>
            </a:r>
            <a:r>
              <a:rPr lang="en-US" sz="1600" dirty="0" smtClean="0">
                <a:solidFill>
                  <a:srgbClr val="BFBFBF"/>
                </a:solidFill>
                <a:latin typeface="Courier"/>
                <a:cs typeface="Courier"/>
              </a:rPr>
              <a:t>000);</a:t>
            </a:r>
            <a:endParaRPr lang="en-US" sz="1600" dirty="0">
              <a:solidFill>
                <a:srgbClr val="BFBFBF"/>
              </a:solidFill>
              <a:latin typeface="Courier"/>
              <a:cs typeface="Courier"/>
            </a:endParaRPr>
          </a:p>
          <a:p>
            <a:r>
              <a:rPr lang="en-US" sz="1600" dirty="0" err="1">
                <a:solidFill>
                  <a:srgbClr val="BFBFBF"/>
                </a:solidFill>
                <a:latin typeface="Courier"/>
                <a:cs typeface="Courier"/>
              </a:rPr>
              <a:t>console.log</a:t>
            </a:r>
            <a:r>
              <a:rPr lang="en-US" sz="1600" dirty="0">
                <a:solidFill>
                  <a:srgbClr val="BFBFBF"/>
                </a:solidFill>
                <a:latin typeface="Courier"/>
                <a:cs typeface="Courier"/>
              </a:rPr>
              <a:t>('</a:t>
            </a:r>
            <a:r>
              <a:rPr lang="en-US" sz="1600" dirty="0" err="1">
                <a:solidFill>
                  <a:srgbClr val="BFBFBF"/>
                </a:solidFill>
                <a:latin typeface="Courier"/>
                <a:cs typeface="Courier"/>
              </a:rPr>
              <a:t>weeeeeeeee</a:t>
            </a:r>
            <a:r>
              <a:rPr lang="en-US" sz="1600" dirty="0">
                <a:solidFill>
                  <a:srgbClr val="BFBFBF"/>
                </a:solidFill>
                <a:latin typeface="Courier"/>
                <a:cs typeface="Courier"/>
              </a:rPr>
              <a:t>!');</a:t>
            </a:r>
          </a:p>
        </p:txBody>
      </p:sp>
      <p:sp>
        <p:nvSpPr>
          <p:cNvPr id="6" name="Rounded Rectangle 5"/>
          <p:cNvSpPr/>
          <p:nvPr/>
        </p:nvSpPr>
        <p:spPr>
          <a:xfrm>
            <a:off x="2889250" y="3602181"/>
            <a:ext cx="3937000" cy="738909"/>
          </a:xfrm>
          <a:prstGeom prst="roundRect">
            <a:avLst/>
          </a:prstGeom>
          <a:solidFill>
            <a:srgbClr val="A6A6A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560387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590867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20712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49922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5289550"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038725"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4787900"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736600" y="1812347"/>
            <a:ext cx="914400" cy="2083378"/>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736600" y="2124075"/>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36600" y="24066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36600" y="26860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36600" y="29781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1174750" y="3139497"/>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1174750" y="3291897"/>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174750" y="3439966"/>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850900" y="1435100"/>
            <a:ext cx="684803" cy="369332"/>
          </a:xfrm>
          <a:prstGeom prst="rect">
            <a:avLst/>
          </a:prstGeom>
          <a:noFill/>
        </p:spPr>
        <p:txBody>
          <a:bodyPr wrap="none" rtlCol="0">
            <a:spAutoFit/>
          </a:bodyPr>
          <a:lstStyle/>
          <a:p>
            <a:r>
              <a:rPr lang="en-US" dirty="0" smtClean="0">
                <a:solidFill>
                  <a:schemeClr val="bg1">
                    <a:lumMod val="75000"/>
                  </a:schemeClr>
                </a:solidFill>
              </a:rPr>
              <a:t>Stack</a:t>
            </a:r>
            <a:endParaRPr lang="en-US" dirty="0">
              <a:solidFill>
                <a:schemeClr val="bg1">
                  <a:lumMod val="75000"/>
                </a:schemeClr>
              </a:solidFill>
            </a:endParaRPr>
          </a:p>
        </p:txBody>
      </p:sp>
      <p:sp>
        <p:nvSpPr>
          <p:cNvPr id="32" name="TextBox 31"/>
          <p:cNvSpPr txBox="1"/>
          <p:nvPr/>
        </p:nvSpPr>
        <p:spPr>
          <a:xfrm>
            <a:off x="2108200" y="3802328"/>
            <a:ext cx="812242" cy="369332"/>
          </a:xfrm>
          <a:prstGeom prst="rect">
            <a:avLst/>
          </a:prstGeom>
          <a:noFill/>
          <a:ln>
            <a:solidFill>
              <a:srgbClr val="BFBFBF"/>
            </a:solidFill>
          </a:ln>
        </p:spPr>
        <p:txBody>
          <a:bodyPr wrap="none" rtlCol="0">
            <a:spAutoFit/>
          </a:bodyPr>
          <a:lstStyle/>
          <a:p>
            <a:r>
              <a:rPr lang="en-US" dirty="0" smtClean="0">
                <a:solidFill>
                  <a:srgbClr val="BFBFBF"/>
                </a:solidFill>
              </a:rPr>
              <a:t>Queue</a:t>
            </a:r>
            <a:endParaRPr lang="en-US" dirty="0">
              <a:solidFill>
                <a:srgbClr val="BFBFBF"/>
              </a:solidFill>
            </a:endParaRPr>
          </a:p>
        </p:txBody>
      </p:sp>
      <p:cxnSp>
        <p:nvCxnSpPr>
          <p:cNvPr id="47" name="Straight Connector 46"/>
          <p:cNvCxnSpPr/>
          <p:nvPr/>
        </p:nvCxnSpPr>
        <p:spPr>
          <a:xfrm>
            <a:off x="6997700" y="3802328"/>
            <a:ext cx="7112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7696200" y="3802328"/>
            <a:ext cx="0" cy="985572"/>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1066800" y="6074825"/>
            <a:ext cx="6629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736600" y="4803810"/>
            <a:ext cx="614659" cy="369332"/>
          </a:xfrm>
          <a:prstGeom prst="rect">
            <a:avLst/>
          </a:prstGeom>
          <a:noFill/>
        </p:spPr>
        <p:txBody>
          <a:bodyPr wrap="none" rtlCol="0">
            <a:spAutoFit/>
          </a:bodyPr>
          <a:lstStyle/>
          <a:p>
            <a:r>
              <a:rPr lang="en-US" dirty="0" smtClean="0"/>
              <a:t>fun4</a:t>
            </a:r>
            <a:endParaRPr lang="en-US" dirty="0"/>
          </a:p>
        </p:txBody>
      </p:sp>
      <p:cxnSp>
        <p:nvCxnSpPr>
          <p:cNvPr id="56" name="Straight Connector 55"/>
          <p:cNvCxnSpPr/>
          <p:nvPr/>
        </p:nvCxnSpPr>
        <p:spPr>
          <a:xfrm flipV="1">
            <a:off x="1066800" y="5182633"/>
            <a:ext cx="0" cy="904892"/>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V="1">
            <a:off x="1066800" y="4031672"/>
            <a:ext cx="0" cy="756228"/>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V="1">
            <a:off x="7683500" y="5168900"/>
            <a:ext cx="0" cy="905925"/>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7401570" y="4768334"/>
            <a:ext cx="614659" cy="369332"/>
          </a:xfrm>
          <a:prstGeom prst="rect">
            <a:avLst/>
          </a:prstGeom>
          <a:noFill/>
        </p:spPr>
        <p:txBody>
          <a:bodyPr wrap="none" rtlCol="0">
            <a:spAutoFit/>
          </a:bodyPr>
          <a:lstStyle/>
          <a:p>
            <a:r>
              <a:rPr lang="en-US" dirty="0" smtClean="0"/>
              <a:t>fun4</a:t>
            </a:r>
            <a:endParaRPr lang="en-US" dirty="0"/>
          </a:p>
        </p:txBody>
      </p:sp>
      <p:sp>
        <p:nvSpPr>
          <p:cNvPr id="67" name="TextBox 66"/>
          <p:cNvSpPr txBox="1"/>
          <p:nvPr/>
        </p:nvSpPr>
        <p:spPr>
          <a:xfrm>
            <a:off x="736600" y="4800600"/>
            <a:ext cx="614659" cy="369332"/>
          </a:xfrm>
          <a:prstGeom prst="rect">
            <a:avLst/>
          </a:prstGeom>
          <a:noFill/>
        </p:spPr>
        <p:txBody>
          <a:bodyPr wrap="none" rtlCol="0">
            <a:spAutoFit/>
          </a:bodyPr>
          <a:lstStyle/>
          <a:p>
            <a:r>
              <a:rPr lang="en-US" dirty="0" smtClean="0">
                <a:solidFill>
                  <a:srgbClr val="FF0000"/>
                </a:solidFill>
              </a:rPr>
              <a:t>fun2</a:t>
            </a:r>
            <a:endParaRPr lang="en-US" dirty="0">
              <a:solidFill>
                <a:srgbClr val="FF0000"/>
              </a:solidFill>
            </a:endParaRPr>
          </a:p>
        </p:txBody>
      </p:sp>
      <p:sp>
        <p:nvSpPr>
          <p:cNvPr id="68" name="TextBox 67"/>
          <p:cNvSpPr txBox="1"/>
          <p:nvPr/>
        </p:nvSpPr>
        <p:spPr>
          <a:xfrm>
            <a:off x="7401571" y="4768345"/>
            <a:ext cx="614659" cy="369332"/>
          </a:xfrm>
          <a:prstGeom prst="rect">
            <a:avLst/>
          </a:prstGeom>
          <a:noFill/>
        </p:spPr>
        <p:txBody>
          <a:bodyPr wrap="none" rtlCol="0">
            <a:spAutoFit/>
          </a:bodyPr>
          <a:lstStyle/>
          <a:p>
            <a:r>
              <a:rPr lang="en-US" dirty="0" smtClean="0">
                <a:solidFill>
                  <a:srgbClr val="FF0000"/>
                </a:solidFill>
              </a:rPr>
              <a:t>fun2</a:t>
            </a:r>
            <a:endParaRPr lang="en-US" dirty="0">
              <a:solidFill>
                <a:srgbClr val="FF0000"/>
              </a:solidFill>
            </a:endParaRPr>
          </a:p>
        </p:txBody>
      </p:sp>
      <p:sp>
        <p:nvSpPr>
          <p:cNvPr id="3" name="TextBox 2"/>
          <p:cNvSpPr txBox="1"/>
          <p:nvPr/>
        </p:nvSpPr>
        <p:spPr>
          <a:xfrm rot="5400000">
            <a:off x="6085671" y="3825381"/>
            <a:ext cx="554058" cy="276999"/>
          </a:xfrm>
          <a:prstGeom prst="rect">
            <a:avLst/>
          </a:prstGeom>
          <a:noFill/>
        </p:spPr>
        <p:txBody>
          <a:bodyPr wrap="none" rtlCol="0">
            <a:spAutoFit/>
          </a:bodyPr>
          <a:lstStyle/>
          <a:p>
            <a:r>
              <a:rPr lang="en-US" sz="1200" dirty="0" smtClean="0">
                <a:latin typeface="Courier"/>
                <a:cs typeface="Courier"/>
              </a:rPr>
              <a:t>fun2</a:t>
            </a:r>
          </a:p>
        </p:txBody>
      </p:sp>
      <p:sp>
        <p:nvSpPr>
          <p:cNvPr id="50" name="TextBox 49"/>
          <p:cNvSpPr txBox="1"/>
          <p:nvPr/>
        </p:nvSpPr>
        <p:spPr>
          <a:xfrm rot="5400000">
            <a:off x="6386097" y="3829673"/>
            <a:ext cx="554058" cy="276999"/>
          </a:xfrm>
          <a:prstGeom prst="rect">
            <a:avLst/>
          </a:prstGeom>
          <a:noFill/>
        </p:spPr>
        <p:txBody>
          <a:bodyPr wrap="none" rtlCol="0">
            <a:spAutoFit/>
          </a:bodyPr>
          <a:lstStyle/>
          <a:p>
            <a:r>
              <a:rPr lang="en-US" sz="1200" dirty="0" smtClean="0">
                <a:latin typeface="Courier"/>
                <a:cs typeface="Courier"/>
              </a:rPr>
              <a:t>fun4</a:t>
            </a:r>
          </a:p>
        </p:txBody>
      </p:sp>
      <p:sp>
        <p:nvSpPr>
          <p:cNvPr id="52" name="TextBox 51"/>
          <p:cNvSpPr txBox="1"/>
          <p:nvPr/>
        </p:nvSpPr>
        <p:spPr>
          <a:xfrm rot="5400000">
            <a:off x="6390320" y="3828270"/>
            <a:ext cx="554058" cy="276999"/>
          </a:xfrm>
          <a:prstGeom prst="rect">
            <a:avLst/>
          </a:prstGeom>
          <a:noFill/>
        </p:spPr>
        <p:txBody>
          <a:bodyPr wrap="none" rtlCol="0">
            <a:spAutoFit/>
          </a:bodyPr>
          <a:lstStyle/>
          <a:p>
            <a:r>
              <a:rPr lang="en-US" sz="1200" dirty="0" smtClean="0">
                <a:latin typeface="Courier"/>
                <a:cs typeface="Courier"/>
              </a:rPr>
              <a:t>fun2</a:t>
            </a:r>
          </a:p>
        </p:txBody>
      </p:sp>
      <p:sp>
        <p:nvSpPr>
          <p:cNvPr id="4" name="TextBox 3"/>
          <p:cNvSpPr txBox="1"/>
          <p:nvPr/>
        </p:nvSpPr>
        <p:spPr>
          <a:xfrm>
            <a:off x="914401" y="1813209"/>
            <a:ext cx="554058" cy="276999"/>
          </a:xfrm>
          <a:prstGeom prst="rect">
            <a:avLst/>
          </a:prstGeom>
          <a:noFill/>
        </p:spPr>
        <p:txBody>
          <a:bodyPr wrap="none" rtlCol="0">
            <a:spAutoFit/>
          </a:bodyPr>
          <a:lstStyle/>
          <a:p>
            <a:r>
              <a:rPr lang="en-US" sz="1200" dirty="0" smtClean="0">
                <a:latin typeface="Courier"/>
                <a:cs typeface="Courier"/>
              </a:rPr>
              <a:t>fun2</a:t>
            </a:r>
            <a:endParaRPr lang="en-US" sz="1200" dirty="0">
              <a:latin typeface="Courier"/>
              <a:cs typeface="Courier"/>
            </a:endParaRPr>
          </a:p>
        </p:txBody>
      </p:sp>
      <p:sp>
        <p:nvSpPr>
          <p:cNvPr id="53" name="TextBox 52"/>
          <p:cNvSpPr txBox="1"/>
          <p:nvPr/>
        </p:nvSpPr>
        <p:spPr>
          <a:xfrm>
            <a:off x="912551" y="1818648"/>
            <a:ext cx="554058" cy="276999"/>
          </a:xfrm>
          <a:prstGeom prst="rect">
            <a:avLst/>
          </a:prstGeom>
          <a:noFill/>
        </p:spPr>
        <p:txBody>
          <a:bodyPr wrap="none" rtlCol="0">
            <a:spAutoFit/>
          </a:bodyPr>
          <a:lstStyle/>
          <a:p>
            <a:r>
              <a:rPr lang="en-US" sz="1200" dirty="0" smtClean="0">
                <a:latin typeface="Courier"/>
                <a:cs typeface="Courier"/>
              </a:rPr>
              <a:t>fun4</a:t>
            </a:r>
            <a:endParaRPr lang="en-US" sz="1200" dirty="0">
              <a:latin typeface="Courier"/>
              <a:cs typeface="Courier"/>
            </a:endParaRPr>
          </a:p>
        </p:txBody>
      </p:sp>
      <p:sp>
        <p:nvSpPr>
          <p:cNvPr id="33" name="Process 32"/>
          <p:cNvSpPr/>
          <p:nvPr/>
        </p:nvSpPr>
        <p:spPr>
          <a:xfrm>
            <a:off x="3375025" y="5693834"/>
            <a:ext cx="1971675" cy="635000"/>
          </a:xfrm>
          <a:prstGeom prst="flowChartProcess">
            <a:avLst/>
          </a:prstGeom>
          <a:solidFill>
            <a:srgbClr val="F5952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Event Loop</a:t>
            </a:r>
            <a:endParaRPr lang="en-US" dirty="0">
              <a:solidFill>
                <a:schemeClr val="tx1"/>
              </a:solidFill>
            </a:endParaRPr>
          </a:p>
        </p:txBody>
      </p:sp>
      <p:sp>
        <p:nvSpPr>
          <p:cNvPr id="14" name="Slide Number Placeholder 13"/>
          <p:cNvSpPr>
            <a:spLocks noGrp="1"/>
          </p:cNvSpPr>
          <p:nvPr>
            <p:ph type="sldNum" sz="quarter" idx="12"/>
          </p:nvPr>
        </p:nvSpPr>
        <p:spPr/>
        <p:txBody>
          <a:bodyPr/>
          <a:lstStyle/>
          <a:p>
            <a:fld id="{B80A01DB-F3F9-0B4D-83C1-A66A06F2C152}" type="slidenum">
              <a:rPr lang="en-US" smtClean="0"/>
              <a:t>8</a:t>
            </a:fld>
            <a:endParaRPr lang="en-US"/>
          </a:p>
        </p:txBody>
      </p:sp>
    </p:spTree>
    <p:extLst>
      <p:ext uri="{BB962C8B-B14F-4D97-AF65-F5344CB8AC3E}">
        <p14:creationId xmlns:p14="http://schemas.microsoft.com/office/powerpoint/2010/main" val="7535339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53"/>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4" grpId="1"/>
      <p:bldP spid="66" grpId="0"/>
      <p:bldP spid="66" grpId="1"/>
      <p:bldP spid="67" grpId="0"/>
      <p:bldP spid="68" grpId="0"/>
      <p:bldP spid="3" grpId="0"/>
      <p:bldP spid="50" grpId="0"/>
      <p:bldP spid="52" grpId="0"/>
      <p:bldP spid="4" grpId="0"/>
      <p:bldP spid="53" grpId="0"/>
      <p:bldP spid="53" grpId="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Introduction</a:t>
            </a:r>
            <a:endParaRPr lang="en-US" dirty="0"/>
          </a:p>
        </p:txBody>
      </p:sp>
      <p:sp>
        <p:nvSpPr>
          <p:cNvPr id="3" name="Content Placeholder 2"/>
          <p:cNvSpPr>
            <a:spLocks noGrp="1"/>
          </p:cNvSpPr>
          <p:nvPr>
            <p:ph idx="1"/>
          </p:nvPr>
        </p:nvSpPr>
        <p:spPr/>
        <p:txBody>
          <a:bodyPr>
            <a:normAutofit/>
          </a:bodyPr>
          <a:lstStyle/>
          <a:p>
            <a:r>
              <a:rPr lang="en-US" dirty="0"/>
              <a:t>But coding is always evolving. </a:t>
            </a:r>
            <a:r>
              <a:rPr lang="en-US" dirty="0" smtClean="0"/>
              <a:t>Using callbacks for asynchronous code has it’s drawbacks:</a:t>
            </a:r>
          </a:p>
          <a:p>
            <a:pPr lvl="1"/>
            <a:r>
              <a:rPr lang="en-US" dirty="0" smtClean="0"/>
              <a:t>Easier </a:t>
            </a:r>
            <a:r>
              <a:rPr lang="en-US" dirty="0"/>
              <a:t>to read than code with multiple threads, </a:t>
            </a:r>
            <a:r>
              <a:rPr lang="en-US" dirty="0" smtClean="0"/>
              <a:t>but </a:t>
            </a:r>
            <a:r>
              <a:rPr lang="en-US" dirty="0"/>
              <a:t>still not as easy to </a:t>
            </a:r>
            <a:r>
              <a:rPr lang="en-US" dirty="0" smtClean="0"/>
              <a:t>read </a:t>
            </a:r>
            <a:r>
              <a:rPr lang="en-US" dirty="0"/>
              <a:t>as synchronous code</a:t>
            </a:r>
            <a:r>
              <a:rPr lang="en-US" dirty="0" smtClean="0"/>
              <a:t>.</a:t>
            </a:r>
          </a:p>
          <a:p>
            <a:pPr lvl="1"/>
            <a:r>
              <a:rPr lang="en-US" dirty="0" smtClean="0"/>
              <a:t>Not a standard format to passing callbacks</a:t>
            </a:r>
          </a:p>
          <a:p>
            <a:pPr lvl="1"/>
            <a:r>
              <a:rPr lang="en-US" dirty="0" smtClean="0"/>
              <a:t>Callback functionality seems like “side-effects” of the application</a:t>
            </a:r>
          </a:p>
          <a:p>
            <a:pPr lvl="1"/>
            <a:r>
              <a:rPr lang="en-US" dirty="0" smtClean="0"/>
              <a:t>Multiple </a:t>
            </a:r>
            <a:r>
              <a:rPr lang="en-US" dirty="0"/>
              <a:t>nested callbacks can result in the “pyramid of doom.</a:t>
            </a:r>
            <a:r>
              <a:rPr lang="en-US" dirty="0" smtClean="0"/>
              <a:t>”</a:t>
            </a:r>
          </a:p>
          <a:p>
            <a:r>
              <a:rPr lang="en-US" dirty="0"/>
              <a:t>Promises, which are new </a:t>
            </a:r>
            <a:r>
              <a:rPr lang="en-US"/>
              <a:t>in </a:t>
            </a:r>
            <a:r>
              <a:rPr lang="en-US" smtClean="0"/>
              <a:t>ECMAScript</a:t>
            </a:r>
            <a:r>
              <a:rPr lang="en-US" dirty="0" smtClean="0"/>
              <a:t> </a:t>
            </a:r>
            <a:r>
              <a:rPr lang="en-US" dirty="0"/>
              <a:t>2015, are created to help solve these problems</a:t>
            </a:r>
            <a:r>
              <a:rPr lang="en-US" dirty="0" smtClean="0"/>
              <a:t>.</a:t>
            </a:r>
            <a:endParaRPr lang="en-US" dirty="0"/>
          </a:p>
        </p:txBody>
      </p:sp>
      <p:sp>
        <p:nvSpPr>
          <p:cNvPr id="4" name="Slide Number Placeholder 3"/>
          <p:cNvSpPr>
            <a:spLocks noGrp="1"/>
          </p:cNvSpPr>
          <p:nvPr>
            <p:ph type="sldNum" sz="quarter" idx="12"/>
          </p:nvPr>
        </p:nvSpPr>
        <p:spPr/>
        <p:txBody>
          <a:bodyPr/>
          <a:lstStyle/>
          <a:p>
            <a:fld id="{B80A01DB-F3F9-0B4D-83C1-A66A06F2C152}" type="slidenum">
              <a:rPr lang="en-US" smtClean="0"/>
              <a:t>9</a:t>
            </a:fld>
            <a:endParaRPr lang="en-US"/>
          </a:p>
        </p:txBody>
      </p:sp>
    </p:spTree>
    <p:extLst>
      <p:ext uri="{BB962C8B-B14F-4D97-AF65-F5344CB8AC3E}">
        <p14:creationId xmlns:p14="http://schemas.microsoft.com/office/powerpoint/2010/main" val="36589063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7510</TotalTime>
  <Words>4197</Words>
  <Application>Microsoft Macintosh PowerPoint</Application>
  <PresentationFormat>On-screen Show (4:3)</PresentationFormat>
  <Paragraphs>416</Paragraphs>
  <Slides>39</Slides>
  <Notes>27</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Adjacency</vt:lpstr>
      <vt:lpstr>Asynchronous Programming in ECMAScript 2015</vt:lpstr>
      <vt:lpstr>In the beginning…</vt:lpstr>
      <vt:lpstr>Synchronous Coding</vt:lpstr>
      <vt:lpstr>Benefits of Async Code</vt:lpstr>
      <vt:lpstr>Implementation</vt:lpstr>
      <vt:lpstr>Event Loop &amp; Callback Queue</vt:lpstr>
      <vt:lpstr>Call Stack &amp; Callback Queue</vt:lpstr>
      <vt:lpstr>Event Loop</vt:lpstr>
      <vt:lpstr>Promises - Introduction</vt:lpstr>
      <vt:lpstr>Promises - Introduction</vt:lpstr>
      <vt:lpstr>PowerPoint Presentation</vt:lpstr>
      <vt:lpstr>Promises – Handling</vt:lpstr>
      <vt:lpstr>Promises – Handling</vt:lpstr>
      <vt:lpstr>Promises (Notes)</vt:lpstr>
      <vt:lpstr>Promises - Chaining</vt:lpstr>
      <vt:lpstr>Promises – Chaining (Notes)</vt:lpstr>
      <vt:lpstr>Promises - Retrospective</vt:lpstr>
      <vt:lpstr>Promises – Define Your Own</vt:lpstr>
      <vt:lpstr>Promise.resolve &amp; Promise.reject</vt:lpstr>
      <vt:lpstr>Promise.all</vt:lpstr>
      <vt:lpstr>Promise.all</vt:lpstr>
      <vt:lpstr>Promises - Terminology</vt:lpstr>
      <vt:lpstr>jQuery Deferreds</vt:lpstr>
      <vt:lpstr>jQuery Deferreds</vt:lpstr>
      <vt:lpstr>Fetch API</vt:lpstr>
      <vt:lpstr>Fetch API</vt:lpstr>
      <vt:lpstr>Async and Await</vt:lpstr>
      <vt:lpstr>Async and Await</vt:lpstr>
      <vt:lpstr>Generators - Introduction</vt:lpstr>
      <vt:lpstr>Generators - Execution</vt:lpstr>
      <vt:lpstr>Generators - Communication</vt:lpstr>
      <vt:lpstr>Generators – for/of structure</vt:lpstr>
      <vt:lpstr>Generators – Delegation</vt:lpstr>
      <vt:lpstr>Generators – Async Example</vt:lpstr>
      <vt:lpstr>Testing Promises</vt:lpstr>
      <vt:lpstr>Testing Promises - Handlers</vt:lpstr>
      <vt:lpstr>Testing Promises</vt:lpstr>
      <vt:lpstr>Going Further…</vt:lpstr>
      <vt:lpstr>Useful Links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Cheryl Yaeger</dc:creator>
  <cp:lastModifiedBy>Cheryl Yaeger</cp:lastModifiedBy>
  <cp:revision>867</cp:revision>
  <dcterms:created xsi:type="dcterms:W3CDTF">2015-09-19T23:31:20Z</dcterms:created>
  <dcterms:modified xsi:type="dcterms:W3CDTF">2015-10-20T20:39:41Z</dcterms:modified>
</cp:coreProperties>
</file>