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257" r:id="rId3"/>
    <p:sldId id="258" r:id="rId4"/>
    <p:sldId id="259" r:id="rId5"/>
    <p:sldId id="262" r:id="rId6"/>
    <p:sldId id="274" r:id="rId7"/>
    <p:sldId id="265" r:id="rId8"/>
    <p:sldId id="266" r:id="rId9"/>
    <p:sldId id="267" r:id="rId10"/>
    <p:sldId id="268" r:id="rId11"/>
    <p:sldId id="296" r:id="rId12"/>
    <p:sldId id="269" r:id="rId13"/>
    <p:sldId id="270" r:id="rId14"/>
    <p:sldId id="297" r:id="rId15"/>
    <p:sldId id="271" r:id="rId16"/>
    <p:sldId id="272" r:id="rId17"/>
    <p:sldId id="273" r:id="rId18"/>
    <p:sldId id="275" r:id="rId19"/>
    <p:sldId id="276" r:id="rId20"/>
    <p:sldId id="277" r:id="rId21"/>
    <p:sldId id="278" r:id="rId22"/>
    <p:sldId id="279" r:id="rId23"/>
    <p:sldId id="280" r:id="rId24"/>
    <p:sldId id="281" r:id="rId25"/>
    <p:sldId id="284" r:id="rId26"/>
    <p:sldId id="287" r:id="rId27"/>
    <p:sldId id="282" r:id="rId28"/>
    <p:sldId id="283" r:id="rId29"/>
    <p:sldId id="285" r:id="rId30"/>
    <p:sldId id="286" r:id="rId31"/>
    <p:sldId id="298" r:id="rId32"/>
    <p:sldId id="293" r:id="rId33"/>
    <p:sldId id="294" r:id="rId34"/>
    <p:sldId id="299" r:id="rId35"/>
    <p:sldId id="290" r:id="rId36"/>
    <p:sldId id="291" r:id="rId37"/>
    <p:sldId id="295" r:id="rId38"/>
    <p:sldId id="288" r:id="rId39"/>
    <p:sldId id="28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2"/>
            <p14:sldId id="274"/>
            <p14:sldId id="265"/>
            <p14:sldId id="266"/>
            <p14:sldId id="267"/>
            <p14:sldId id="268"/>
            <p14:sldId id="296"/>
            <p14:sldId id="269"/>
            <p14:sldId id="270"/>
            <p14:sldId id="297"/>
            <p14:sldId id="271"/>
            <p14:sldId id="272"/>
            <p14:sldId id="273"/>
            <p14:sldId id="275"/>
            <p14:sldId id="276"/>
            <p14:sldId id="277"/>
            <p14:sldId id="278"/>
            <p14:sldId id="279"/>
            <p14:sldId id="280"/>
            <p14:sldId id="281"/>
            <p14:sldId id="284"/>
            <p14:sldId id="287"/>
            <p14:sldId id="282"/>
            <p14:sldId id="283"/>
            <p14:sldId id="285"/>
            <p14:sldId id="286"/>
            <p14:sldId id="298"/>
            <p14:sldId id="293"/>
            <p14:sldId id="294"/>
            <p14:sldId id="299"/>
            <p14:sldId id="290"/>
            <p14:sldId id="291"/>
            <p14:sldId id="295"/>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67" autoAdjust="0"/>
  </p:normalViewPr>
  <p:slideViewPr>
    <p:cSldViewPr snapToGrid="0" snapToObjects="1">
      <p:cViewPr>
        <p:scale>
          <a:sx n="150" d="100"/>
          <a:sy n="150" d="100"/>
        </p:scale>
        <p:origin x="-288" y="9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6ED01-4D4B-2B45-B62B-1A50C36CA659}" type="datetimeFigureOut">
              <a:rPr lang="en-US" smtClean="0"/>
              <a:t>10/17/15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AFA45-634E-644E-9C3F-E924E422D512}" type="slidenum">
              <a:rPr lang="en-US" smtClean="0"/>
              <a:t>‹#›</a:t>
            </a:fld>
            <a:endParaRPr lang="en-US"/>
          </a:p>
        </p:txBody>
      </p:sp>
    </p:spTree>
    <p:extLst>
      <p:ext uri="{BB962C8B-B14F-4D97-AF65-F5344CB8AC3E}">
        <p14:creationId xmlns:p14="http://schemas.microsoft.com/office/powerpoint/2010/main" val="26628307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a:t>
            </a:fld>
            <a:endParaRPr lang="en-US"/>
          </a:p>
        </p:txBody>
      </p:sp>
    </p:spTree>
    <p:extLst>
      <p:ext uri="{BB962C8B-B14F-4D97-AF65-F5344CB8AC3E}">
        <p14:creationId xmlns:p14="http://schemas.microsoft.com/office/powerpoint/2010/main" val="597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02_Promises/05_chaining.js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15</a:t>
            </a:fld>
            <a:endParaRPr lang="en-US"/>
          </a:p>
        </p:txBody>
      </p:sp>
    </p:spTree>
    <p:extLst>
      <p:ext uri="{BB962C8B-B14F-4D97-AF65-F5344CB8AC3E}">
        <p14:creationId xmlns:p14="http://schemas.microsoft.com/office/powerpoint/2010/main" val="58369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02_Promises/06_chaining_error_lost.js </a:t>
            </a:r>
          </a:p>
          <a:p>
            <a:pPr marL="171450" indent="-171450">
              <a:buFontTx/>
              <a:buChar char="-"/>
            </a:pPr>
            <a:endParaRPr lang="en-US" baseline="0" dirty="0" smtClean="0"/>
          </a:p>
          <a:p>
            <a:pPr marL="171450" indent="-171450">
              <a:buFontTx/>
              <a:buChar char="-"/>
            </a:pPr>
            <a:r>
              <a:rPr lang="en-US" baseline="0" dirty="0" smtClean="0"/>
              <a:t>With catch, errors from the previous then will be caught.</a:t>
            </a:r>
          </a:p>
          <a:p>
            <a:pPr marL="171450" indent="-171450">
              <a:buFontTx/>
              <a:buChar char="-"/>
            </a:pPr>
            <a:r>
              <a:rPr lang="en-US" baseline="0" dirty="0" smtClean="0"/>
              <a:t>If we were instead to pass two callbacks to then, any new errors that come back from the first callback are not handled in the second callback</a:t>
            </a:r>
          </a:p>
          <a:p>
            <a:pPr marL="171450" indent="-171450">
              <a:buFontTx/>
              <a:buChar char="-"/>
            </a:pPr>
            <a:r>
              <a:rPr lang="en-US" baseline="0" dirty="0" smtClean="0"/>
              <a:t>Examples: 02_Promises/07_chaining_wrong_error_handler.js, 08_chaining_catch.js</a:t>
            </a:r>
          </a:p>
        </p:txBody>
      </p:sp>
      <p:sp>
        <p:nvSpPr>
          <p:cNvPr id="4" name="Slide Number Placeholder 3"/>
          <p:cNvSpPr>
            <a:spLocks noGrp="1"/>
          </p:cNvSpPr>
          <p:nvPr>
            <p:ph type="sldNum" sz="quarter" idx="10"/>
          </p:nvPr>
        </p:nvSpPr>
        <p:spPr/>
        <p:txBody>
          <a:bodyPr/>
          <a:lstStyle/>
          <a:p>
            <a:fld id="{6ABAFA45-634E-644E-9C3F-E924E422D512}" type="slidenum">
              <a:rPr lang="en-US" smtClean="0"/>
              <a:t>16</a:t>
            </a:fld>
            <a:endParaRPr lang="en-US"/>
          </a:p>
        </p:txBody>
      </p:sp>
    </p:spTree>
    <p:extLst>
      <p:ext uri="{BB962C8B-B14F-4D97-AF65-F5344CB8AC3E}">
        <p14:creationId xmlns:p14="http://schemas.microsoft.com/office/powerpoint/2010/main" val="359316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02_Promises/09_promise_conversion.js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17</a:t>
            </a:fld>
            <a:endParaRPr lang="en-US"/>
          </a:p>
        </p:txBody>
      </p:sp>
    </p:spTree>
    <p:extLst>
      <p:ext uri="{BB962C8B-B14F-4D97-AF65-F5344CB8AC3E}">
        <p14:creationId xmlns:p14="http://schemas.microsoft.com/office/powerpoint/2010/main" val="216206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Occasionally you are going to want to define your own promises, so that client code can handle your asynchronous function.</a:t>
            </a:r>
          </a:p>
          <a:p>
            <a:endParaRPr lang="en-US" dirty="0" smtClean="0"/>
          </a:p>
          <a:p>
            <a:r>
              <a:rPr lang="en-US" dirty="0" smtClean="0"/>
              <a:t>- Example: 02_Promises/</a:t>
            </a:r>
            <a:r>
              <a:rPr lang="en-US" dirty="0" err="1" smtClean="0"/>
              <a:t>fs_converted.js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18</a:t>
            </a:fld>
            <a:endParaRPr lang="en-US"/>
          </a:p>
        </p:txBody>
      </p:sp>
    </p:spTree>
    <p:extLst>
      <p:ext uri="{BB962C8B-B14F-4D97-AF65-F5344CB8AC3E}">
        <p14:creationId xmlns:p14="http://schemas.microsoft.com/office/powerpoint/2010/main" val="313592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JavaScript also provides shorthand methods </a:t>
            </a:r>
            <a:r>
              <a:rPr lang="en-US" baseline="0" dirty="0" err="1" smtClean="0"/>
              <a:t>Promise.resolve</a:t>
            </a:r>
            <a:r>
              <a:rPr lang="en-US" baseline="0" dirty="0" smtClean="0"/>
              <a:t> and </a:t>
            </a:r>
            <a:r>
              <a:rPr lang="en-US" baseline="0" dirty="0" err="1" smtClean="0"/>
              <a:t>Promise.reject</a:t>
            </a:r>
            <a:r>
              <a:rPr lang="en-US" baseline="0" dirty="0" smtClean="0"/>
              <a:t>, for creating promises that are defined to simply resolve with a value or reject with a reason.</a:t>
            </a:r>
          </a:p>
          <a:p>
            <a:pPr marL="171450" indent="-171450">
              <a:buFontTx/>
              <a:buChar char="-"/>
            </a:pPr>
            <a:endParaRPr lang="en-US" baseline="0" dirty="0" smtClean="0"/>
          </a:p>
          <a:p>
            <a:pPr marL="171450" indent="-171450">
              <a:buFontTx/>
              <a:buChar char="-"/>
            </a:pPr>
            <a:r>
              <a:rPr lang="en-US" dirty="0" smtClean="0"/>
              <a:t>Converting code that is not asynchronous, or doesn’t conform to the promises standard to a promise that does conform to the promises standard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19</a:t>
            </a:fld>
            <a:endParaRPr lang="en-US"/>
          </a:p>
        </p:txBody>
      </p:sp>
    </p:spTree>
    <p:extLst>
      <p:ext uri="{BB962C8B-B14F-4D97-AF65-F5344CB8AC3E}">
        <p14:creationId xmlns:p14="http://schemas.microsoft.com/office/powerpoint/2010/main" val="139794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02_Promises/10_promise_all.js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21</a:t>
            </a:fld>
            <a:endParaRPr lang="en-US"/>
          </a:p>
        </p:txBody>
      </p:sp>
    </p:spTree>
    <p:extLst>
      <p:ext uri="{BB962C8B-B14F-4D97-AF65-F5344CB8AC3E}">
        <p14:creationId xmlns:p14="http://schemas.microsoft.com/office/powerpoint/2010/main" val="247095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Remember, I was going to talk</a:t>
            </a:r>
            <a:r>
              <a:rPr lang="en-US" baseline="0" dirty="0" smtClean="0"/>
              <a:t> about terminology.</a:t>
            </a:r>
          </a:p>
          <a:p>
            <a:pPr marL="171450" indent="-171450">
              <a:buFontTx/>
              <a:buChar char="-"/>
            </a:pPr>
            <a:r>
              <a:rPr lang="en-US" baseline="0" dirty="0" smtClean="0"/>
              <a:t>Some of you may be thinking, “hey, I’ve seen stuff like this before!”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 concept of promises isn’t new, and has been handled in different ways by different libraries. This has resulted, unfortunately, in confusing terminology and different types of promises.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22</a:t>
            </a:fld>
            <a:endParaRPr lang="en-US"/>
          </a:p>
        </p:txBody>
      </p:sp>
    </p:spTree>
    <p:extLst>
      <p:ext uri="{BB962C8B-B14F-4D97-AF65-F5344CB8AC3E}">
        <p14:creationId xmlns:p14="http://schemas.microsoft.com/office/powerpoint/2010/main" val="1750220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progress: runs based on progress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24</a:t>
            </a:fld>
            <a:endParaRPr lang="en-US"/>
          </a:p>
        </p:txBody>
      </p:sp>
    </p:spTree>
    <p:extLst>
      <p:ext uri="{BB962C8B-B14F-4D97-AF65-F5344CB8AC3E}">
        <p14:creationId xmlns:p14="http://schemas.microsoft.com/office/powerpoint/2010/main" val="154665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a lot of our front-end code uses $.</a:t>
            </a:r>
            <a:r>
              <a:rPr lang="en-US" dirty="0" err="1" smtClean="0"/>
              <a:t>ajax</a:t>
            </a:r>
            <a:r>
              <a:rPr lang="en-US" dirty="0" smtClean="0"/>
              <a:t> (or calls Backbone methods that use $.</a:t>
            </a:r>
            <a:r>
              <a:rPr lang="en-US" dirty="0" err="1" smtClean="0"/>
              <a:t>ajax</a:t>
            </a:r>
            <a:r>
              <a:rPr lang="en-US" dirty="0" smtClean="0"/>
              <a:t>), this won’t always be the case. It’s important to know about the new, cleaner API coming our way.</a:t>
            </a:r>
          </a:p>
          <a:p>
            <a:pPr marL="171450" indent="-171450">
              <a:buFontTx/>
              <a:buChar char="-"/>
            </a:pPr>
            <a:r>
              <a:rPr lang="en-US" dirty="0" smtClean="0"/>
              <a:t>Example: 03_Fetch/01_fetch_example.js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25</a:t>
            </a:fld>
            <a:endParaRPr lang="en-US"/>
          </a:p>
        </p:txBody>
      </p:sp>
    </p:spTree>
    <p:extLst>
      <p:ext uri="{BB962C8B-B14F-4D97-AF65-F5344CB8AC3E}">
        <p14:creationId xmlns:p14="http://schemas.microsoft.com/office/powerpoint/2010/main" val="193018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we said earlier, coding style is always evolving. </a:t>
            </a:r>
          </a:p>
          <a:p>
            <a:pPr marL="171450" indent="-171450">
              <a:buFontTx/>
              <a:buChar char="-"/>
            </a:pPr>
            <a:r>
              <a:rPr lang="en-US" dirty="0" smtClean="0"/>
              <a:t>Promises are pretty</a:t>
            </a:r>
            <a:r>
              <a:rPr lang="en-US" baseline="0" dirty="0" smtClean="0"/>
              <a:t> awesome, but not without room for improvement.</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27</a:t>
            </a:fld>
            <a:endParaRPr lang="en-US"/>
          </a:p>
        </p:txBody>
      </p:sp>
    </p:spTree>
    <p:extLst>
      <p:ext uri="{BB962C8B-B14F-4D97-AF65-F5344CB8AC3E}">
        <p14:creationId xmlns:p14="http://schemas.microsoft.com/office/powerpoint/2010/main" val="409077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Slow: If a portion of our code takes</a:t>
            </a:r>
            <a:r>
              <a:rPr lang="en-US" baseline="0" dirty="0" smtClean="0"/>
              <a:t> a long time to execute, the user is left waiting for it to finish for any other actions to occur.</a:t>
            </a:r>
          </a:p>
          <a:p>
            <a:pPr marL="171450" indent="-171450">
              <a:buFontTx/>
              <a:buChar char="-"/>
            </a:pPr>
            <a:r>
              <a:rPr lang="en-US" baseline="0" dirty="0" smtClean="0"/>
              <a:t>Operations like this are said to “block” the application.</a:t>
            </a:r>
          </a:p>
          <a:p>
            <a:pPr marL="171450" indent="-171450">
              <a:buFontTx/>
              <a:buChar char="-"/>
            </a:pPr>
            <a:r>
              <a:rPr lang="en-US" baseline="0" dirty="0" smtClean="0"/>
              <a:t>Doesn’t allow us to create applications that the user can easily interact with.</a:t>
            </a:r>
          </a:p>
          <a:p>
            <a:pPr marL="171450" indent="-171450">
              <a:buFontTx/>
              <a:buChar char="-"/>
            </a:pPr>
            <a:endParaRPr lang="en-US" dirty="0" smtClean="0"/>
          </a:p>
          <a:p>
            <a:pPr marL="171450" indent="-171450">
              <a:buFontTx/>
              <a:buChar char="-"/>
            </a:pPr>
            <a:r>
              <a:rPr lang="en-US" dirty="0" smtClean="0"/>
              <a:t>Examples: 01_Primer/01_sync.js, 01_Primer/02_sync_plus_wait.js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a:t>
            </a:fld>
            <a:endParaRPr lang="en-US"/>
          </a:p>
        </p:txBody>
      </p:sp>
    </p:spTree>
    <p:extLst>
      <p:ext uri="{BB962C8B-B14F-4D97-AF65-F5344CB8AC3E}">
        <p14:creationId xmlns:p14="http://schemas.microsoft.com/office/powerpoint/2010/main" val="2611446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Wraps the function result in a promise, ensuring that the function returns a promise and can be used as such.</a:t>
            </a:r>
          </a:p>
          <a:p>
            <a:pPr marL="171450" indent="-171450">
              <a:buFontTx/>
              <a:buChar char="-"/>
            </a:pPr>
            <a:r>
              <a:rPr lang="en-US" dirty="0" smtClean="0"/>
              <a:t>If a value is returned the promise is resolved, if an error is thrown the promise is rejected.</a:t>
            </a:r>
          </a:p>
          <a:p>
            <a:pPr marL="171450" indent="-171450">
              <a:buFontTx/>
              <a:buChar char="-"/>
            </a:pPr>
            <a:endParaRPr lang="en-US" dirty="0" smtClean="0"/>
          </a:p>
          <a:p>
            <a:pPr marL="171450" indent="-171450">
              <a:buFontTx/>
              <a:buChar char="-"/>
            </a:pPr>
            <a:r>
              <a:rPr lang="en-US" dirty="0" smtClean="0"/>
              <a:t>Example: </a:t>
            </a:r>
            <a:r>
              <a:rPr lang="en-US" b="1" dirty="0" smtClean="0"/>
              <a:t>$(</a:t>
            </a:r>
            <a:r>
              <a:rPr lang="en-US" b="1" dirty="0" err="1" smtClean="0"/>
              <a:t>npm</a:t>
            </a:r>
            <a:r>
              <a:rPr lang="en-US" b="1" dirty="0" smtClean="0"/>
              <a:t> bin)/</a:t>
            </a:r>
            <a:r>
              <a:rPr lang="en-US" b="1" dirty="0" err="1" smtClean="0"/>
              <a:t>traceur</a:t>
            </a:r>
            <a:r>
              <a:rPr lang="en-US" b="1" dirty="0" smtClean="0"/>
              <a:t> --</a:t>
            </a:r>
            <a:r>
              <a:rPr lang="en-US" b="1" dirty="0" err="1" smtClean="0"/>
              <a:t>async</a:t>
            </a:r>
            <a:r>
              <a:rPr lang="en-US" b="1" dirty="0" smtClean="0"/>
              <a:t>-functions=true </a:t>
            </a:r>
            <a:r>
              <a:rPr lang="en-US" dirty="0" smtClean="0"/>
              <a:t>04_Async_Await</a:t>
            </a:r>
            <a:r>
              <a:rPr lang="en-US" dirty="0" smtClean="0"/>
              <a:t>/01_async_await.js (also see compiled version)</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28</a:t>
            </a:fld>
            <a:endParaRPr lang="en-US"/>
          </a:p>
        </p:txBody>
      </p:sp>
    </p:spTree>
    <p:extLst>
      <p:ext uri="{BB962C8B-B14F-4D97-AF65-F5344CB8AC3E}">
        <p14:creationId xmlns:p14="http://schemas.microsoft.com/office/powerpoint/2010/main" val="177607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I don’t see it as often, generators are another way to write asynchronous code.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It’s important to get a basic understanding of them, you</a:t>
            </a:r>
            <a:r>
              <a:rPr lang="en-US" baseline="0" dirty="0" smtClean="0"/>
              <a:t> will understand why shortly.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move the asterisk to just before the function name.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29</a:t>
            </a:fld>
            <a:endParaRPr lang="en-US"/>
          </a:p>
        </p:txBody>
      </p:sp>
    </p:spTree>
    <p:extLst>
      <p:ext uri="{BB962C8B-B14F-4D97-AF65-F5344CB8AC3E}">
        <p14:creationId xmlns:p14="http://schemas.microsoft.com/office/powerpoint/2010/main" val="408976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Call the function… This doesn’t start the execution of the generator, but instead creates something calling a generator iterator. We will use this object to run, or iterate, through the generator</a:t>
            </a:r>
          </a:p>
        </p:txBody>
      </p:sp>
      <p:sp>
        <p:nvSpPr>
          <p:cNvPr id="4" name="Slide Number Placeholder 3"/>
          <p:cNvSpPr>
            <a:spLocks noGrp="1"/>
          </p:cNvSpPr>
          <p:nvPr>
            <p:ph type="sldNum" sz="quarter" idx="10"/>
          </p:nvPr>
        </p:nvSpPr>
        <p:spPr/>
        <p:txBody>
          <a:bodyPr/>
          <a:lstStyle/>
          <a:p>
            <a:fld id="{6ABAFA45-634E-644E-9C3F-E924E422D512}" type="slidenum">
              <a:rPr lang="en-US" smtClean="0"/>
              <a:t>30</a:t>
            </a:fld>
            <a:endParaRPr lang="en-US"/>
          </a:p>
        </p:txBody>
      </p:sp>
    </p:spTree>
    <p:extLst>
      <p:ext uri="{BB962C8B-B14F-4D97-AF65-F5344CB8AC3E}">
        <p14:creationId xmlns:p14="http://schemas.microsoft.com/office/powerpoint/2010/main" val="165503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This</a:t>
            </a:r>
            <a:r>
              <a:rPr lang="en-US" baseline="0" dirty="0" smtClean="0"/>
              <a:t> explains why we need that final next call - </a:t>
            </a:r>
            <a:r>
              <a:rPr lang="en-US" dirty="0" smtClean="0"/>
              <a:t>You can think of this in terms of the last yield expression not being complete yet - it has sent a value to a caller, but not received the value it’s going to evaluate to.</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You can pass a value into the first </a:t>
            </a:r>
            <a:r>
              <a:rPr lang="en-US" dirty="0" smtClean="0">
                <a:latin typeface="Courier"/>
                <a:cs typeface="Courier"/>
              </a:rPr>
              <a:t>next</a:t>
            </a:r>
            <a:r>
              <a:rPr lang="en-US" dirty="0" smtClean="0"/>
              <a:t> call, but it is thrown away - since a yield expression has not yet been reached that will receive the value.</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 05_Generators/01_basic_generator.js</a:t>
            </a:r>
          </a:p>
          <a:p>
            <a:pPr marL="0" indent="0">
              <a:buFontTx/>
              <a:buNone/>
            </a:pPr>
            <a:endParaRPr lang="en-US" dirty="0" smtClean="0"/>
          </a:p>
          <a:p>
            <a:pPr marL="0" indent="0">
              <a:buFontTx/>
              <a:buNone/>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31</a:t>
            </a:fld>
            <a:endParaRPr lang="en-US"/>
          </a:p>
        </p:txBody>
      </p:sp>
    </p:spTree>
    <p:extLst>
      <p:ext uri="{BB962C8B-B14F-4D97-AF65-F5344CB8AC3E}">
        <p14:creationId xmlns:p14="http://schemas.microsoft.com/office/powerpoint/2010/main" val="4293629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05_Generators/02_for_of.js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32</a:t>
            </a:fld>
            <a:endParaRPr lang="en-US"/>
          </a:p>
        </p:txBody>
      </p:sp>
    </p:spTree>
    <p:extLst>
      <p:ext uri="{BB962C8B-B14F-4D97-AF65-F5344CB8AC3E}">
        <p14:creationId xmlns:p14="http://schemas.microsoft.com/office/powerpoint/2010/main" val="41098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Example: 05_Generators/03_generator_async.js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33</a:t>
            </a:fld>
            <a:endParaRPr lang="en-US"/>
          </a:p>
        </p:txBody>
      </p:sp>
    </p:spTree>
    <p:extLst>
      <p:ext uri="{BB962C8B-B14F-4D97-AF65-F5344CB8AC3E}">
        <p14:creationId xmlns:p14="http://schemas.microsoft.com/office/powerpoint/2010/main" val="1207560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Unlike with our applications, when testing we generally DON’T want any operations running in parallel.</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35</a:t>
            </a:fld>
            <a:endParaRPr lang="en-US"/>
          </a:p>
        </p:txBody>
      </p:sp>
    </p:spTree>
    <p:extLst>
      <p:ext uri="{BB962C8B-B14F-4D97-AF65-F5344CB8AC3E}">
        <p14:creationId xmlns:p14="http://schemas.microsoft.com/office/powerpoint/2010/main" val="266124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not known at</a:t>
            </a:r>
            <a:r>
              <a:rPr lang="en-US" baseline="0" dirty="0" smtClean="0"/>
              <a:t> runtime when certain portions of code will run.</a:t>
            </a:r>
          </a:p>
          <a:p>
            <a:pPr marL="171450" indent="-171450">
              <a:buFontTx/>
              <a:buChar char="-"/>
            </a:pPr>
            <a:r>
              <a:rPr lang="en-US" baseline="0" dirty="0" smtClean="0"/>
              <a:t>We want something that is “non-blocking” – that will not cause the user to sit waiting.</a:t>
            </a:r>
          </a:p>
          <a:p>
            <a:pPr marL="171450" indent="-171450">
              <a:buFontTx/>
              <a:buChar char="-"/>
            </a:pPr>
            <a:r>
              <a:rPr lang="en-US" baseline="0" dirty="0" smtClean="0"/>
              <a:t>Allows applications to be executed in a way that makes the most of the system’s processing power</a:t>
            </a:r>
            <a:r>
              <a:rPr lang="en-US" baseline="0" dirty="0" smtClean="0"/>
              <a:t>.</a:t>
            </a:r>
            <a:endParaRPr lang="en-US" baseline="0" dirty="0" smtClean="0"/>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4</a:t>
            </a:fld>
            <a:endParaRPr lang="en-US"/>
          </a:p>
        </p:txBody>
      </p:sp>
    </p:spTree>
    <p:extLst>
      <p:ext uri="{BB962C8B-B14F-4D97-AF65-F5344CB8AC3E}">
        <p14:creationId xmlns:p14="http://schemas.microsoft.com/office/powerpoint/2010/main" val="338404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Multithreading: Executing some work for a period of time, then switching</a:t>
            </a:r>
            <a:r>
              <a:rPr lang="en-US" baseline="0" dirty="0" smtClean="0"/>
              <a:t> to another task for some time, etc… An illusion of code running in parallel.</a:t>
            </a:r>
          </a:p>
          <a:p>
            <a:pPr marL="171450" indent="-171450">
              <a:buFontTx/>
              <a:buChar char="-"/>
            </a:pPr>
            <a:r>
              <a:rPr lang="en-US" baseline="0" dirty="0" smtClean="0"/>
              <a:t>Multiprocessing: Executing different tasks on different processors, literally running code in parallel.</a:t>
            </a:r>
          </a:p>
          <a:p>
            <a:pPr marL="171450" indent="-171450">
              <a:buFontTx/>
              <a:buChar char="-"/>
            </a:pPr>
            <a:endParaRPr lang="en-US" baseline="0" dirty="0" smtClean="0"/>
          </a:p>
          <a:p>
            <a:pPr marL="171450" indent="-171450">
              <a:buFontTx/>
              <a:buChar char="-"/>
            </a:pPr>
            <a:r>
              <a:rPr lang="en-US" dirty="0" smtClean="0"/>
              <a:t>Code example:</a:t>
            </a:r>
            <a:r>
              <a:rPr lang="en-US" baseline="0" dirty="0" smtClean="0"/>
              <a:t> 01_Primer/03_async_timeout.js</a:t>
            </a:r>
          </a:p>
          <a:p>
            <a:pPr marL="171450" indent="-171450">
              <a:buFontTx/>
              <a:buChar char="-"/>
            </a:pPr>
            <a:endParaRPr lang="en-US" dirty="0" smtClean="0"/>
          </a:p>
          <a:p>
            <a:pPr marL="171450" indent="-171450">
              <a:buFontTx/>
              <a:buChar char="-"/>
            </a:pPr>
            <a:r>
              <a:rPr lang="en-US" dirty="0" smtClean="0"/>
              <a:t>Code that is dependent on the asynchronous action should be placed in the callback.</a:t>
            </a:r>
          </a:p>
          <a:p>
            <a:pPr marL="171450" indent="-171450">
              <a:buFontTx/>
              <a:buChar char="-"/>
            </a:pPr>
            <a:r>
              <a:rPr lang="en-US" dirty="0" smtClean="0"/>
              <a:t>Code that is not dependent on the asynchronous action</a:t>
            </a:r>
            <a:r>
              <a:rPr lang="en-US" baseline="0" dirty="0" smtClean="0"/>
              <a:t> can be placed </a:t>
            </a:r>
            <a:r>
              <a:rPr lang="en-US" baseline="0" dirty="0" err="1" smtClean="0"/>
              <a:t>ini</a:t>
            </a:r>
            <a:r>
              <a:rPr lang="en-US" baseline="0" dirty="0" smtClean="0"/>
              <a:t> the main call after the asynchronous call.</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5</a:t>
            </a:fld>
            <a:endParaRPr lang="en-US"/>
          </a:p>
        </p:txBody>
      </p:sp>
    </p:spTree>
    <p:extLst>
      <p:ext uri="{BB962C8B-B14F-4D97-AF65-F5344CB8AC3E}">
        <p14:creationId xmlns:p14="http://schemas.microsoft.com/office/powerpoint/2010/main" val="14062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JavaScript asynchronous</a:t>
            </a:r>
            <a:r>
              <a:rPr lang="en-US" baseline="0" dirty="0" smtClean="0"/>
              <a:t> code is implemented using an event loop and a callback queue.</a:t>
            </a:r>
          </a:p>
          <a:p>
            <a:pPr marL="171450" indent="-171450">
              <a:buFontTx/>
              <a:buChar char="-"/>
            </a:pPr>
            <a:r>
              <a:rPr lang="en-US" dirty="0" smtClean="0"/>
              <a:t>Both the browser and Node.js have an event loop.</a:t>
            </a:r>
          </a:p>
          <a:p>
            <a:pPr marL="171450" indent="-171450">
              <a:buFontTx/>
              <a:buChar char="-"/>
            </a:pPr>
            <a:endParaRPr lang="en-US" dirty="0" smtClean="0"/>
          </a:p>
          <a:p>
            <a:pPr marL="171450" indent="-171450">
              <a:buFontTx/>
              <a:buChar char="-"/>
            </a:pPr>
            <a:r>
              <a:rPr lang="en-US" dirty="0" smtClean="0"/>
              <a:t>Once the asynchronous</a:t>
            </a:r>
            <a:r>
              <a:rPr lang="en-US" baseline="0" dirty="0" smtClean="0"/>
              <a:t> function is popped off the stack, the app can continue to run with the next statement – it is not blocked by the </a:t>
            </a:r>
            <a:r>
              <a:rPr lang="en-US" baseline="0" dirty="0" err="1" smtClean="0"/>
              <a:t>async</a:t>
            </a:r>
            <a:r>
              <a:rPr lang="en-US" baseline="0" dirty="0" smtClean="0"/>
              <a:t> operation.</a:t>
            </a:r>
          </a:p>
          <a:p>
            <a:pPr marL="171450" indent="-171450">
              <a:buFontTx/>
              <a:buChar char="-"/>
            </a:pPr>
            <a:endParaRPr lang="en-US" baseline="0" dirty="0" smtClean="0"/>
          </a:p>
          <a:p>
            <a:pPr marL="171450" indent="-171450">
              <a:buFontTx/>
              <a:buChar char="-"/>
            </a:pPr>
            <a:r>
              <a:rPr lang="en-US" dirty="0" smtClean="0"/>
              <a:t>The event loop continually processes such messages until the callback queue is empty, and then waits for further messages.</a:t>
            </a:r>
          </a:p>
          <a:p>
            <a:pPr marL="171450" indent="-171450">
              <a:buFontTx/>
              <a:buChar char="-"/>
            </a:pPr>
            <a:r>
              <a:rPr lang="en-US" dirty="0" smtClean="0"/>
              <a:t>This way, work done via other processes is neatly tucked away, and the developer can interface with only the main thread.</a:t>
            </a:r>
          </a:p>
          <a:p>
            <a:pPr marL="171450" indent="-171450">
              <a:buFontTx/>
              <a:buChar char="-"/>
            </a:pPr>
            <a:r>
              <a:rPr lang="en-US" dirty="0" smtClean="0"/>
              <a:t>Using a single thread this way makes coding easier - the developer doesn’t have to worry about sharing data between threads or how the different threads are accessing the system’s resources.</a:t>
            </a:r>
          </a:p>
          <a:p>
            <a:pPr marL="171450" indent="-171450">
              <a:buFontTx/>
              <a:buChar char="-"/>
            </a:pPr>
            <a:r>
              <a:rPr lang="en-US" dirty="0" smtClean="0"/>
              <a:t>The resulting code is also generally easier to read.</a:t>
            </a:r>
          </a:p>
          <a:p>
            <a:pPr marL="171450" indent="-171450">
              <a:buFontTx/>
              <a:buChar char="-"/>
            </a:pPr>
            <a:endParaRPr lang="en-US"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6</a:t>
            </a:fld>
            <a:endParaRPr lang="en-US"/>
          </a:p>
        </p:txBody>
      </p:sp>
    </p:spTree>
    <p:extLst>
      <p:ext uri="{BB962C8B-B14F-4D97-AF65-F5344CB8AC3E}">
        <p14:creationId xmlns:p14="http://schemas.microsoft.com/office/powerpoint/2010/main" val="39771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a standard format</a:t>
            </a:r>
            <a:r>
              <a:rPr lang="en-US" baseline="0" dirty="0" smtClean="0"/>
              <a:t> – sometimes we pass a success and failure callback, sometimes one callback, sometimes it’s the first or last argument, etc.</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a:t>
            </a:r>
            <a:r>
              <a:rPr lang="en-US" baseline="0" dirty="0" smtClean="0"/>
              <a:t> 02_Promises/01_callback_problems.js</a:t>
            </a: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9</a:t>
            </a:fld>
            <a:endParaRPr lang="en-US"/>
          </a:p>
        </p:txBody>
      </p:sp>
    </p:spTree>
    <p:extLst>
      <p:ext uri="{BB962C8B-B14F-4D97-AF65-F5344CB8AC3E}">
        <p14:creationId xmlns:p14="http://schemas.microsoft.com/office/powerpoint/2010/main" val="109582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t>
            </a:r>
            <a:r>
              <a:rPr lang="en-US" baseline="0" dirty="0" smtClean="0"/>
              <a:t>can now code in a way that is closer to how we would if we had the result </a:t>
            </a:r>
            <a:r>
              <a:rPr lang="en-US" baseline="0" dirty="0" smtClean="0"/>
              <a:t>synchronously.</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10</a:t>
            </a:fld>
            <a:endParaRPr lang="en-US"/>
          </a:p>
        </p:txBody>
      </p:sp>
    </p:spTree>
    <p:extLst>
      <p:ext uri="{BB962C8B-B14F-4D97-AF65-F5344CB8AC3E}">
        <p14:creationId xmlns:p14="http://schemas.microsoft.com/office/powerpoint/2010/main" val="302608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When I first read this, I didn’t really understand. It gets</a:t>
            </a:r>
            <a:r>
              <a:rPr lang="en-US" baseline="0" dirty="0" smtClean="0"/>
              <a:t> clearer once you start to use them.</a:t>
            </a:r>
          </a:p>
          <a:p>
            <a:pPr marL="171450" indent="-171450">
              <a:buFontTx/>
              <a:buChar char="-"/>
            </a:pPr>
            <a:r>
              <a:rPr lang="en-US" baseline="0" dirty="0" smtClean="0"/>
              <a:t>Also, there is a lot of confusing terminology out there. For now, clear your mind of this and let’s talk about promises from scratch. I’ll clear up what I think is confusing terminology in the community a bit later.</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11</a:t>
            </a:fld>
            <a:endParaRPr lang="en-US"/>
          </a:p>
        </p:txBody>
      </p:sp>
    </p:spTree>
    <p:extLst>
      <p:ext uri="{BB962C8B-B14F-4D97-AF65-F5344CB8AC3E}">
        <p14:creationId xmlns:p14="http://schemas.microsoft.com/office/powerpoint/2010/main" val="33490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going to start with handling code that returns promises. We’ll discuss creating promises in a little while, but either way you will need to know how to handle them, and it’s code you are going to see more often.</a:t>
            </a:r>
          </a:p>
          <a:p>
            <a:pPr marL="171450" indent="-171450">
              <a:buFontTx/>
              <a:buChar char="-"/>
            </a:pPr>
            <a:endParaRPr lang="en-US" baseline="0" dirty="0" smtClean="0"/>
          </a:p>
          <a:p>
            <a:pPr marL="171450" indent="-171450">
              <a:buFontTx/>
              <a:buChar char="-"/>
            </a:pPr>
            <a:r>
              <a:rPr lang="en-US" baseline="0" dirty="0" smtClean="0"/>
              <a:t>Examples: </a:t>
            </a:r>
            <a:r>
              <a:rPr lang="en-US" b="1" baseline="0" dirty="0" smtClean="0"/>
              <a:t>$(</a:t>
            </a:r>
            <a:r>
              <a:rPr lang="en-US" b="1" baseline="0" dirty="0" err="1" smtClean="0"/>
              <a:t>npm</a:t>
            </a:r>
            <a:r>
              <a:rPr lang="en-US" b="1" baseline="0" dirty="0" smtClean="0"/>
              <a:t> bin)/</a:t>
            </a:r>
            <a:r>
              <a:rPr lang="en-US" b="1" baseline="0" dirty="0" err="1" smtClean="0"/>
              <a:t>traceur</a:t>
            </a:r>
            <a:r>
              <a:rPr lang="en-US" baseline="0" dirty="0" smtClean="0"/>
              <a:t> 02_Promises</a:t>
            </a:r>
            <a:r>
              <a:rPr lang="en-US" baseline="0" dirty="0" smtClean="0"/>
              <a:t>/02_simple_then.js, 03_then_two_args.js, 04_then_catch.js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12</a:t>
            </a:fld>
            <a:endParaRPr lang="en-US"/>
          </a:p>
        </p:txBody>
      </p:sp>
    </p:spTree>
    <p:extLst>
      <p:ext uri="{BB962C8B-B14F-4D97-AF65-F5344CB8AC3E}">
        <p14:creationId xmlns:p14="http://schemas.microsoft.com/office/powerpoint/2010/main" val="108548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10/17/15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10/17/15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10/17/15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10/17/15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10/17/15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10/17/15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10/17/15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10/17/15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eryly279/AsyncDiscussion" TargetMode="External"/><Relationship Id="rId4" Type="http://schemas.openxmlformats.org/officeDocument/2006/relationships/hyperlink" Target="http://www.slideshare.net/cherylyaeger/async-discussion-92915"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romisesaplu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0739"/>
            <a:ext cx="7543800" cy="2593975"/>
          </a:xfrm>
        </p:spPr>
        <p:txBody>
          <a:bodyPr/>
          <a:lstStyle/>
          <a:p>
            <a:r>
              <a:rPr lang="en-US" dirty="0" smtClean="0"/>
              <a:t>Asynchronous Programming in ECMAScript 2015</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Code: </a:t>
            </a:r>
            <a:r>
              <a:rPr lang="en-US" dirty="0">
                <a:hlinkClick r:id="rId3"/>
              </a:rPr>
              <a:t>https://github.com/cheryly279/</a:t>
            </a:r>
            <a:r>
              <a:rPr lang="en-US" dirty="0" smtClean="0">
                <a:hlinkClick r:id="rId3"/>
              </a:rPr>
              <a:t>AsyncDiscussion</a:t>
            </a:r>
            <a:endParaRPr lang="en-US" dirty="0" smtClean="0"/>
          </a:p>
          <a:p>
            <a:r>
              <a:rPr lang="en-US" dirty="0" smtClean="0"/>
              <a:t>Presentation: </a:t>
            </a:r>
            <a:r>
              <a:rPr lang="en-US" dirty="0">
                <a:hlinkClick r:id="rId4"/>
              </a:rPr>
              <a:t>http://www.slideshare.net/cherylyaeger/async-discussion-</a:t>
            </a:r>
            <a:r>
              <a:rPr lang="en-US" dirty="0" smtClean="0">
                <a:hlinkClick r:id="rId4"/>
              </a:rPr>
              <a:t>92915</a:t>
            </a:r>
            <a:endParaRPr lang="en-US" dirty="0" smtClean="0"/>
          </a:p>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are promises?</a:t>
            </a:r>
          </a:p>
          <a:p>
            <a:pPr lvl="1"/>
            <a:r>
              <a:rPr lang="en-US" dirty="0"/>
              <a:t>C</a:t>
            </a:r>
            <a:r>
              <a:rPr lang="en-US" dirty="0" smtClean="0"/>
              <a:t>leaner </a:t>
            </a:r>
            <a:r>
              <a:rPr lang="en-US" dirty="0"/>
              <a:t>way of writing the same single-threaded asynchronous code we have been discussing. There’s no new “magic” on how </a:t>
            </a:r>
            <a:r>
              <a:rPr lang="en-US" dirty="0" smtClean="0"/>
              <a:t>JavaScript </a:t>
            </a:r>
            <a:r>
              <a:rPr lang="en-US" dirty="0"/>
              <a:t>asynchronous code </a:t>
            </a:r>
            <a:r>
              <a:rPr lang="en-US" dirty="0" smtClean="0"/>
              <a:t>works.</a:t>
            </a:r>
          </a:p>
          <a:p>
            <a:pPr lvl="1"/>
            <a:r>
              <a:rPr lang="en-US" dirty="0" smtClean="0"/>
              <a:t>Allow </a:t>
            </a:r>
            <a:r>
              <a:rPr lang="en-US" dirty="0"/>
              <a:t>us to treat the result of asynchronous code as a first-class </a:t>
            </a:r>
            <a:r>
              <a:rPr lang="en-US" dirty="0" smtClean="0"/>
              <a:t>citizen. </a:t>
            </a:r>
            <a:r>
              <a:rPr lang="en-US" dirty="0"/>
              <a:t>We </a:t>
            </a:r>
            <a:r>
              <a:rPr lang="en-US" dirty="0" smtClean="0"/>
              <a:t>can </a:t>
            </a:r>
            <a:r>
              <a:rPr lang="en-US" dirty="0"/>
              <a:t>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en_lawrence.gif"/>
          <p:cNvPicPr>
            <a:picLocks noGrp="1" noChangeAspect="1"/>
          </p:cNvPicPr>
          <p:nvPr>
            <p:ph idx="1"/>
          </p:nvPr>
        </p:nvPicPr>
        <p:blipFill>
          <a:blip r:embed="rId3">
            <a:extLst>
              <a:ext uri="{28A0092B-C50C-407E-A947-70E740481C1C}">
                <a14:useLocalDpi xmlns:a14="http://schemas.microsoft.com/office/drawing/2010/main" val="0"/>
              </a:ext>
            </a:extLst>
          </a:blip>
          <a:srcRect l="-42323" r="-42323"/>
          <a:stretch>
            <a:fillRect/>
          </a:stretch>
        </p:blipFill>
        <p:spPr>
          <a:xfrm>
            <a:off x="446176" y="1059059"/>
            <a:ext cx="7620000" cy="4800600"/>
          </a:xfrm>
        </p:spPr>
      </p:pic>
    </p:spTree>
    <p:extLst>
      <p:ext uri="{BB962C8B-B14F-4D97-AF65-F5344CB8AC3E}">
        <p14:creationId xmlns:p14="http://schemas.microsoft.com/office/powerpoint/2010/main" val="200222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Where </a:t>
            </a:r>
            <a:r>
              <a:rPr lang="en-US" dirty="0"/>
              <a:t>before we would pass </a:t>
            </a:r>
            <a:r>
              <a:rPr lang="en-US" dirty="0" smtClean="0"/>
              <a:t>callback</a:t>
            </a:r>
            <a:r>
              <a:rPr lang="en-US" dirty="0"/>
              <a:t>(s) as an </a:t>
            </a:r>
            <a:r>
              <a:rPr lang="en-US" dirty="0" smtClean="0"/>
              <a:t>argument, </a:t>
            </a:r>
            <a:r>
              <a:rPr lang="en-US" dirty="0"/>
              <a:t>we now pass that code to handlers that are already attached to the promise - using the </a:t>
            </a:r>
            <a:r>
              <a:rPr lang="en-US" dirty="0">
                <a:latin typeface="Courier"/>
                <a:cs typeface="Courier"/>
              </a:rPr>
              <a:t>then</a:t>
            </a:r>
            <a:r>
              <a:rPr lang="en-US" dirty="0"/>
              <a:t> </a:t>
            </a:r>
            <a:r>
              <a:rPr lang="en-US" dirty="0" smtClean="0"/>
              <a:t>function.</a:t>
            </a:r>
          </a:p>
          <a:p>
            <a:r>
              <a:rPr lang="en-US" dirty="0" smtClean="0"/>
              <a:t>If </a:t>
            </a:r>
            <a:r>
              <a:rPr lang="en-US" dirty="0"/>
              <a:t>the asynchronous operation causes an error? </a:t>
            </a:r>
            <a:r>
              <a:rPr lang="en-US" dirty="0" smtClean="0"/>
              <a:t>The </a:t>
            </a:r>
            <a:r>
              <a:rPr lang="en-US" dirty="0"/>
              <a:t>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a:t>
            </a:r>
            <a:r>
              <a:rPr lang="en-US" dirty="0" smtClean="0">
                <a:latin typeface="Courier"/>
                <a:cs typeface="Courier"/>
              </a:rPr>
              <a:t>,</a:t>
            </a:r>
            <a:r>
              <a:rPr lang="en-US" dirty="0"/>
              <a:t> </a:t>
            </a:r>
            <a:r>
              <a:rPr lang="en-US" dirty="0" smtClean="0">
                <a:latin typeface="Courier"/>
                <a:cs typeface="Courier"/>
              </a:rPr>
              <a:t>function</a:t>
            </a:r>
            <a:r>
              <a:rPr lang="en-US" dirty="0">
                <a:latin typeface="Courier"/>
                <a:cs typeface="Courier"/>
              </a:rPr>
              <a:t>()..)</a:t>
            </a:r>
            <a:r>
              <a:rPr lang="en-US" dirty="0" smtClean="0"/>
              <a:t>.</a:t>
            </a:r>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a:bodyPr>
          <a:lstStyle/>
          <a:p>
            <a:r>
              <a:rPr lang="en-US" dirty="0" smtClean="0"/>
              <a:t>At </a:t>
            </a:r>
            <a:r>
              <a:rPr lang="en-US" dirty="0"/>
              <a:t>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t>
            </a:r>
            <a:r>
              <a:rPr lang="en-US" dirty="0" smtClean="0"/>
              <a:t>again</a:t>
            </a:r>
            <a:r>
              <a:rPr lang="en-US" dirty="0"/>
              <a:t>.</a:t>
            </a:r>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(Notes)</a:t>
            </a:r>
            <a:endParaRPr lang="en-US" dirty="0"/>
          </a:p>
        </p:txBody>
      </p:sp>
      <p:sp>
        <p:nvSpPr>
          <p:cNvPr id="3" name="Content Placeholder 2"/>
          <p:cNvSpPr>
            <a:spLocks noGrp="1"/>
          </p:cNvSpPr>
          <p:nvPr>
            <p:ph idx="1"/>
          </p:nvPr>
        </p:nvSpPr>
        <p:spPr/>
        <p:txBody>
          <a:bodyPr/>
          <a:lstStyle/>
          <a:p>
            <a:r>
              <a:rPr lang="en-US" dirty="0" smtClean="0"/>
              <a:t>When </a:t>
            </a:r>
            <a:r>
              <a:rPr lang="en-US" dirty="0"/>
              <a:t>a call is made to the asynchronous function, that operation will be performed whether the </a:t>
            </a:r>
            <a:r>
              <a:rPr lang="en-US" dirty="0">
                <a:latin typeface="Courier"/>
                <a:cs typeface="Courier"/>
              </a:rPr>
              <a:t>then</a:t>
            </a:r>
            <a:r>
              <a:rPr lang="en-US" dirty="0"/>
              <a:t>/</a:t>
            </a:r>
            <a:r>
              <a:rPr lang="en-US" dirty="0">
                <a:latin typeface="Courier"/>
                <a:cs typeface="Courier"/>
              </a:rPr>
              <a:t>catch</a:t>
            </a:r>
            <a:r>
              <a:rPr lang="en-US" dirty="0"/>
              <a:t> handlers are used or not.</a:t>
            </a:r>
          </a:p>
          <a:p>
            <a:r>
              <a:rPr lang="en-US" dirty="0"/>
              <a:t>Only one of the handlers will be called (success or failure)</a:t>
            </a:r>
            <a:r>
              <a:rPr lang="en-US" dirty="0" smtClean="0"/>
              <a:t>.</a:t>
            </a:r>
          </a:p>
          <a:p>
            <a:r>
              <a:rPr lang="en-US" dirty="0"/>
              <a:t>However, handlers can be added to the promise after it has been fulfilled or rejected, and the proper handler will still execute</a:t>
            </a:r>
            <a:r>
              <a:rPr lang="en-US" dirty="0" smtClean="0"/>
              <a:t>.</a:t>
            </a:r>
            <a:endParaRPr lang="en-US" dirty="0"/>
          </a:p>
          <a:p>
            <a:endParaRPr lang="en-US" dirty="0"/>
          </a:p>
        </p:txBody>
      </p:sp>
    </p:spTree>
    <p:extLst>
      <p:ext uri="{BB962C8B-B14F-4D97-AF65-F5344CB8AC3E}">
        <p14:creationId xmlns:p14="http://schemas.microsoft.com/office/powerpoint/2010/main" val="12401300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normAutofit/>
          </a:bodyPr>
          <a:lstStyle/>
          <a:p>
            <a:r>
              <a:rPr lang="en-US" dirty="0" smtClean="0"/>
              <a:t>Promises allow us </a:t>
            </a:r>
            <a:r>
              <a:rPr lang="en-US" dirty="0"/>
              <a:t>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a:t>
            </a:r>
            <a:r>
              <a:rPr lang="en-US" dirty="0" smtClean="0"/>
              <a:t>operations.</a:t>
            </a:r>
          </a:p>
          <a:p>
            <a:r>
              <a:rPr lang="en-US" dirty="0" smtClean="0"/>
              <a:t>The </a:t>
            </a:r>
            <a:r>
              <a:rPr lang="en-US" dirty="0"/>
              <a:t>results of this </a:t>
            </a:r>
            <a:r>
              <a:rPr lang="en-US" dirty="0" smtClean="0"/>
              <a:t>can </a:t>
            </a:r>
            <a:r>
              <a:rPr lang="en-US" dirty="0"/>
              <a:t>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a:t>
            </a:r>
            <a:r>
              <a:rPr lang="en-US" dirty="0" smtClean="0"/>
              <a:t>promise.</a:t>
            </a:r>
          </a:p>
          <a:p>
            <a:pPr lvl="1"/>
            <a:r>
              <a:rPr lang="en-US" dirty="0" smtClean="0"/>
              <a:t>If the return value is not a promise, it is wrapped in a promise that resolves to that value.</a:t>
            </a:r>
          </a:p>
          <a:p>
            <a:pPr lvl="1"/>
            <a:r>
              <a:rPr lang="en-US" dirty="0" smtClean="0"/>
              <a:t>If an error is thrown, it is wrapped in a promise that rejects with that error.</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 (Notes)</a:t>
            </a:r>
            <a:endParaRPr lang="en-US" dirty="0"/>
          </a:p>
        </p:txBody>
      </p:sp>
      <p:sp>
        <p:nvSpPr>
          <p:cNvPr id="3" name="Content Placeholder 2"/>
          <p:cNvSpPr>
            <a:spLocks noGrp="1"/>
          </p:cNvSpPr>
          <p:nvPr>
            <p:ph idx="1"/>
          </p:nvPr>
        </p:nvSpPr>
        <p:spPr/>
        <p:txBody>
          <a:bodyPr/>
          <a:lstStyle/>
          <a:p>
            <a:r>
              <a:rPr lang="en-US" dirty="0"/>
              <a:t>G</a:t>
            </a:r>
            <a:r>
              <a:rPr lang="en-US" dirty="0" smtClean="0"/>
              <a:t>ood 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p>
          <a:p>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a:t>
            </a:r>
            <a:r>
              <a:rPr lang="en-US" dirty="0" smtClean="0"/>
              <a:t>callbacks:</a:t>
            </a:r>
          </a:p>
          <a:p>
            <a:pPr lvl="1"/>
            <a:r>
              <a:rPr lang="en-US" dirty="0" smtClean="0">
                <a:latin typeface="Courier"/>
                <a:cs typeface="Courier"/>
              </a:rPr>
              <a:t>catch</a:t>
            </a:r>
            <a:r>
              <a:rPr lang="en-US" dirty="0" smtClean="0"/>
              <a:t> is </a:t>
            </a:r>
            <a:r>
              <a:rPr lang="en-US" dirty="0"/>
              <a:t>a handler for the next iteration of the </a:t>
            </a:r>
            <a:r>
              <a:rPr lang="en-US" dirty="0" smtClean="0"/>
              <a:t>chain.</a:t>
            </a:r>
          </a:p>
          <a:p>
            <a:pPr lvl="1"/>
            <a:r>
              <a:rPr lang="en-US" dirty="0" smtClean="0"/>
              <a:t>If we were instead to pass </a:t>
            </a:r>
            <a:r>
              <a:rPr lang="en-US" dirty="0"/>
              <a:t>two </a:t>
            </a:r>
            <a:r>
              <a:rPr lang="en-US" dirty="0" smtClean="0"/>
              <a:t>callbacks to </a:t>
            </a:r>
            <a:r>
              <a:rPr lang="en-US" dirty="0" smtClean="0">
                <a:latin typeface="Courier"/>
                <a:cs typeface="Courier"/>
              </a:rPr>
              <a:t>then</a:t>
            </a:r>
            <a:r>
              <a:rPr lang="en-US" dirty="0" smtClean="0"/>
              <a:t>, errors in the first callback will not be handled by the second 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6174" y="2043043"/>
            <a:ext cx="6316869" cy="10933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smtClean="0"/>
              <a:t>Syntax </a:t>
            </a:r>
          </a:p>
          <a:p>
            <a:pPr marL="411480" lvl="1" indent="0">
              <a:buNone/>
            </a:pPr>
            <a:r>
              <a:rPr lang="en-US" dirty="0" smtClean="0">
                <a:latin typeface="Courier"/>
                <a:cs typeface="Courier"/>
              </a:rPr>
              <a:t>new </a:t>
            </a:r>
            <a:r>
              <a:rPr lang="en-US" dirty="0">
                <a:latin typeface="Courier"/>
                <a:cs typeface="Courier"/>
              </a:rPr>
              <a:t>Promise(function(resolve, reject) </a:t>
            </a:r>
            <a:r>
              <a:rPr lang="en-US" dirty="0" smtClean="0">
                <a:latin typeface="Courier"/>
                <a:cs typeface="Courier"/>
              </a:rPr>
              <a:t>{</a:t>
            </a:r>
          </a:p>
          <a:p>
            <a:pPr marL="411480" lvl="1" indent="0">
              <a:buNone/>
            </a:pPr>
            <a:r>
              <a:rPr lang="en-US" dirty="0">
                <a:latin typeface="Courier"/>
                <a:cs typeface="Courier"/>
              </a:rPr>
              <a:t>	</a:t>
            </a:r>
            <a:r>
              <a:rPr lang="en-US" dirty="0" smtClean="0">
                <a:latin typeface="Courier"/>
                <a:cs typeface="Courier"/>
              </a:rPr>
              <a:t>// use resolve/reject</a:t>
            </a:r>
          </a:p>
          <a:p>
            <a:pPr marL="411480" lvl="1" indent="0">
              <a:buNone/>
            </a:pPr>
            <a:r>
              <a:rPr lang="en-US" dirty="0" smtClean="0">
                <a:latin typeface="Courier"/>
                <a:cs typeface="Courier"/>
              </a:rPr>
              <a:t>}</a:t>
            </a:r>
            <a:r>
              <a:rPr lang="en-US" dirty="0">
                <a:latin typeface="Courier"/>
                <a:cs typeface="Courier"/>
              </a:rPr>
              <a:t>);</a:t>
            </a:r>
          </a:p>
          <a:p>
            <a:r>
              <a:rPr lang="en-US" dirty="0" smtClean="0"/>
              <a:t>Call </a:t>
            </a:r>
            <a:r>
              <a:rPr lang="en-US" dirty="0">
                <a:latin typeface="Courier"/>
                <a:cs typeface="Courier"/>
              </a:rPr>
              <a:t>resolve</a:t>
            </a:r>
            <a:r>
              <a:rPr lang="en-US" dirty="0"/>
              <a:t> to </a:t>
            </a:r>
            <a:r>
              <a:rPr lang="en-US" dirty="0" smtClean="0"/>
              <a:t>indicate work has completed successfully, pass result if there is one.</a:t>
            </a:r>
          </a:p>
          <a:p>
            <a:r>
              <a:rPr lang="en-US" dirty="0" smtClean="0"/>
              <a:t>Call reject to pass back an error that has occurred</a:t>
            </a:r>
          </a:p>
        </p:txBody>
      </p:sp>
    </p:spTree>
    <p:extLst>
      <p:ext uri="{BB962C8B-B14F-4D97-AF65-F5344CB8AC3E}">
        <p14:creationId xmlns:p14="http://schemas.microsoft.com/office/powerpoint/2010/main" val="1901575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087" y="3642139"/>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84087" y="2020957"/>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a:xfrm>
            <a:off x="457200" y="1589157"/>
            <a:ext cx="7620000" cy="4800600"/>
          </a:xfrm>
        </p:spPr>
        <p:txBody>
          <a:bodyPr>
            <a:normAutofit/>
          </a:bodyPr>
          <a:lstStyle/>
          <a:p>
            <a:r>
              <a:rPr lang="en-US" dirty="0" err="1" smtClean="0">
                <a:latin typeface="Courier"/>
                <a:cs typeface="Courier"/>
              </a:rPr>
              <a:t>Promise.resolve</a:t>
            </a:r>
            <a:r>
              <a:rPr lang="en-US" dirty="0" smtClean="0"/>
              <a:t>, shorthand for:</a:t>
            </a:r>
          </a:p>
          <a:p>
            <a:pPr marL="114300" indent="0">
              <a:buNone/>
            </a:pPr>
            <a:r>
              <a:rPr lang="en-US" sz="1900" dirty="0" smtClean="0">
                <a:latin typeface="Courier"/>
                <a:cs typeface="Courier"/>
              </a:rPr>
              <a:t>  </a:t>
            </a:r>
            <a:r>
              <a:rPr lang="en-US" dirty="0" smtClean="0">
                <a:latin typeface="Courier"/>
                <a:cs typeface="Courier"/>
              </a:rPr>
              <a:t>new </a:t>
            </a:r>
            <a:r>
              <a:rPr lang="en-US" dirty="0">
                <a:latin typeface="Courier"/>
                <a:cs typeface="Courier"/>
              </a:rPr>
              <a:t>Promise(function (resolve, </a:t>
            </a:r>
            <a:r>
              <a:rPr lang="en-US" dirty="0" smtClean="0">
                <a:latin typeface="Courier"/>
                <a:cs typeface="Courier"/>
              </a:rPr>
              <a:t>reject) {</a:t>
            </a:r>
          </a:p>
          <a:p>
            <a:pPr marL="114300" indent="0">
              <a:buNone/>
            </a:pPr>
            <a:r>
              <a:rPr lang="en-US" dirty="0">
                <a:latin typeface="Courier"/>
                <a:cs typeface="Courier"/>
              </a:rPr>
              <a:t> </a:t>
            </a:r>
            <a:r>
              <a:rPr lang="en-US" dirty="0" smtClean="0">
                <a:latin typeface="Courier"/>
                <a:cs typeface="Courier"/>
              </a:rPr>
              <a:t>     resolve</a:t>
            </a:r>
            <a:r>
              <a:rPr lang="en-US" dirty="0">
                <a:latin typeface="Courier"/>
                <a:cs typeface="Courier"/>
              </a:rPr>
              <a:t>(value)</a:t>
            </a:r>
            <a:r>
              <a:rPr lang="en-US" dirty="0" smtClean="0">
                <a:latin typeface="Courier"/>
                <a:cs typeface="Courier"/>
              </a:rPr>
              <a:t>;</a:t>
            </a:r>
          </a:p>
          <a:p>
            <a:pPr marL="114300" indent="0">
              <a:buNone/>
            </a:pPr>
            <a:r>
              <a:rPr lang="en-US" dirty="0" smtClean="0">
                <a:latin typeface="Courier"/>
                <a:cs typeface="Courier"/>
              </a:rPr>
              <a:t>  });</a:t>
            </a:r>
            <a:r>
              <a:rPr lang="en-US" dirty="0" smtClean="0"/>
              <a:t> </a:t>
            </a:r>
          </a:p>
          <a:p>
            <a:r>
              <a:rPr lang="en-US" dirty="0" err="1" smtClean="0">
                <a:latin typeface="Courier"/>
                <a:cs typeface="Courier"/>
              </a:rPr>
              <a:t>Promise.reject</a:t>
            </a:r>
            <a:r>
              <a:rPr lang="en-US" dirty="0" smtClean="0"/>
              <a:t>, </a:t>
            </a:r>
            <a:r>
              <a:rPr lang="en-US" dirty="0"/>
              <a:t>shorthand for:</a:t>
            </a:r>
          </a:p>
          <a:p>
            <a:pPr marL="114300" indent="0">
              <a:buNone/>
            </a:pPr>
            <a:r>
              <a:rPr lang="en-US" sz="2400" dirty="0">
                <a:latin typeface="Courier"/>
                <a:cs typeface="Courier"/>
              </a:rPr>
              <a:t>  </a:t>
            </a:r>
            <a:r>
              <a:rPr lang="en-US" dirty="0">
                <a:latin typeface="Courier"/>
                <a:cs typeface="Courier"/>
              </a:rPr>
              <a:t>new Promise(function (resolve, reject) {</a:t>
            </a:r>
          </a:p>
          <a:p>
            <a:pPr marL="114300" indent="0">
              <a:buNone/>
            </a:pPr>
            <a:r>
              <a:rPr lang="en-US" dirty="0">
                <a:latin typeface="Courier"/>
                <a:cs typeface="Courier"/>
              </a:rPr>
              <a:t>      </a:t>
            </a:r>
            <a:r>
              <a:rPr lang="en-US" dirty="0" smtClean="0">
                <a:latin typeface="Courier"/>
                <a:cs typeface="Courier"/>
              </a:rPr>
              <a:t>reject(error)</a:t>
            </a:r>
            <a:r>
              <a:rPr lang="en-US" dirty="0">
                <a:latin typeface="Courier"/>
                <a:cs typeface="Courier"/>
              </a:rPr>
              <a:t>;</a:t>
            </a:r>
          </a:p>
          <a:p>
            <a:pPr marL="114300" indent="0">
              <a:buNone/>
            </a:pPr>
            <a:r>
              <a:rPr lang="en-US" dirty="0">
                <a:latin typeface="Courier"/>
                <a:cs typeface="Courier"/>
              </a:rPr>
              <a:t>  });</a:t>
            </a:r>
            <a:r>
              <a:rPr lang="en-US" dirty="0"/>
              <a:t> </a:t>
            </a:r>
          </a:p>
          <a:p>
            <a:r>
              <a:rPr lang="en-US" dirty="0"/>
              <a:t>Converts code that is not asynchronous or doesn’t conform to the promises </a:t>
            </a:r>
            <a:r>
              <a:rPr lang="en-US" dirty="0" smtClean="0"/>
              <a:t>standard</a:t>
            </a:r>
          </a:p>
          <a:p>
            <a:r>
              <a:rPr lang="en-US" dirty="0" smtClean="0"/>
              <a:t>Handy </a:t>
            </a:r>
            <a:r>
              <a:rPr lang="en-US" dirty="0"/>
              <a:t>for </a:t>
            </a:r>
            <a:r>
              <a:rPr lang="en-US" dirty="0" smtClean="0"/>
              <a:t>testing</a:t>
            </a:r>
            <a:endParaRPr lang="en-US" dirty="0"/>
          </a:p>
        </p:txBody>
      </p:sp>
    </p:spTree>
    <p:extLst>
      <p:ext uri="{BB962C8B-B14F-4D97-AF65-F5344CB8AC3E}">
        <p14:creationId xmlns:p14="http://schemas.microsoft.com/office/powerpoint/2010/main" val="706389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a:t>W</a:t>
            </a:r>
            <a:r>
              <a:rPr lang="en-US" dirty="0" smtClean="0"/>
              <a:t>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a:t>
            </a:r>
            <a:r>
              <a:rPr lang="en-US" dirty="0" smtClean="0"/>
              <a:t>loop, we would </a:t>
            </a:r>
            <a:r>
              <a:rPr lang="en-US" dirty="0"/>
              <a:t>have </a:t>
            </a:r>
            <a:r>
              <a:rPr lang="en-US" i="1" dirty="0"/>
              <a:t>n</a:t>
            </a:r>
            <a:r>
              <a:rPr lang="en-US" dirty="0"/>
              <a:t> number of parallel actions </a:t>
            </a:r>
            <a:r>
              <a:rPr lang="en-US" dirty="0" smtClean="0"/>
              <a:t>occurring, </a:t>
            </a:r>
            <a:r>
              <a:rPr lang="en-US" dirty="0"/>
              <a:t>each </a:t>
            </a:r>
            <a:r>
              <a:rPr lang="en-US" dirty="0" smtClean="0"/>
              <a:t>needing </a:t>
            </a:r>
            <a:r>
              <a:rPr lang="en-US" dirty="0"/>
              <a:t>it’s own </a:t>
            </a:r>
            <a:r>
              <a:rPr lang="en-US" dirty="0">
                <a:latin typeface="Courier"/>
                <a:cs typeface="Courier"/>
              </a:rPr>
              <a:t>then</a:t>
            </a:r>
            <a:r>
              <a:rPr lang="en-US" dirty="0"/>
              <a:t> to access the result.</a:t>
            </a:r>
          </a:p>
        </p:txBody>
      </p:sp>
    </p:spTree>
    <p:extLst>
      <p:ext uri="{BB962C8B-B14F-4D97-AF65-F5344CB8AC3E}">
        <p14:creationId xmlns:p14="http://schemas.microsoft.com/office/powerpoint/2010/main" val="1017714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a:t>
            </a:r>
            <a:r>
              <a:rPr lang="en-US" dirty="0" smtClean="0"/>
              <a:t>promises provide </a:t>
            </a:r>
            <a:r>
              <a:rPr lang="en-US" dirty="0"/>
              <a:t>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Takes </a:t>
            </a:r>
            <a:r>
              <a:rPr lang="en-US" dirty="0"/>
              <a:t>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R</a:t>
            </a:r>
            <a:r>
              <a:rPr lang="en-US" dirty="0" smtClean="0"/>
              <a:t>esolves </a:t>
            </a:r>
            <a:r>
              <a:rPr lang="en-US" dirty="0"/>
              <a:t>when/if </a:t>
            </a:r>
            <a:r>
              <a:rPr lang="en-US" dirty="0" smtClean="0"/>
              <a:t>all </a:t>
            </a:r>
            <a:r>
              <a:rPr lang="en-US" dirty="0"/>
              <a:t>promises </a:t>
            </a:r>
            <a:r>
              <a:rPr lang="en-US" dirty="0" smtClean="0"/>
              <a:t>passed in are resolved </a:t>
            </a:r>
            <a:r>
              <a:rPr lang="en-US" dirty="0"/>
              <a:t>- if one fails, the entire </a:t>
            </a:r>
            <a:r>
              <a:rPr lang="en-US" dirty="0" smtClean="0"/>
              <a:t>thing fails.</a:t>
            </a:r>
          </a:p>
          <a:p>
            <a:r>
              <a:rPr lang="en-US" dirty="0" smtClean="0"/>
              <a:t>The array of results will be in order.</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we have been discussing so far are promises defined for </a:t>
            </a:r>
            <a:r>
              <a:rPr lang="en-US" dirty="0" smtClean="0"/>
              <a:t>ES6, </a:t>
            </a:r>
            <a:r>
              <a:rPr lang="en-US" dirty="0"/>
              <a:t>fulfilling a specification known as the Promises/A+ specification: </a:t>
            </a:r>
            <a:r>
              <a:rPr lang="en-US" dirty="0">
                <a:hlinkClick r:id="rId3"/>
              </a:rPr>
              <a:t>https://promisesaplus.com/</a:t>
            </a:r>
            <a:r>
              <a:rPr lang="en-US" dirty="0"/>
              <a:t>.</a:t>
            </a:r>
          </a:p>
          <a:p>
            <a:r>
              <a:rPr lang="en-US" dirty="0"/>
              <a:t>Some terminology clarifiers:</a:t>
            </a:r>
          </a:p>
          <a:p>
            <a:pPr lvl="1"/>
            <a:r>
              <a:rPr lang="en-US" b="1" dirty="0" err="1"/>
              <a:t>Thenable</a:t>
            </a:r>
            <a:r>
              <a:rPr lang="en-US" dirty="0"/>
              <a:t> - an object (usually a promise) that has a then function, allowing us to chain our handlers.</a:t>
            </a:r>
          </a:p>
          <a:p>
            <a:pPr lvl="1"/>
            <a:r>
              <a:rPr lang="en-US" b="1" dirty="0"/>
              <a:t>Future</a:t>
            </a:r>
            <a:r>
              <a:rPr lang="en-US" dirty="0"/>
              <a:t> - simply an older term for promises.</a:t>
            </a:r>
          </a:p>
          <a:p>
            <a:pPr lvl="1"/>
            <a:r>
              <a:rPr lang="en-US" b="1" dirty="0"/>
              <a:t>Deferred</a:t>
            </a:r>
            <a:r>
              <a:rPr lang="en-US" dirty="0"/>
              <a:t> - </a:t>
            </a:r>
            <a:r>
              <a:rPr lang="en-US" dirty="0" err="1"/>
              <a:t>jQuery’s</a:t>
            </a:r>
            <a:r>
              <a:rPr lang="en-US" dirty="0"/>
              <a:t> version of </a:t>
            </a:r>
            <a:r>
              <a:rPr lang="en-US" dirty="0" smtClean="0"/>
              <a:t>promises</a:t>
            </a:r>
          </a:p>
          <a:p>
            <a:pPr lvl="1"/>
            <a:r>
              <a:rPr lang="en-US" b="1" dirty="0" err="1" smtClean="0"/>
              <a:t>jQuery</a:t>
            </a:r>
            <a:r>
              <a:rPr lang="en-US" b="1" dirty="0" smtClean="0"/>
              <a:t> Promise </a:t>
            </a:r>
            <a:r>
              <a:rPr lang="en-US" dirty="0" smtClean="0"/>
              <a:t>- A </a:t>
            </a:r>
            <a:r>
              <a:rPr lang="en-US" dirty="0" err="1"/>
              <a:t>jQuery</a:t>
            </a:r>
            <a:r>
              <a:rPr lang="en-US" dirty="0"/>
              <a:t> deferred object can be converted to a </a:t>
            </a:r>
            <a:r>
              <a:rPr lang="en-US" dirty="0" err="1"/>
              <a:t>jQuery</a:t>
            </a:r>
            <a:r>
              <a:rPr lang="en-US" dirty="0"/>
              <a:t> </a:t>
            </a:r>
            <a:r>
              <a:rPr lang="en-US" dirty="0" smtClean="0"/>
              <a:t>promise</a:t>
            </a:r>
            <a:r>
              <a:rPr lang="en-US" dirty="0"/>
              <a:t> </a:t>
            </a:r>
            <a:r>
              <a:rPr lang="en-US" dirty="0" smtClean="0"/>
              <a:t>(still </a:t>
            </a:r>
            <a:r>
              <a:rPr lang="en-US" dirty="0"/>
              <a:t>not the same as ES6 </a:t>
            </a:r>
            <a:r>
              <a:rPr lang="en-US" dirty="0" smtClean="0"/>
              <a:t>promises). </a:t>
            </a:r>
            <a:r>
              <a:rPr lang="en-US" dirty="0"/>
              <a:t>T</a:t>
            </a:r>
            <a:r>
              <a:rPr lang="en-US" dirty="0" smtClean="0"/>
              <a:t>hese </a:t>
            </a:r>
            <a:r>
              <a:rPr lang="en-US" dirty="0"/>
              <a:t>objects are </a:t>
            </a:r>
            <a:r>
              <a:rPr lang="en-US" dirty="0" smtClean="0"/>
              <a:t>a </a:t>
            </a:r>
            <a:r>
              <a:rPr lang="en-US" dirty="0"/>
              <a:t>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lstStyle/>
          <a:p>
            <a:r>
              <a:rPr lang="en-US" dirty="0" err="1"/>
              <a:t>D</a:t>
            </a:r>
            <a:r>
              <a:rPr lang="en-US" dirty="0" err="1" smtClean="0"/>
              <a:t>eferreds</a:t>
            </a:r>
            <a:r>
              <a:rPr lang="en-US" dirty="0" smtClean="0"/>
              <a:t> </a:t>
            </a:r>
            <a:r>
              <a:rPr lang="en-US" dirty="0"/>
              <a:t>do NOT fully conform to the A+ spec. Where possible, we should be using ES6-style promises instead.</a:t>
            </a:r>
          </a:p>
          <a:p>
            <a:r>
              <a:rPr lang="en-US" dirty="0" smtClean="0"/>
              <a:t>Unfortunately </a:t>
            </a:r>
            <a:r>
              <a:rPr lang="en-US" dirty="0"/>
              <a:t>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a:t>Deferreds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normAutofit/>
          </a:bodyPr>
          <a:lstStyle/>
          <a:p>
            <a:r>
              <a:rPr lang="en-US" dirty="0" smtClean="0"/>
              <a:t>Common methods:</a:t>
            </a:r>
          </a:p>
          <a:p>
            <a:pPr lvl="1"/>
            <a:r>
              <a:rPr lang="en-US" dirty="0">
                <a:latin typeface="Courier"/>
                <a:cs typeface="Courier"/>
              </a:rPr>
              <a:t>then</a:t>
            </a:r>
            <a:r>
              <a:rPr lang="en-US" dirty="0"/>
              <a:t>: takes callbacks for success, failure, or </a:t>
            </a:r>
            <a:r>
              <a:rPr lang="en-US" dirty="0" smtClean="0"/>
              <a:t>progress</a:t>
            </a:r>
          </a:p>
          <a:p>
            <a:pPr lvl="1"/>
            <a:r>
              <a:rPr lang="en-US" dirty="0" smtClean="0">
                <a:latin typeface="Courier"/>
                <a:cs typeface="Courier"/>
              </a:rPr>
              <a:t>done</a:t>
            </a:r>
            <a:r>
              <a:rPr lang="en-US" dirty="0" smtClean="0"/>
              <a:t>: takes callback for success</a:t>
            </a:r>
          </a:p>
          <a:p>
            <a:pPr lvl="1"/>
            <a:r>
              <a:rPr lang="en-US" dirty="0" smtClean="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a:latin typeface="Courier"/>
                <a:cs typeface="Courier"/>
              </a:rPr>
              <a:t>Promise.all</a:t>
            </a:r>
          </a:p>
          <a:p>
            <a:pPr lvl="1"/>
            <a:r>
              <a:rPr lang="en-US" dirty="0">
                <a:latin typeface="Courier"/>
                <a:cs typeface="Courier"/>
              </a:rPr>
              <a:t>promise</a:t>
            </a:r>
            <a:r>
              <a:rPr lang="en-US" dirty="0"/>
              <a:t>: retrieve the deferred’s promise object</a:t>
            </a:r>
          </a:p>
          <a:p>
            <a:r>
              <a:rPr lang="en-US" dirty="0"/>
              <a:t>D</a:t>
            </a:r>
            <a:r>
              <a:rPr lang="en-US" dirty="0" smtClean="0"/>
              <a:t>eferreds </a:t>
            </a:r>
            <a:r>
              <a:rPr lang="en-US" dirty="0"/>
              <a:t>are thenables,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p>
        </p:txBody>
      </p:sp>
    </p:spTree>
    <p:extLst>
      <p:ext uri="{BB962C8B-B14F-4D97-AF65-F5344CB8AC3E}">
        <p14:creationId xmlns:p14="http://schemas.microsoft.com/office/powerpoint/2010/main" val="52475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a:bodyPr>
          <a:lstStyle/>
          <a:p>
            <a:r>
              <a:rPr lang="en-US" dirty="0" smtClean="0"/>
              <a:t>ES6 </a:t>
            </a:r>
            <a:r>
              <a:rPr lang="en-US" dirty="0"/>
              <a:t>also has a new API </a:t>
            </a:r>
            <a:r>
              <a:rPr lang="en-US" dirty="0" smtClean="0"/>
              <a:t>to replace </a:t>
            </a:r>
            <a:r>
              <a:rPr lang="en-US" dirty="0" err="1"/>
              <a:t>XMLHttpRequest</a:t>
            </a:r>
            <a:r>
              <a:rPr lang="en-US" dirty="0" smtClean="0"/>
              <a:t>.</a:t>
            </a:r>
            <a:endParaRPr lang="en-US" dirty="0"/>
          </a:p>
          <a:p>
            <a:r>
              <a:rPr lang="en-US" dirty="0" smtClean="0"/>
              <a:t>How </a:t>
            </a:r>
            <a:r>
              <a:rPr lang="en-US" dirty="0"/>
              <a:t>does it work?</a:t>
            </a:r>
          </a:p>
          <a:p>
            <a:pPr lvl="1"/>
            <a:r>
              <a:rPr lang="en-US" dirty="0"/>
              <a:t>R</a:t>
            </a:r>
            <a:r>
              <a:rPr lang="en-US" dirty="0" smtClean="0"/>
              <a:t>evolves </a:t>
            </a:r>
            <a:r>
              <a:rPr lang="en-US" dirty="0"/>
              <a:t>largely around the </a:t>
            </a:r>
            <a:r>
              <a:rPr lang="en-US" dirty="0">
                <a:latin typeface="Courier"/>
                <a:cs typeface="Courier"/>
              </a:rPr>
              <a:t>fetch</a:t>
            </a:r>
            <a:r>
              <a:rPr lang="en-US" dirty="0"/>
              <a:t> method on the window object. A simple way to use this method is to pass it a URL, which will execute a GET request.</a:t>
            </a:r>
          </a:p>
          <a:p>
            <a:pPr lvl="1"/>
            <a:r>
              <a:rPr lang="en-US" dirty="0" smtClean="0"/>
              <a:t>We can also pass </a:t>
            </a:r>
            <a:r>
              <a:rPr lang="en-US" dirty="0"/>
              <a:t>a </a:t>
            </a:r>
            <a:r>
              <a:rPr lang="en-US" dirty="0">
                <a:latin typeface="Courier"/>
                <a:cs typeface="Courier"/>
              </a:rPr>
              <a:t>Request</a:t>
            </a:r>
            <a:r>
              <a:rPr lang="en-US" dirty="0"/>
              <a:t> object, where you can specify the URL as well as configuration data, such as the request headers or the method of the request (GET, POST, etc.)</a:t>
            </a:r>
            <a:r>
              <a:rPr lang="en-US" dirty="0" smtClean="0"/>
              <a:t>.</a:t>
            </a:r>
            <a:endParaRPr lang="en-US" dirty="0"/>
          </a:p>
          <a:p>
            <a:pPr lvl="1"/>
            <a:r>
              <a:rPr lang="en-US" dirty="0" smtClean="0"/>
              <a:t>Returns a </a:t>
            </a:r>
            <a:r>
              <a:rPr lang="en-US" dirty="0" smtClean="0">
                <a:latin typeface="Courier"/>
                <a:cs typeface="Courier"/>
              </a:rPr>
              <a:t>Response</a:t>
            </a:r>
            <a:r>
              <a:rPr lang="en-US" dirty="0" smtClean="0"/>
              <a:t> object</a:t>
            </a:r>
            <a:r>
              <a:rPr lang="en-US" dirty="0"/>
              <a:t> </a:t>
            </a:r>
            <a:r>
              <a:rPr lang="en-US" dirty="0" smtClean="0"/>
              <a:t>with helpful methods for getting at the returned data.</a:t>
            </a:r>
            <a:endParaRPr lang="en-US" dirty="0"/>
          </a:p>
        </p:txBody>
      </p:sp>
    </p:spTree>
    <p:extLst>
      <p:ext uri="{BB962C8B-B14F-4D97-AF65-F5344CB8AC3E}">
        <p14:creationId xmlns:p14="http://schemas.microsoft.com/office/powerpoint/2010/main" val="1854356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smtClean="0"/>
              <a:t>Benefits</a:t>
            </a:r>
            <a:endParaRPr lang="en-US" dirty="0"/>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Tree>
    <p:extLst>
      <p:ext uri="{BB962C8B-B14F-4D97-AF65-F5344CB8AC3E}">
        <p14:creationId xmlns:p14="http://schemas.microsoft.com/office/powerpoint/2010/main" val="304846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smtClean="0"/>
              <a:t>Coming </a:t>
            </a:r>
            <a:r>
              <a:rPr lang="en-US" dirty="0"/>
              <a:t>in ES7, we can make our code even cleaner using two new keywords: </a:t>
            </a:r>
            <a:r>
              <a:rPr lang="en-US" dirty="0" smtClean="0">
                <a:latin typeface="Courier"/>
                <a:cs typeface="Courier"/>
              </a:rPr>
              <a:t>async</a:t>
            </a:r>
            <a:r>
              <a:rPr lang="en-US" dirty="0"/>
              <a:t> </a:t>
            </a:r>
            <a:r>
              <a:rPr lang="en-US" dirty="0" smtClean="0"/>
              <a:t>and </a:t>
            </a:r>
            <a:r>
              <a:rPr lang="en-US" dirty="0" smtClean="0">
                <a:latin typeface="Courier"/>
                <a:cs typeface="Courier"/>
              </a:rPr>
              <a:t>await</a:t>
            </a:r>
            <a:r>
              <a:rPr lang="en-US" dirty="0" smtClean="0"/>
              <a:t>.</a:t>
            </a:r>
          </a:p>
          <a:p>
            <a:r>
              <a:rPr lang="en-US" dirty="0" smtClean="0"/>
              <a:t>Allows </a:t>
            </a:r>
            <a:r>
              <a:rPr lang="en-US" dirty="0"/>
              <a:t>us to write asynchronous code that looks even more </a:t>
            </a:r>
            <a:r>
              <a:rPr lang="en-US" dirty="0" smtClean="0"/>
              <a:t>like </a:t>
            </a:r>
            <a:r>
              <a:rPr lang="en-US" dirty="0"/>
              <a:t>synchronous code</a:t>
            </a:r>
            <a:r>
              <a:rPr lang="en-US" dirty="0" smtClean="0"/>
              <a:t>.</a:t>
            </a:r>
          </a:p>
          <a:p>
            <a:r>
              <a:rPr lang="en-US" dirty="0"/>
              <a:t>You can use this feature </a:t>
            </a:r>
            <a:r>
              <a:rPr lang="en-US" dirty="0" smtClean="0"/>
              <a:t>now via the </a:t>
            </a:r>
            <a:r>
              <a:rPr lang="en-US" dirty="0"/>
              <a:t>Traceur transpiler which converts ES6 to ES5 but </a:t>
            </a:r>
            <a:r>
              <a:rPr lang="en-US" dirty="0" smtClean="0"/>
              <a:t>has an </a:t>
            </a:r>
            <a:r>
              <a:rPr lang="en-US" dirty="0"/>
              <a:t>option to add async/await. </a:t>
            </a:r>
            <a:r>
              <a:rPr lang="en-US" dirty="0" smtClean="0"/>
              <a:t>(Maintained </a:t>
            </a:r>
            <a:r>
              <a:rPr lang="en-US" dirty="0"/>
              <a:t>by </a:t>
            </a:r>
            <a:r>
              <a:rPr lang="en-US" dirty="0" smtClean="0"/>
              <a:t>Google.)</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 *sigh*</a:t>
            </a:r>
            <a:endParaRPr lang="en-US" dirty="0"/>
          </a:p>
        </p:txBody>
      </p:sp>
      <p:pic>
        <p:nvPicPr>
          <p:cNvPr id="4" name="Picture 3" descr="angry_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91" y="4678482"/>
            <a:ext cx="3097695" cy="1722318"/>
          </a:xfrm>
          <a:prstGeom prst="rect">
            <a:avLst/>
          </a:prstGeom>
        </p:spPr>
      </p:pic>
    </p:spTree>
    <p:extLst>
      <p:ext uri="{BB962C8B-B14F-4D97-AF65-F5344CB8AC3E}">
        <p14:creationId xmlns:p14="http://schemas.microsoft.com/office/powerpoint/2010/main" val="242281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async</a:t>
            </a:r>
            <a:r>
              <a:rPr lang="en-US" dirty="0" smtClean="0"/>
              <a:t> keyword</a:t>
            </a:r>
          </a:p>
          <a:p>
            <a:pPr lvl="1"/>
            <a:r>
              <a:rPr lang="en-US" dirty="0"/>
              <a:t>P</a:t>
            </a:r>
            <a:r>
              <a:rPr lang="en-US" dirty="0" smtClean="0"/>
              <a:t>recedes </a:t>
            </a:r>
            <a:r>
              <a:rPr lang="en-US" dirty="0"/>
              <a:t>the function definition/</a:t>
            </a:r>
            <a:r>
              <a:rPr lang="en-US" dirty="0" smtClean="0"/>
              <a:t>declaration.</a:t>
            </a:r>
          </a:p>
          <a:p>
            <a:pPr lvl="1"/>
            <a:r>
              <a:rPr lang="en-US" dirty="0" smtClean="0"/>
              <a:t>Wraps </a:t>
            </a:r>
            <a:r>
              <a:rPr lang="en-US" dirty="0"/>
              <a:t>the function result in a </a:t>
            </a:r>
            <a:r>
              <a:rPr lang="en-US" dirty="0" smtClean="0"/>
              <a:t>promise.</a:t>
            </a:r>
          </a:p>
          <a:p>
            <a:pPr lvl="1"/>
            <a:r>
              <a:rPr lang="en-US" b="1" dirty="0" smtClean="0"/>
              <a:t>We no longer need to call resolve and reject.</a:t>
            </a:r>
          </a:p>
          <a:p>
            <a:r>
              <a:rPr lang="en-US" dirty="0" smtClean="0"/>
              <a:t>Inside an </a:t>
            </a:r>
            <a:r>
              <a:rPr lang="en-US" dirty="0" err="1" smtClean="0">
                <a:latin typeface="Courier"/>
                <a:cs typeface="Courier"/>
              </a:rPr>
              <a:t>async</a:t>
            </a:r>
            <a:r>
              <a:rPr lang="en-US" dirty="0" smtClean="0"/>
              <a:t> function, you can precede any asynchronous calls with </a:t>
            </a:r>
            <a:r>
              <a:rPr lang="en-US" dirty="0" smtClean="0">
                <a:latin typeface="Courier"/>
                <a:cs typeface="Courier"/>
              </a:rPr>
              <a:t>await</a:t>
            </a:r>
            <a:r>
              <a:rPr lang="en-US" dirty="0" smtClean="0"/>
              <a:t>. This will force the function to wait until the asynchronous operation has completed. The resolved value or rejected error will be returned.</a:t>
            </a:r>
          </a:p>
          <a:p>
            <a:r>
              <a:rPr lang="en-US" dirty="0" smtClean="0"/>
              <a:t>Note</a:t>
            </a:r>
            <a:r>
              <a:rPr lang="en-US" dirty="0"/>
              <a:t>: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Introduction</a:t>
            </a:r>
            <a:endParaRPr lang="en-US" dirty="0"/>
          </a:p>
        </p:txBody>
      </p:sp>
      <p:sp>
        <p:nvSpPr>
          <p:cNvPr id="3" name="Content Placeholder 2"/>
          <p:cNvSpPr>
            <a:spLocks noGrp="1"/>
          </p:cNvSpPr>
          <p:nvPr>
            <p:ph idx="1"/>
          </p:nvPr>
        </p:nvSpPr>
        <p:spPr/>
        <p:txBody>
          <a:bodyPr>
            <a:normAutofit/>
          </a:bodyPr>
          <a:lstStyle/>
          <a:p>
            <a:r>
              <a:rPr lang="en-US" dirty="0" smtClean="0"/>
              <a:t>Generator function - A type of function whose execution can be paused and resumed later.</a:t>
            </a:r>
          </a:p>
          <a:p>
            <a:r>
              <a:rPr lang="en-US" dirty="0" smtClean="0"/>
              <a:t>This </a:t>
            </a:r>
            <a:r>
              <a:rPr lang="en-US" dirty="0"/>
              <a:t>can happen several times in a generator - not limited to one </a:t>
            </a:r>
            <a:r>
              <a:rPr lang="en-US" dirty="0" smtClean="0"/>
              <a:t>pause.</a:t>
            </a:r>
          </a:p>
          <a:p>
            <a:r>
              <a:rPr lang="en-US" dirty="0" smtClean="0"/>
              <a:t>Why is this useful?</a:t>
            </a:r>
          </a:p>
          <a:p>
            <a:pPr lvl="1"/>
            <a:r>
              <a:rPr lang="en-US" dirty="0"/>
              <a:t>F</a:t>
            </a:r>
            <a:r>
              <a:rPr lang="en-US" dirty="0" smtClean="0"/>
              <a:t>or </a:t>
            </a:r>
            <a:r>
              <a:rPr lang="en-US" dirty="0"/>
              <a:t>iterating over a custom sequence</a:t>
            </a:r>
            <a:r>
              <a:rPr lang="en-US" dirty="0" smtClean="0"/>
              <a:t>.</a:t>
            </a:r>
            <a:endParaRPr lang="en-US" dirty="0"/>
          </a:p>
          <a:p>
            <a:pPr lvl="1"/>
            <a:r>
              <a:rPr lang="en-US" dirty="0" smtClean="0"/>
              <a:t>Yet </a:t>
            </a:r>
            <a:r>
              <a:rPr lang="en-US" i="1" dirty="0" smtClean="0"/>
              <a:t>another</a:t>
            </a:r>
            <a:r>
              <a:rPr lang="en-US" dirty="0" smtClean="0"/>
              <a:t> way to write </a:t>
            </a:r>
            <a:r>
              <a:rPr lang="en-US" dirty="0"/>
              <a:t>asynchronous code in a more synchronous </a:t>
            </a:r>
            <a:r>
              <a:rPr lang="en-US" dirty="0" smtClean="0"/>
              <a:t>way, by hiding </a:t>
            </a:r>
            <a:r>
              <a:rPr lang="en-US" dirty="0"/>
              <a:t>away the asynchronous </a:t>
            </a:r>
            <a:r>
              <a:rPr lang="en-US" dirty="0" smtClean="0"/>
              <a:t>details.</a:t>
            </a:r>
          </a:p>
          <a:p>
            <a:r>
              <a:rPr lang="en-US" dirty="0"/>
              <a:t>To make a </a:t>
            </a:r>
            <a:r>
              <a:rPr lang="en-US" dirty="0" smtClean="0"/>
              <a:t>generator function, </a:t>
            </a:r>
            <a:r>
              <a:rPr lang="en-US" dirty="0"/>
              <a:t>declare/define the function with an asterisk (</a:t>
            </a:r>
            <a:r>
              <a:rPr lang="en-US" dirty="0" smtClean="0">
                <a:latin typeface="Courier"/>
                <a:cs typeface="Courier"/>
              </a:rPr>
              <a:t>function</a:t>
            </a:r>
            <a:r>
              <a:rPr lang="en-US" dirty="0">
                <a:latin typeface="Courier"/>
                <a:cs typeface="Courier"/>
              </a:rPr>
              <a:t>*</a:t>
            </a:r>
            <a:r>
              <a:rPr lang="en-US" dirty="0" smtClean="0"/>
              <a:t>).</a:t>
            </a:r>
          </a:p>
          <a:p>
            <a:r>
              <a:rPr lang="en-US" dirty="0" smtClean="0"/>
              <a:t>Yield </a:t>
            </a:r>
            <a:r>
              <a:rPr lang="en-US" dirty="0"/>
              <a:t>expressions indicate where the function can be paused</a:t>
            </a:r>
            <a:r>
              <a:rPr lang="en-US" dirty="0" smtClean="0"/>
              <a:t>.</a:t>
            </a:r>
            <a:endParaRPr lang="en-US" dirty="0"/>
          </a:p>
        </p:txBody>
      </p:sp>
    </p:spTree>
    <p:extLst>
      <p:ext uri="{BB962C8B-B14F-4D97-AF65-F5344CB8AC3E}">
        <p14:creationId xmlns:p14="http://schemas.microsoft.com/office/powerpoint/2010/main" val="2376717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r>
              <a:rPr lang="en-US" dirty="0"/>
              <a:t>What is the major downside of coding this way</a:t>
            </a:r>
            <a:r>
              <a:rPr lang="en-US" dirty="0" smtClean="0"/>
              <a:t>?</a:t>
            </a:r>
            <a:endParaRPr lang="en-US" dirty="0"/>
          </a:p>
          <a:p>
            <a:pPr lvl="1"/>
            <a:r>
              <a:rPr lang="en-US" dirty="0" smtClean="0"/>
              <a:t>SLOW! “Blocks” </a:t>
            </a:r>
            <a:r>
              <a:rPr lang="en-US" dirty="0"/>
              <a:t>the </a:t>
            </a:r>
            <a:r>
              <a:rPr lang="en-US" dirty="0" smtClean="0"/>
              <a:t>application</a:t>
            </a:r>
            <a:endParaRPr lang="en-US" dirty="0"/>
          </a:p>
          <a:p>
            <a:pPr lvl="1"/>
            <a:r>
              <a:rPr lang="en-US" dirty="0" smtClean="0"/>
              <a:t>Poor interactivity and user experience</a:t>
            </a:r>
          </a:p>
          <a:p>
            <a:pPr marL="114300" indent="0">
              <a:buNone/>
            </a:pPr>
            <a:endParaRPr lang="en-US" dirty="0" smtClean="0"/>
          </a:p>
        </p:txBody>
      </p:sp>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Execution</a:t>
            </a:r>
            <a:endParaRPr lang="en-US" dirty="0"/>
          </a:p>
        </p:txBody>
      </p:sp>
      <p:sp>
        <p:nvSpPr>
          <p:cNvPr id="3" name="Content Placeholder 2"/>
          <p:cNvSpPr>
            <a:spLocks noGrp="1"/>
          </p:cNvSpPr>
          <p:nvPr>
            <p:ph idx="1"/>
          </p:nvPr>
        </p:nvSpPr>
        <p:spPr/>
        <p:txBody>
          <a:bodyPr>
            <a:normAutofit/>
          </a:bodyPr>
          <a:lstStyle/>
          <a:p>
            <a:r>
              <a:rPr lang="en-US" dirty="0" smtClean="0"/>
              <a:t>Call the function and assign the result to a variable. This creates a generator.</a:t>
            </a:r>
          </a:p>
          <a:p>
            <a:r>
              <a:rPr lang="en-US" dirty="0" smtClean="0"/>
              <a:t>We will use this object to run through the generator function.</a:t>
            </a:r>
          </a:p>
          <a:p>
            <a:r>
              <a:rPr lang="en-US" dirty="0"/>
              <a:t>C</a:t>
            </a:r>
            <a:r>
              <a:rPr lang="en-US" dirty="0" smtClean="0"/>
              <a:t>all </a:t>
            </a:r>
            <a:r>
              <a:rPr lang="en-US" dirty="0" smtClean="0">
                <a:latin typeface="Courier"/>
                <a:cs typeface="Courier"/>
              </a:rPr>
              <a:t>next</a:t>
            </a:r>
            <a:r>
              <a:rPr lang="en-US" dirty="0" smtClean="0"/>
              <a:t> on the generator to begin execution.</a:t>
            </a:r>
          </a:p>
          <a:p>
            <a:r>
              <a:rPr lang="en-US" dirty="0" smtClean="0"/>
              <a:t>When the function encounters a </a:t>
            </a:r>
            <a:r>
              <a:rPr lang="en-US" dirty="0" smtClean="0">
                <a:latin typeface="Courier"/>
                <a:cs typeface="Courier"/>
              </a:rPr>
              <a:t>yield</a:t>
            </a:r>
            <a:r>
              <a:rPr lang="en-US" dirty="0" smtClean="0"/>
              <a:t> expression, execution is paused and control is passed back to the caller.</a:t>
            </a:r>
          </a:p>
          <a:p>
            <a:r>
              <a:rPr lang="en-US" dirty="0" smtClean="0"/>
              <a:t>The generator can continue to call </a:t>
            </a:r>
            <a:r>
              <a:rPr lang="en-US" dirty="0" smtClean="0">
                <a:latin typeface="Courier"/>
                <a:cs typeface="Courier"/>
              </a:rPr>
              <a:t>next</a:t>
            </a:r>
            <a:r>
              <a:rPr lang="en-US" dirty="0" smtClean="0"/>
              <a:t> to iterate through the generator function until it completes.</a:t>
            </a:r>
          </a:p>
          <a:p>
            <a:r>
              <a:rPr lang="en-US" dirty="0" smtClean="0"/>
              <a:t>After the last yield, the generator must call next once more to finish the method.</a:t>
            </a:r>
          </a:p>
        </p:txBody>
      </p:sp>
    </p:spTree>
    <p:extLst>
      <p:ext uri="{BB962C8B-B14F-4D97-AF65-F5344CB8AC3E}">
        <p14:creationId xmlns:p14="http://schemas.microsoft.com/office/powerpoint/2010/main" val="272476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Communication</a:t>
            </a:r>
            <a:endParaRPr lang="en-US" dirty="0"/>
          </a:p>
        </p:txBody>
      </p:sp>
      <p:sp>
        <p:nvSpPr>
          <p:cNvPr id="3" name="Content Placeholder 2"/>
          <p:cNvSpPr>
            <a:spLocks noGrp="1"/>
          </p:cNvSpPr>
          <p:nvPr>
            <p:ph idx="1"/>
          </p:nvPr>
        </p:nvSpPr>
        <p:spPr/>
        <p:txBody>
          <a:bodyPr/>
          <a:lstStyle/>
          <a:p>
            <a:r>
              <a:rPr lang="en-US" dirty="0" smtClean="0"/>
              <a:t>Generators can communicate back and forth with their generator function.</a:t>
            </a:r>
          </a:p>
          <a:p>
            <a:r>
              <a:rPr lang="en-US" dirty="0" smtClean="0"/>
              <a:t>If </a:t>
            </a:r>
            <a:r>
              <a:rPr lang="en-US" dirty="0"/>
              <a:t>the </a:t>
            </a:r>
            <a:r>
              <a:rPr lang="en-US" dirty="0">
                <a:latin typeface="Courier"/>
                <a:cs typeface="Courier"/>
              </a:rPr>
              <a:t>yield</a:t>
            </a:r>
            <a:r>
              <a:rPr lang="en-US" dirty="0"/>
              <a:t> keyword is followed by a value, that value is sent </a:t>
            </a:r>
            <a:r>
              <a:rPr lang="en-US" dirty="0" smtClean="0"/>
              <a:t>back to </a:t>
            </a:r>
            <a:r>
              <a:rPr lang="en-US" dirty="0"/>
              <a:t>the </a:t>
            </a:r>
            <a:r>
              <a:rPr lang="en-US" dirty="0" smtClean="0"/>
              <a:t>generator.</a:t>
            </a:r>
            <a:endParaRPr lang="en-US" dirty="0"/>
          </a:p>
          <a:p>
            <a:r>
              <a:rPr lang="en-US" dirty="0"/>
              <a:t>The value sent back is wrapped in an object literal with two properties: </a:t>
            </a:r>
            <a:r>
              <a:rPr lang="en-US" dirty="0">
                <a:latin typeface="Courier"/>
                <a:cs typeface="Courier"/>
              </a:rPr>
              <a:t>value</a:t>
            </a:r>
            <a:r>
              <a:rPr lang="en-US" dirty="0"/>
              <a:t> (the value returned), and </a:t>
            </a:r>
            <a:r>
              <a:rPr lang="en-US" dirty="0">
                <a:latin typeface="Courier"/>
                <a:cs typeface="Courier"/>
              </a:rPr>
              <a:t>done</a:t>
            </a:r>
            <a:r>
              <a:rPr lang="en-US" dirty="0"/>
              <a:t>, a </a:t>
            </a:r>
            <a:r>
              <a:rPr lang="en-US" dirty="0" err="1"/>
              <a:t>boolean</a:t>
            </a:r>
            <a:r>
              <a:rPr lang="en-US" dirty="0"/>
              <a:t> indicating if the function has returned because it completed.</a:t>
            </a:r>
          </a:p>
          <a:p>
            <a:r>
              <a:rPr lang="en-US" dirty="0"/>
              <a:t>Communication goes both ways – values </a:t>
            </a:r>
            <a:r>
              <a:rPr lang="en-US" dirty="0" smtClean="0"/>
              <a:t>can also be </a:t>
            </a:r>
            <a:r>
              <a:rPr lang="en-US" dirty="0"/>
              <a:t>sent back to the generator via </a:t>
            </a:r>
            <a:r>
              <a:rPr lang="en-US" dirty="0">
                <a:latin typeface="Courier"/>
                <a:cs typeface="Courier"/>
              </a:rPr>
              <a:t>next</a:t>
            </a:r>
            <a:r>
              <a:rPr lang="en-US" dirty="0"/>
              <a:t>.</a:t>
            </a:r>
          </a:p>
          <a:p>
            <a:r>
              <a:rPr lang="en-US" dirty="0"/>
              <a:t>This becomes the value that the yield expression evaluates to</a:t>
            </a:r>
            <a:r>
              <a:rPr lang="en-US" dirty="0" smtClean="0"/>
              <a:t>.</a:t>
            </a:r>
            <a:endParaRPr lang="en-US" dirty="0"/>
          </a:p>
        </p:txBody>
      </p:sp>
    </p:spTree>
    <p:extLst>
      <p:ext uri="{BB962C8B-B14F-4D97-AF65-F5344CB8AC3E}">
        <p14:creationId xmlns:p14="http://schemas.microsoft.com/office/powerpoint/2010/main" val="4275294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for/of structure</a:t>
            </a:r>
            <a:endParaRPr lang="en-US" dirty="0"/>
          </a:p>
        </p:txBody>
      </p:sp>
      <p:sp>
        <p:nvSpPr>
          <p:cNvPr id="3" name="Content Placeholder 2"/>
          <p:cNvSpPr>
            <a:spLocks noGrp="1"/>
          </p:cNvSpPr>
          <p:nvPr>
            <p:ph idx="1"/>
          </p:nvPr>
        </p:nvSpPr>
        <p:spPr/>
        <p:txBody>
          <a:bodyPr>
            <a:normAutofit/>
          </a:bodyPr>
          <a:lstStyle/>
          <a:p>
            <a:r>
              <a:rPr lang="en-US" dirty="0" smtClean="0"/>
              <a:t>Allows </a:t>
            </a:r>
            <a:r>
              <a:rPr lang="en-US" dirty="0"/>
              <a:t>you to loop through a </a:t>
            </a:r>
            <a:r>
              <a:rPr lang="en-US" dirty="0" smtClean="0"/>
              <a:t>generator function </a:t>
            </a:r>
            <a:r>
              <a:rPr lang="en-US" dirty="0"/>
              <a:t>very easily - the details of creating the generator </a:t>
            </a:r>
            <a:r>
              <a:rPr lang="en-US" dirty="0" smtClean="0"/>
              <a:t>and </a:t>
            </a:r>
            <a:r>
              <a:rPr lang="en-US" dirty="0"/>
              <a:t>extracting the value </a:t>
            </a:r>
            <a:r>
              <a:rPr lang="en-US" dirty="0" smtClean="0"/>
              <a:t>from </a:t>
            </a:r>
            <a:r>
              <a:rPr lang="en-US" dirty="0"/>
              <a:t>it’s wrapped object are abstracted away for </a:t>
            </a:r>
            <a:r>
              <a:rPr lang="en-US" dirty="0" smtClean="0"/>
              <a:t>you.</a:t>
            </a:r>
          </a:p>
          <a:p>
            <a:r>
              <a:rPr lang="en-US" dirty="0" smtClean="0"/>
              <a:t>The </a:t>
            </a:r>
            <a:r>
              <a:rPr lang="en-US" dirty="0"/>
              <a:t>loop completes when </a:t>
            </a:r>
            <a:r>
              <a:rPr lang="en-US" dirty="0">
                <a:latin typeface="Courier"/>
                <a:cs typeface="Courier"/>
              </a:rPr>
              <a:t>done</a:t>
            </a:r>
            <a:r>
              <a:rPr lang="en-US" dirty="0"/>
              <a:t> is true.</a:t>
            </a:r>
          </a:p>
          <a:p>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a:t>
            </a:r>
            <a:r>
              <a:rPr lang="en-US" dirty="0" smtClean="0"/>
              <a:t>generator function </a:t>
            </a:r>
            <a:r>
              <a:rPr lang="en-US" dirty="0"/>
              <a:t>is lost. Instead, the final value you receive is the return value from the final </a:t>
            </a:r>
            <a:r>
              <a:rPr lang="en-US" dirty="0">
                <a:latin typeface="Courier"/>
                <a:cs typeface="Courier"/>
              </a:rPr>
              <a:t>yield</a:t>
            </a:r>
            <a:r>
              <a:rPr lang="en-US" dirty="0"/>
              <a:t>. </a:t>
            </a:r>
            <a:endParaRPr lang="en-US" dirty="0" smtClean="0"/>
          </a:p>
          <a:p>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p>
        </p:txBody>
      </p:sp>
    </p:spTree>
    <p:extLst>
      <p:ext uri="{BB962C8B-B14F-4D97-AF65-F5344CB8AC3E}">
        <p14:creationId xmlns:p14="http://schemas.microsoft.com/office/powerpoint/2010/main" val="2621502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a:t>
            </a:r>
            <a:r>
              <a:rPr lang="en-US" dirty="0" err="1" smtClean="0"/>
              <a:t>Async</a:t>
            </a:r>
            <a:r>
              <a:rPr lang="en-US" dirty="0" smtClean="0"/>
              <a:t> Uses</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the generator iterator continues to iterate, but control passes to the other generator (and eventually back to the original generator when complete)</a:t>
            </a:r>
            <a:r>
              <a:rPr lang="en-US" dirty="0" smtClean="0"/>
              <a:t>.</a:t>
            </a:r>
          </a:p>
          <a:p>
            <a:pPr marL="342900" lvl="1">
              <a:buClr>
                <a:schemeClr val="accent1"/>
              </a:buClr>
            </a:pPr>
            <a:r>
              <a:rPr lang="en-US" sz="2200" dirty="0" smtClean="0"/>
              <a:t>By using a generator iterator we can start a function that will make an async call, and then use the same iterator to return the result of the operation back to the calling function.</a:t>
            </a:r>
            <a:endParaRPr lang="en-US" dirty="0"/>
          </a:p>
        </p:txBody>
      </p:sp>
      <p:pic>
        <p:nvPicPr>
          <p:cNvPr id="4" name="Content Placeholder 3" descr="jen_lawrence.gif"/>
          <p:cNvPicPr>
            <a:picLocks noChangeAspect="1"/>
          </p:cNvPicPr>
          <p:nvPr/>
        </p:nvPicPr>
        <p:blipFill>
          <a:blip r:embed="rId3">
            <a:extLst>
              <a:ext uri="{28A0092B-C50C-407E-A947-70E740481C1C}">
                <a14:useLocalDpi xmlns:a14="http://schemas.microsoft.com/office/drawing/2010/main" val="0"/>
              </a:ext>
            </a:extLst>
          </a:blip>
          <a:srcRect l="-42323" r="-42323"/>
          <a:stretch>
            <a:fillRect/>
          </a:stretch>
        </p:blipFill>
        <p:spPr>
          <a:xfrm>
            <a:off x="2672522" y="4320286"/>
            <a:ext cx="3074522" cy="1936949"/>
          </a:xfrm>
          <a:prstGeom prst="rect">
            <a:avLst/>
          </a:prstGeom>
        </p:spPr>
      </p:pic>
    </p:spTree>
    <p:extLst>
      <p:ext uri="{BB962C8B-B14F-4D97-AF65-F5344CB8AC3E}">
        <p14:creationId xmlns:p14="http://schemas.microsoft.com/office/powerpoint/2010/main" val="202541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a:xfrm>
            <a:off x="457200" y="1622286"/>
            <a:ext cx="7620000" cy="4584149"/>
          </a:xfrm>
        </p:spPr>
        <p:txBody>
          <a:bodyPr>
            <a:normAutofit/>
          </a:bodyPr>
          <a:lstStyle/>
          <a:p>
            <a:pPr marL="114300" indent="0" algn="ctr">
              <a:buNone/>
            </a:pPr>
            <a:r>
              <a:rPr lang="en-US" sz="3200" dirty="0" smtClean="0">
                <a:solidFill>
                  <a:srgbClr val="FF0000"/>
                </a:solidFill>
              </a:rPr>
              <a:t>SURPRISE!</a:t>
            </a:r>
          </a:p>
          <a:p>
            <a:pPr marL="114300" indent="0" algn="ctr">
              <a:buNone/>
            </a:pPr>
            <a:r>
              <a:rPr lang="en-US" dirty="0" smtClean="0"/>
              <a:t>It turns out, we can use generators and promises to simulate </a:t>
            </a:r>
            <a:r>
              <a:rPr lang="en-US" dirty="0" err="1" smtClean="0"/>
              <a:t>async</a:t>
            </a:r>
            <a:r>
              <a:rPr lang="en-US" dirty="0" smtClean="0"/>
              <a:t>/await.</a:t>
            </a:r>
          </a:p>
          <a:p>
            <a:pPr marL="114300" indent="0" algn="ctr">
              <a:buNone/>
            </a:pPr>
            <a:endParaRPr lang="en-US" dirty="0"/>
          </a:p>
          <a:p>
            <a:pPr marL="114300" indent="0" algn="ctr">
              <a:buNone/>
            </a:pPr>
            <a:r>
              <a:rPr lang="en-US" sz="1800" dirty="0" smtClean="0"/>
              <a:t>(Sure, we have </a:t>
            </a:r>
            <a:r>
              <a:rPr lang="en-US" sz="1800" dirty="0" err="1" smtClean="0"/>
              <a:t>async</a:t>
            </a:r>
            <a:r>
              <a:rPr lang="en-US" sz="1800" dirty="0" smtClean="0"/>
              <a:t>/await with </a:t>
            </a:r>
            <a:r>
              <a:rPr lang="en-US" sz="1800" dirty="0" err="1" smtClean="0"/>
              <a:t>Traceur</a:t>
            </a:r>
            <a:r>
              <a:rPr lang="en-US" sz="1800" dirty="0" smtClean="0"/>
              <a:t>, but it’s nice to understand how it works.)</a:t>
            </a:r>
          </a:p>
        </p:txBody>
      </p:sp>
    </p:spTree>
    <p:extLst>
      <p:ext uri="{BB962C8B-B14F-4D97-AF65-F5344CB8AC3E}">
        <p14:creationId xmlns:p14="http://schemas.microsoft.com/office/powerpoint/2010/main" val="1596391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a:bodyPr>
          <a:lstStyle/>
          <a:p>
            <a:r>
              <a:rPr lang="en-US" dirty="0" smtClean="0"/>
              <a:t>Jasmine’s </a:t>
            </a:r>
            <a:r>
              <a:rPr lang="en-US" dirty="0" smtClean="0">
                <a:latin typeface="Courier"/>
                <a:cs typeface="Courier"/>
              </a:rPr>
              <a:t>done</a:t>
            </a:r>
            <a:r>
              <a:rPr lang="en-US" dirty="0" smtClean="0"/>
              <a:t> function</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promise and resulting assertions are finished, calling </a:t>
            </a:r>
            <a:r>
              <a:rPr lang="en-US" dirty="0" smtClean="0">
                <a:latin typeface="Courier"/>
                <a:cs typeface="Courier"/>
              </a:rPr>
              <a:t>done</a:t>
            </a:r>
            <a:r>
              <a:rPr lang="en-US" dirty="0" smtClean="0"/>
              <a:t> signals that the asynchronous work has completed.</a:t>
            </a:r>
          </a:p>
          <a:p>
            <a:r>
              <a:rPr lang="en-US" dirty="0" smtClean="0"/>
              <a:t>To test, call the promise as you normally would.</a:t>
            </a:r>
          </a:p>
          <a:p>
            <a:pPr lvl="1"/>
            <a:r>
              <a:rPr lang="en-US" dirty="0" smtClean="0"/>
              <a:t>In the </a:t>
            </a:r>
            <a:r>
              <a:rPr lang="en-US" dirty="0" smtClean="0">
                <a:latin typeface="Courier"/>
                <a:cs typeface="Courier"/>
              </a:rPr>
              <a:t>then</a:t>
            </a:r>
            <a:r>
              <a:rPr lang="en-US" dirty="0" smtClean="0"/>
              <a:t> handler, test for the result you would expect from the resolve promise.</a:t>
            </a:r>
          </a:p>
          <a:p>
            <a:pPr lvl="1"/>
            <a:r>
              <a:rPr lang="en-US" dirty="0" smtClean="0"/>
              <a:t>In the </a:t>
            </a:r>
            <a:r>
              <a:rPr lang="en-US" dirty="0" smtClean="0">
                <a:latin typeface="Courier"/>
                <a:cs typeface="Courier"/>
              </a:rPr>
              <a:t>catch</a:t>
            </a:r>
            <a:r>
              <a:rPr lang="en-US" dirty="0" smtClean="0"/>
              <a:t> handler, test for the result you would expect from the rejected promise.</a:t>
            </a:r>
            <a:endParaRPr lang="en-US" dirty="0"/>
          </a:p>
        </p:txBody>
      </p:sp>
    </p:spTree>
    <p:extLst>
      <p:ext uri="{BB962C8B-B14F-4D97-AF65-F5344CB8AC3E}">
        <p14:creationId xmlns:p14="http://schemas.microsoft.com/office/powerpoint/2010/main" val="2260345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3043" y="4691261"/>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73043" y="3412435"/>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a:xfrm>
            <a:off x="457200" y="1600200"/>
            <a:ext cx="7620000" cy="4800600"/>
          </a:xfrm>
        </p:spPr>
        <p:txBody>
          <a:bodyPr>
            <a:normAutofit/>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(or always rejected).</a:t>
            </a:r>
          </a:p>
          <a:p>
            <a:endParaRPr lang="en-US" dirty="0" smtClean="0"/>
          </a:p>
          <a:p>
            <a:endParaRPr lang="en-US" dirty="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p>
        </p:txBody>
      </p:sp>
      <p:sp>
        <p:nvSpPr>
          <p:cNvPr id="6" name="TextBox 5"/>
          <p:cNvSpPr txBox="1"/>
          <p:nvPr/>
        </p:nvSpPr>
        <p:spPr>
          <a:xfrm>
            <a:off x="773043" y="3448470"/>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(view</a:t>
            </a:r>
            <a:r>
              <a:rPr lang="en-US" dirty="0" smtClean="0">
                <a:latin typeface="Courier"/>
                <a:cs typeface="Courier"/>
              </a:rPr>
              <a:t>, ‘</a:t>
            </a:r>
            <a:r>
              <a:rPr lang="en-US" dirty="0" err="1">
                <a:latin typeface="Courier"/>
                <a:cs typeface="Courier"/>
              </a:rPr>
              <a:t>editFile</a:t>
            </a:r>
            <a:r>
              <a:rPr lang="en-US" dirty="0">
                <a:latin typeface="Courier"/>
                <a:cs typeface="Courier"/>
              </a:rPr>
              <a:t>’).</a:t>
            </a:r>
            <a:r>
              <a:rPr lang="en-US" dirty="0" err="1">
                <a:latin typeface="Courier"/>
                <a:cs typeface="Courier"/>
              </a:rPr>
              <a:t>and.returnValue</a:t>
            </a:r>
            <a:r>
              <a:rPr lang="en-US" dirty="0">
                <a:latin typeface="Courier"/>
                <a:cs typeface="Courier"/>
              </a:rPr>
              <a:t>(</a:t>
            </a:r>
          </a:p>
          <a:p>
            <a:pPr marL="411480" lvl="1" indent="0">
              <a:buNone/>
            </a:pPr>
            <a:r>
              <a:rPr lang="en-US" dirty="0" smtClean="0">
                <a:latin typeface="Courier"/>
                <a:cs typeface="Courier"/>
              </a:rPr>
              <a:t>    </a:t>
            </a:r>
            <a:r>
              <a:rPr lang="en-US" dirty="0" err="1" smtClean="0">
                <a:latin typeface="Courier"/>
                <a:cs typeface="Courier"/>
              </a:rPr>
              <a:t>Promise.resolve</a:t>
            </a:r>
            <a:r>
              <a:rPr lang="en-US" dirty="0">
                <a:latin typeface="Courier"/>
                <a:cs typeface="Courier"/>
              </a:rPr>
              <a:t>(</a:t>
            </a:r>
            <a:r>
              <a:rPr lang="en-US" dirty="0" err="1">
                <a:latin typeface="Courier"/>
                <a:cs typeface="Courier"/>
              </a:rPr>
              <a:t>retVal</a:t>
            </a:r>
            <a:r>
              <a:rPr lang="en-US" dirty="0">
                <a:latin typeface="Courier"/>
                <a:cs typeface="Courier"/>
              </a:rPr>
              <a:t>));</a:t>
            </a:r>
            <a:endParaRPr lang="en-US" dirty="0"/>
          </a:p>
        </p:txBody>
      </p:sp>
      <p:sp>
        <p:nvSpPr>
          <p:cNvPr id="7" name="TextBox 6"/>
          <p:cNvSpPr txBox="1"/>
          <p:nvPr/>
        </p:nvSpPr>
        <p:spPr>
          <a:xfrm>
            <a:off x="773043" y="4752408"/>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a:t>
            </a:r>
            <a:r>
              <a:rPr lang="en-US" dirty="0" err="1" smtClean="0">
                <a:latin typeface="Courier"/>
                <a:cs typeface="Courier"/>
              </a:rPr>
              <a:t>view.model</a:t>
            </a:r>
            <a:r>
              <a:rPr lang="en-US" dirty="0" smtClean="0">
                <a:latin typeface="Courier"/>
                <a:cs typeface="Courier"/>
              </a:rPr>
              <a:t> ,‘save’</a:t>
            </a:r>
            <a:r>
              <a:rPr lang="en-US" dirty="0">
                <a:latin typeface="Courier"/>
                <a:cs typeface="Courier"/>
              </a:rPr>
              <a:t>).</a:t>
            </a:r>
            <a:r>
              <a:rPr lang="en-US" dirty="0" err="1">
                <a:latin typeface="Courier"/>
                <a:cs typeface="Courier"/>
              </a:rPr>
              <a:t>and.returnValue</a:t>
            </a:r>
            <a:r>
              <a:rPr lang="en-US" dirty="0" smtClean="0">
                <a:latin typeface="Courier"/>
                <a:cs typeface="Courier"/>
              </a:rPr>
              <a:t>(</a:t>
            </a:r>
            <a:endParaRPr lang="en-US" dirty="0" smtClean="0"/>
          </a:p>
          <a:p>
            <a:pPr marL="411480" lvl="1" indent="0">
              <a:buNone/>
            </a:pPr>
            <a:r>
              <a:rPr lang="en-US" dirty="0">
                <a:latin typeface="Courier"/>
                <a:cs typeface="Courier"/>
              </a:rPr>
              <a:t> </a:t>
            </a:r>
            <a:r>
              <a:rPr lang="en-US" dirty="0" smtClean="0">
                <a:latin typeface="Courier"/>
                <a:cs typeface="Courier"/>
              </a:rPr>
              <a:t>   $.Deferred().resolve().promise());</a:t>
            </a:r>
            <a:endParaRPr lang="en-US" dirty="0">
              <a:latin typeface="Courier"/>
              <a:cs typeface="Courier"/>
            </a:endParaRPr>
          </a:p>
        </p:txBody>
      </p:sp>
    </p:spTree>
    <p:extLst>
      <p:ext uri="{BB962C8B-B14F-4D97-AF65-F5344CB8AC3E}">
        <p14:creationId xmlns:p14="http://schemas.microsoft.com/office/powerpoint/2010/main" val="3132255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t>
            </a:r>
            <a:r>
              <a:rPr lang="en-US" dirty="0" smtClean="0"/>
              <a:t>a test fail where a promise </a:t>
            </a:r>
            <a:r>
              <a:rPr lang="en-US" smtClean="0"/>
              <a:t>is rejected. </a:t>
            </a:r>
            <a:r>
              <a:rPr lang="en-US" dirty="0" smtClean="0"/>
              <a:t>Otherwise, if you don’t explicitly test for the error it will be lost.</a:t>
            </a:r>
          </a:p>
          <a:p>
            <a:pPr lvl="1"/>
            <a:r>
              <a:rPr lang="en-US" dirty="0" smtClean="0"/>
              <a:t>Chai-as-promised: Allows for cleaner assertions with </a:t>
            </a:r>
            <a:r>
              <a:rPr lang="en-US" dirty="0" err="1" smtClean="0"/>
              <a:t>to.eventually.equal</a:t>
            </a:r>
            <a:r>
              <a:rPr lang="en-US" dirty="0" smtClean="0"/>
              <a:t> rather than using </a:t>
            </a:r>
            <a:r>
              <a:rPr lang="en-US" dirty="0" smtClean="0">
                <a:latin typeface="Courier"/>
                <a:cs typeface="Courier"/>
              </a:rPr>
              <a:t>then</a:t>
            </a:r>
            <a:r>
              <a:rPr lang="en-US" dirty="0" smtClean="0"/>
              <a:t> and </a:t>
            </a:r>
            <a:r>
              <a:rPr lang="en-US" dirty="0" smtClean="0">
                <a:latin typeface="Courier"/>
                <a:cs typeface="Courier"/>
              </a:rPr>
              <a:t>done</a:t>
            </a:r>
            <a:r>
              <a:rPr lang="en-US" dirty="0" smtClean="0"/>
              <a:t>.</a:t>
            </a:r>
          </a:p>
          <a:p>
            <a:pPr lvl="1"/>
            <a:r>
              <a:rPr lang="en-US" dirty="0" err="1" smtClean="0"/>
              <a:t>Sinon</a:t>
            </a:r>
            <a:r>
              <a:rPr lang="en-US" dirty="0" smtClean="0"/>
              <a:t>: Allows you to “fake” server responses, which aides in testing how your application responds when AJAX calls succeed or fail.</a:t>
            </a:r>
          </a:p>
        </p:txBody>
      </p:sp>
    </p:spTree>
    <p:extLst>
      <p:ext uri="{BB962C8B-B14F-4D97-AF65-F5344CB8AC3E}">
        <p14:creationId xmlns:p14="http://schemas.microsoft.com/office/powerpoint/2010/main" val="1505432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A way for your web app to perform tasks using background threads.</a:t>
            </a:r>
          </a:p>
          <a:p>
            <a:pPr lvl="1"/>
            <a:r>
              <a:rPr lang="en-US" dirty="0" smtClean="0"/>
              <a:t>While these actions perform separately, you can communicate with the main JavaScript 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Tree>
    <p:extLst>
      <p:ext uri="{BB962C8B-B14F-4D97-AF65-F5344CB8AC3E}">
        <p14:creationId xmlns:p14="http://schemas.microsoft.com/office/powerpoint/2010/main" val="539612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normAutofit/>
          </a:bodyPr>
          <a:lstStyle/>
          <a:p>
            <a:r>
              <a:rPr lang="en-US" dirty="0" smtClean="0"/>
              <a:t>Tasks </a:t>
            </a:r>
            <a:r>
              <a:rPr lang="en-US" dirty="0"/>
              <a:t>are NOT necessarily run in their control flow </a:t>
            </a:r>
            <a:r>
              <a:rPr lang="en-US" dirty="0" smtClean="0"/>
              <a:t>order.</a:t>
            </a:r>
          </a:p>
          <a:p>
            <a:r>
              <a:rPr lang="en-US" dirty="0" smtClean="0"/>
              <a:t>Non-blocking.</a:t>
            </a:r>
          </a:p>
          <a:p>
            <a:r>
              <a:rPr lang="en-US" dirty="0" smtClean="0"/>
              <a:t>Makes the </a:t>
            </a:r>
            <a:r>
              <a:rPr lang="en-US" dirty="0"/>
              <a:t>most of the system's processing power.</a:t>
            </a:r>
          </a:p>
          <a:p>
            <a:r>
              <a:rPr lang="en-US" dirty="0" smtClean="0"/>
              <a:t>Event handling </a:t>
            </a:r>
            <a:r>
              <a:rPr lang="en-US" dirty="0"/>
              <a:t>- the application can wait and respond to user events, such as clicking a button.</a:t>
            </a:r>
          </a:p>
          <a:p>
            <a:r>
              <a:rPr lang="en-US" dirty="0"/>
              <a:t>Application can run several actions at </a:t>
            </a:r>
            <a:r>
              <a:rPr lang="en-US" dirty="0" smtClean="0"/>
              <a:t>once, </a:t>
            </a:r>
            <a:r>
              <a:rPr lang="en-US" dirty="0"/>
              <a:t>allowing for a richer experience even if some actions are slow.</a:t>
            </a:r>
          </a:p>
          <a:p>
            <a:r>
              <a:rPr lang="en-US" dirty="0" smtClean="0"/>
              <a:t>Servers can </a:t>
            </a:r>
            <a:r>
              <a:rPr lang="en-US" dirty="0"/>
              <a:t>handle more requests, and therefore more customers, without being blocked by slow I/O calls, for </a:t>
            </a:r>
            <a:r>
              <a:rPr lang="en-US" dirty="0" smtClean="0"/>
              <a:t>example requests </a:t>
            </a:r>
            <a:r>
              <a:rPr lang="en-US" dirty="0"/>
              <a:t>to a database.</a:t>
            </a:r>
          </a:p>
          <a:p>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Traditional methods: multithreading, multiprocessing.</a:t>
            </a:r>
          </a:p>
          <a:p>
            <a:r>
              <a:rPr lang="en-US" dirty="0" smtClean="0"/>
              <a:t>JavaScript implementation: single thread </a:t>
            </a:r>
            <a:r>
              <a:rPr lang="en-US" dirty="0"/>
              <a:t>using </a:t>
            </a:r>
            <a:r>
              <a:rPr lang="en-US" dirty="0" smtClean="0"/>
              <a:t>callbacks.</a:t>
            </a:r>
          </a:p>
          <a:p>
            <a:pPr lvl="1"/>
            <a:r>
              <a:rPr lang="en-US" dirty="0" smtClean="0"/>
              <a:t>Asynchronous code is wrapped in a function.</a:t>
            </a:r>
          </a:p>
          <a:p>
            <a:pPr lvl="1"/>
            <a:r>
              <a:rPr lang="en-US" dirty="0"/>
              <a:t>F</a:t>
            </a:r>
            <a:r>
              <a:rPr lang="en-US" dirty="0" smtClean="0"/>
              <a:t>unction takes arguments to perform it’s task, but also callback functions. </a:t>
            </a:r>
          </a:p>
          <a:p>
            <a:pPr lvl="1"/>
            <a:r>
              <a:rPr lang="en-US" dirty="0" smtClean="0"/>
              <a:t>When the asynchronous function is called:</a:t>
            </a:r>
          </a:p>
          <a:p>
            <a:pPr lvl="2"/>
            <a:r>
              <a:rPr lang="en-US" dirty="0" smtClean="0"/>
              <a:t>Execution continues with next statement in control flow</a:t>
            </a:r>
          </a:p>
          <a:p>
            <a:pPr lvl="2"/>
            <a:r>
              <a:rPr lang="en-US" dirty="0" smtClean="0"/>
              <a:t>Once the asynchronous operations have completed, the callback function will be called.</a:t>
            </a:r>
          </a:p>
          <a:p>
            <a:r>
              <a:rPr lang="en-US" dirty="0" smtClean="0"/>
              <a:t>We </a:t>
            </a:r>
            <a:r>
              <a:rPr lang="en-US" dirty="0"/>
              <a:t>can now be assured that code will be executed at the proper time, without the rest of our </a:t>
            </a:r>
            <a:r>
              <a:rPr lang="en-US" dirty="0" smtClean="0"/>
              <a:t>app </a:t>
            </a:r>
            <a:r>
              <a:rPr lang="en-US" dirty="0"/>
              <a:t>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lnSpcReduction="10000"/>
          </a:bodyPr>
          <a:lstStyle/>
          <a:p>
            <a:r>
              <a:rPr lang="en-US" dirty="0"/>
              <a:t>F</a:t>
            </a:r>
            <a:r>
              <a:rPr lang="en-US" dirty="0" smtClean="0"/>
              <a:t>unction calls are added to the call stack. When a function returns, it is popped off the stack.</a:t>
            </a:r>
          </a:p>
          <a:p>
            <a:r>
              <a:rPr lang="en-US" dirty="0"/>
              <a:t>C</a:t>
            </a:r>
            <a:r>
              <a:rPr lang="en-US" dirty="0" smtClean="0"/>
              <a:t>alls that involve asynchronous operations are also added to the stack.</a:t>
            </a:r>
          </a:p>
          <a:p>
            <a:r>
              <a:rPr lang="en-US" dirty="0" smtClean="0"/>
              <a:t>The asynchronous operation is then handed over to some other process.</a:t>
            </a:r>
          </a:p>
          <a:p>
            <a:r>
              <a:rPr lang="en-US" dirty="0" smtClean="0"/>
              <a:t>That function is then popped off the stack, as if it completed.</a:t>
            </a:r>
          </a:p>
          <a:p>
            <a:r>
              <a:rPr lang="en-US" dirty="0" smtClean="0"/>
              <a:t>When </a:t>
            </a:r>
            <a:r>
              <a:rPr lang="en-US" dirty="0"/>
              <a:t>the </a:t>
            </a:r>
            <a:r>
              <a:rPr lang="en-US" dirty="0" smtClean="0"/>
              <a:t>other process </a:t>
            </a:r>
            <a:r>
              <a:rPr lang="en-US" dirty="0"/>
              <a:t>completes, a message is added to the queue along with the callback</a:t>
            </a:r>
            <a:r>
              <a:rPr lang="en-US" dirty="0" smtClean="0"/>
              <a:t>.</a:t>
            </a:r>
          </a:p>
          <a:p>
            <a:r>
              <a:rPr lang="en-US" dirty="0"/>
              <a:t>N</a:t>
            </a:r>
            <a:r>
              <a:rPr lang="en-US" dirty="0" smtClean="0"/>
              <a:t>ext </a:t>
            </a:r>
            <a:r>
              <a:rPr lang="en-US" dirty="0"/>
              <a:t>time the call stack is empty, the event loop </a:t>
            </a:r>
            <a:r>
              <a:rPr lang="en-US" dirty="0" smtClean="0"/>
              <a:t>reads </a:t>
            </a:r>
            <a:r>
              <a:rPr lang="en-US" dirty="0"/>
              <a:t>a message from the callback queue</a:t>
            </a:r>
            <a:r>
              <a:rPr lang="en-US" dirty="0" smtClean="0"/>
              <a:t>.</a:t>
            </a:r>
          </a:p>
          <a:p>
            <a:r>
              <a:rPr lang="en-US" dirty="0"/>
              <a:t>The corresponding callback is added to the call stack and processed as if it had been called normally</a:t>
            </a:r>
            <a:r>
              <a:rPr lang="en-US" dirty="0" smtClean="0"/>
              <a:t>.</a:t>
            </a:r>
            <a:endParaRPr lang="en-US" dirty="0"/>
          </a:p>
          <a:p>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a:t>
            </a:r>
            <a:r>
              <a:rPr lang="en-US" sz="1600" dirty="0">
                <a:latin typeface="Courier"/>
                <a:cs typeface="Courier"/>
              </a:rPr>
              <a:t>1</a:t>
            </a:r>
            <a:r>
              <a:rPr lang="en-US" sz="1600" dirty="0" smtClean="0">
                <a:latin typeface="Courier"/>
                <a:cs typeface="Courier"/>
              </a:rPr>
              <a:t>000</a:t>
            </a:r>
            <a:r>
              <a:rPr lang="en-US" sz="1600" dirty="0" smtClean="0">
                <a:latin typeface="Courier"/>
                <a:cs typeface="Courier"/>
              </a:rPr>
              <a:t>);</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810205" y="3050001"/>
            <a:ext cx="1139797"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810205" y="3361729"/>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10205" y="36443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10205" y="39237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10205" y="42158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1982518" y="2881717"/>
            <a:ext cx="822960" cy="35384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07173" y="3190902"/>
            <a:ext cx="771240" cy="17541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2007173" y="3146909"/>
            <a:ext cx="707741" cy="4399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356968" y="4377151"/>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356968" y="4529551"/>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356968" y="4677620"/>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014566" y="2619848"/>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cxnSp>
        <p:nvCxnSpPr>
          <p:cNvPr id="36" name="Straight Arrow Connector 35"/>
          <p:cNvCxnSpPr/>
          <p:nvPr/>
        </p:nvCxnSpPr>
        <p:spPr>
          <a:xfrm flipH="1" flipV="1">
            <a:off x="2007173" y="3235565"/>
            <a:ext cx="759844" cy="38812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2007173" y="3235565"/>
            <a:ext cx="758328" cy="62957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007173" y="2875367"/>
            <a:ext cx="808851" cy="31553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007173" y="3146909"/>
            <a:ext cx="798305" cy="4399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020894" y="3200427"/>
            <a:ext cx="795130" cy="16589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2020894" y="3235565"/>
            <a:ext cx="741431" cy="38812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2007173" y="3235565"/>
            <a:ext cx="764677" cy="62639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1078686" y="3067534"/>
            <a:ext cx="556563" cy="276999"/>
          </a:xfrm>
          <a:prstGeom prst="rect">
            <a:avLst/>
          </a:prstGeom>
          <a:noFill/>
        </p:spPr>
        <p:txBody>
          <a:bodyPr wrap="none" rtlCol="0">
            <a:spAutoFit/>
          </a:bodyPr>
          <a:lstStyle/>
          <a:p>
            <a:r>
              <a:rPr lang="en-US" sz="1200" dirty="0" smtClean="0">
                <a:latin typeface="Courier"/>
                <a:cs typeface="Courier"/>
              </a:rPr>
              <a:t>fun1</a:t>
            </a:r>
            <a:endParaRPr lang="en-US" sz="1200" dirty="0">
              <a:latin typeface="Courier"/>
              <a:cs typeface="Courier"/>
            </a:endParaRPr>
          </a:p>
        </p:txBody>
      </p:sp>
      <p:sp>
        <p:nvSpPr>
          <p:cNvPr id="83" name="TextBox 82"/>
          <p:cNvSpPr txBox="1"/>
          <p:nvPr/>
        </p:nvSpPr>
        <p:spPr>
          <a:xfrm>
            <a:off x="1099503" y="3066940"/>
            <a:ext cx="554058" cy="276999"/>
          </a:xfrm>
          <a:prstGeom prst="rect">
            <a:avLst/>
          </a:prstGeom>
          <a:noFill/>
        </p:spPr>
        <p:txBody>
          <a:bodyPr wrap="none" rtlCol="0">
            <a:spAutoFit/>
          </a:bodyPr>
          <a:lstStyle/>
          <a:p>
            <a:r>
              <a:rPr lang="en-US" sz="1200" dirty="0" smtClean="0">
                <a:latin typeface="Courier"/>
                <a:cs typeface="Courier"/>
              </a:rPr>
              <a:t>fun3</a:t>
            </a:r>
            <a:endParaRPr lang="en-US" sz="1200" dirty="0">
              <a:latin typeface="Courier"/>
              <a:cs typeface="Courier"/>
            </a:endParaRPr>
          </a:p>
        </p:txBody>
      </p:sp>
      <p:sp>
        <p:nvSpPr>
          <p:cNvPr id="84" name="TextBox 83"/>
          <p:cNvSpPr txBox="1"/>
          <p:nvPr/>
        </p:nvSpPr>
        <p:spPr>
          <a:xfrm>
            <a:off x="826755" y="3050001"/>
            <a:ext cx="1155763" cy="276999"/>
          </a:xfrm>
          <a:prstGeom prst="rect">
            <a:avLst/>
          </a:prstGeom>
          <a:noFill/>
        </p:spPr>
        <p:txBody>
          <a:bodyPr wrap="square" rtlCol="0">
            <a:spAutoFit/>
          </a:bodyPr>
          <a:lstStyle/>
          <a:p>
            <a:r>
              <a:rPr lang="en-US" sz="1200" dirty="0" err="1" smtClean="0">
                <a:latin typeface="Courier"/>
                <a:cs typeface="Courier"/>
              </a:rPr>
              <a:t>setTimeout</a:t>
            </a:r>
            <a:endParaRPr lang="en-US" sz="1200" dirty="0">
              <a:latin typeface="Courier"/>
              <a:cs typeface="Courier"/>
            </a:endParaRPr>
          </a:p>
        </p:txBody>
      </p:sp>
      <p:sp>
        <p:nvSpPr>
          <p:cNvPr id="85" name="TextBox 84"/>
          <p:cNvSpPr txBox="1"/>
          <p:nvPr/>
        </p:nvSpPr>
        <p:spPr>
          <a:xfrm>
            <a:off x="751095" y="3050001"/>
            <a:ext cx="1231423" cy="276999"/>
          </a:xfrm>
          <a:prstGeom prst="rect">
            <a:avLst/>
          </a:prstGeom>
          <a:noFill/>
        </p:spPr>
        <p:txBody>
          <a:bodyPr wrap="square" rtlCol="0">
            <a:spAutoFit/>
          </a:bodyPr>
          <a:lstStyle/>
          <a:p>
            <a:r>
              <a:rPr lang="en-US" sz="1200" dirty="0" err="1">
                <a:latin typeface="Courier"/>
                <a:cs typeface="Courier"/>
              </a:rPr>
              <a:t>c</a:t>
            </a:r>
            <a:r>
              <a:rPr lang="en-US" sz="1200" dirty="0" err="1" smtClean="0">
                <a:latin typeface="Courier"/>
                <a:cs typeface="Courier"/>
              </a:rPr>
              <a:t>onsole.log</a:t>
            </a:r>
            <a:endParaRPr lang="en-US" sz="1200" dirty="0">
              <a:latin typeface="Courier"/>
              <a:cs typeface="Courier"/>
            </a:endParaRPr>
          </a:p>
        </p:txBody>
      </p:sp>
      <p:sp>
        <p:nvSpPr>
          <p:cNvPr id="93" name="TextBox 92"/>
          <p:cNvSpPr txBox="1"/>
          <p:nvPr/>
        </p:nvSpPr>
        <p:spPr>
          <a:xfrm>
            <a:off x="810205" y="3050001"/>
            <a:ext cx="1155763" cy="276999"/>
          </a:xfrm>
          <a:prstGeom prst="rect">
            <a:avLst/>
          </a:prstGeom>
          <a:noFill/>
        </p:spPr>
        <p:txBody>
          <a:bodyPr wrap="square" rtlCol="0">
            <a:spAutoFit/>
          </a:bodyPr>
          <a:lstStyle/>
          <a:p>
            <a:r>
              <a:rPr lang="en-US" sz="1200" dirty="0" err="1" smtClean="0">
                <a:latin typeface="Courier"/>
                <a:cs typeface="Courier"/>
              </a:rPr>
              <a:t>setTimeout</a:t>
            </a:r>
            <a:endParaRPr lang="en-US" sz="1200" dirty="0">
              <a:latin typeface="Courier"/>
              <a:cs typeface="Courier"/>
            </a:endParaRPr>
          </a:p>
        </p:txBody>
      </p:sp>
      <p:sp>
        <p:nvSpPr>
          <p:cNvPr id="94" name="TextBox 93"/>
          <p:cNvSpPr txBox="1"/>
          <p:nvPr/>
        </p:nvSpPr>
        <p:spPr>
          <a:xfrm rot="5400000">
            <a:off x="6728996" y="4756773"/>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95" name="TextBox 94"/>
          <p:cNvSpPr txBox="1"/>
          <p:nvPr/>
        </p:nvSpPr>
        <p:spPr>
          <a:xfrm rot="5400000">
            <a:off x="6728219" y="4756774"/>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96" name="TextBox 95"/>
          <p:cNvSpPr txBox="1"/>
          <p:nvPr/>
        </p:nvSpPr>
        <p:spPr>
          <a:xfrm rot="5400000">
            <a:off x="6436895" y="4755954"/>
            <a:ext cx="554058" cy="276999"/>
          </a:xfrm>
          <a:prstGeom prst="rect">
            <a:avLst/>
          </a:prstGeom>
          <a:noFill/>
        </p:spPr>
        <p:txBody>
          <a:bodyPr wrap="none" rtlCol="0">
            <a:spAutoFit/>
          </a:bodyPr>
          <a:lstStyle/>
          <a:p>
            <a:r>
              <a:rPr lang="en-US" sz="1200" dirty="0" smtClean="0">
                <a:latin typeface="Courier"/>
                <a:cs typeface="Courier"/>
              </a:rPr>
              <a:t>fun2</a:t>
            </a:r>
            <a:endParaRPr lang="en-US" sz="1200" dirty="0">
              <a:latin typeface="Courier"/>
              <a:cs typeface="Courier"/>
            </a:endParaRPr>
          </a:p>
        </p:txBody>
      </p:sp>
      <p:cxnSp>
        <p:nvCxnSpPr>
          <p:cNvPr id="116" name="Straight Arrow Connector 115"/>
          <p:cNvCxnSpPr/>
          <p:nvPr/>
        </p:nvCxnSpPr>
        <p:spPr>
          <a:xfrm flipV="1">
            <a:off x="5156200" y="1938867"/>
            <a:ext cx="1565020" cy="105031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flipV="1">
            <a:off x="5181595" y="2396079"/>
            <a:ext cx="1565020" cy="105031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6683397" y="2196087"/>
            <a:ext cx="1352153" cy="338554"/>
          </a:xfrm>
          <a:prstGeom prst="rect">
            <a:avLst/>
          </a:prstGeom>
          <a:noFill/>
        </p:spPr>
        <p:txBody>
          <a:bodyPr wrap="none" rtlCol="0">
            <a:spAutoFit/>
          </a:bodyPr>
          <a:lstStyle/>
          <a:p>
            <a:r>
              <a:rPr lang="en-US" sz="1600" dirty="0" smtClean="0"/>
              <a:t>Other Process</a:t>
            </a:r>
            <a:endParaRPr lang="en-US" sz="1600" dirty="0"/>
          </a:p>
        </p:txBody>
      </p:sp>
      <p:sp>
        <p:nvSpPr>
          <p:cNvPr id="124" name="TextBox 123"/>
          <p:cNvSpPr txBox="1"/>
          <p:nvPr/>
        </p:nvSpPr>
        <p:spPr>
          <a:xfrm>
            <a:off x="6674924" y="1704995"/>
            <a:ext cx="1352153" cy="338554"/>
          </a:xfrm>
          <a:prstGeom prst="rect">
            <a:avLst/>
          </a:prstGeom>
          <a:noFill/>
        </p:spPr>
        <p:txBody>
          <a:bodyPr wrap="none" rtlCol="0">
            <a:spAutoFit/>
          </a:bodyPr>
          <a:lstStyle/>
          <a:p>
            <a:r>
              <a:rPr lang="en-US" sz="1600" dirty="0" smtClean="0"/>
              <a:t>Other Process</a:t>
            </a:r>
            <a:endParaRPr lang="en-US" sz="1600" dirty="0"/>
          </a:p>
        </p:txBody>
      </p:sp>
      <p:cxnSp>
        <p:nvCxnSpPr>
          <p:cNvPr id="131" name="Elbow Connector 130"/>
          <p:cNvCxnSpPr>
            <a:stCxn id="124" idx="3"/>
          </p:cNvCxnSpPr>
          <p:nvPr/>
        </p:nvCxnSpPr>
        <p:spPr>
          <a:xfrm flipH="1">
            <a:off x="6721221" y="1874272"/>
            <a:ext cx="1305856" cy="3595199"/>
          </a:xfrm>
          <a:prstGeom prst="bentConnector4">
            <a:avLst>
              <a:gd name="adj1" fmla="val -17506"/>
              <a:gd name="adj2" fmla="val 113113"/>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36" name="Elbow Connector 135"/>
          <p:cNvCxnSpPr>
            <a:stCxn id="123" idx="3"/>
          </p:cNvCxnSpPr>
          <p:nvPr/>
        </p:nvCxnSpPr>
        <p:spPr>
          <a:xfrm flipH="1">
            <a:off x="7399866" y="2365364"/>
            <a:ext cx="635684" cy="2610940"/>
          </a:xfrm>
          <a:prstGeom prst="bentConnector4">
            <a:avLst>
              <a:gd name="adj1" fmla="val -35961"/>
              <a:gd name="adj2" fmla="val 99938"/>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8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84"/>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58"/>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3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67"/>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93"/>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39"/>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7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8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3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13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4"/>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2" grpId="1"/>
      <p:bldP spid="83" grpId="0"/>
      <p:bldP spid="83" grpId="1"/>
      <p:bldP spid="84" grpId="0"/>
      <p:bldP spid="84" grpId="1"/>
      <p:bldP spid="85" grpId="0"/>
      <p:bldP spid="85" grpId="1"/>
      <p:bldP spid="93" grpId="0"/>
      <p:bldP spid="93" grpId="1"/>
      <p:bldP spid="94" grpId="0"/>
      <p:bldP spid="94" grpId="1"/>
      <p:bldP spid="95" grpId="0"/>
      <p:bldP spid="96" grpId="0"/>
      <p:bldP spid="123" grpId="0"/>
      <p:bldP spid="1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a:t>
            </a:r>
            <a:r>
              <a:rPr lang="en-US" sz="1600" dirty="0">
                <a:solidFill>
                  <a:srgbClr val="BFBFBF"/>
                </a:solidFill>
                <a:latin typeface="Courier"/>
                <a:cs typeface="Courier"/>
              </a:rPr>
              <a:t>1</a:t>
            </a:r>
            <a:r>
              <a:rPr lang="en-US" sz="1600" dirty="0" smtClean="0">
                <a:solidFill>
                  <a:srgbClr val="BFBFBF"/>
                </a:solidFill>
                <a:latin typeface="Courier"/>
                <a:cs typeface="Courier"/>
              </a:rPr>
              <a:t>000</a:t>
            </a:r>
            <a:r>
              <a:rPr lang="en-US" sz="1600" dirty="0" smtClean="0">
                <a:solidFill>
                  <a:srgbClr val="BFBFBF"/>
                </a:solidFill>
                <a:latin typeface="Courier"/>
                <a:cs typeface="Courier"/>
              </a:rPr>
              <a:t>);</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074825"/>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381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82633"/>
            <a:ext cx="0" cy="90489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90592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1" y="4768345"/>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3" name="TextBox 2"/>
          <p:cNvSpPr txBox="1"/>
          <p:nvPr/>
        </p:nvSpPr>
        <p:spPr>
          <a:xfrm rot="5400000">
            <a:off x="6085671" y="3825381"/>
            <a:ext cx="554058" cy="276999"/>
          </a:xfrm>
          <a:prstGeom prst="rect">
            <a:avLst/>
          </a:prstGeom>
          <a:noFill/>
        </p:spPr>
        <p:txBody>
          <a:bodyPr wrap="none" rtlCol="0">
            <a:spAutoFit/>
          </a:bodyPr>
          <a:lstStyle/>
          <a:p>
            <a:r>
              <a:rPr lang="en-US" sz="1200" dirty="0" smtClean="0">
                <a:latin typeface="Courier"/>
                <a:cs typeface="Courier"/>
              </a:rPr>
              <a:t>fun2</a:t>
            </a:r>
          </a:p>
        </p:txBody>
      </p:sp>
      <p:sp>
        <p:nvSpPr>
          <p:cNvPr id="50" name="TextBox 49"/>
          <p:cNvSpPr txBox="1"/>
          <p:nvPr/>
        </p:nvSpPr>
        <p:spPr>
          <a:xfrm rot="5400000">
            <a:off x="6386097" y="3829673"/>
            <a:ext cx="554058" cy="276999"/>
          </a:xfrm>
          <a:prstGeom prst="rect">
            <a:avLst/>
          </a:prstGeom>
          <a:noFill/>
        </p:spPr>
        <p:txBody>
          <a:bodyPr wrap="none" rtlCol="0">
            <a:spAutoFit/>
          </a:bodyPr>
          <a:lstStyle/>
          <a:p>
            <a:r>
              <a:rPr lang="en-US" sz="1200" dirty="0" smtClean="0">
                <a:latin typeface="Courier"/>
                <a:cs typeface="Courier"/>
              </a:rPr>
              <a:t>fun4</a:t>
            </a:r>
          </a:p>
        </p:txBody>
      </p:sp>
      <p:sp>
        <p:nvSpPr>
          <p:cNvPr id="52" name="TextBox 51"/>
          <p:cNvSpPr txBox="1"/>
          <p:nvPr/>
        </p:nvSpPr>
        <p:spPr>
          <a:xfrm rot="5400000">
            <a:off x="6390320" y="3828270"/>
            <a:ext cx="554058" cy="276999"/>
          </a:xfrm>
          <a:prstGeom prst="rect">
            <a:avLst/>
          </a:prstGeom>
          <a:noFill/>
        </p:spPr>
        <p:txBody>
          <a:bodyPr wrap="none" rtlCol="0">
            <a:spAutoFit/>
          </a:bodyPr>
          <a:lstStyle/>
          <a:p>
            <a:r>
              <a:rPr lang="en-US" sz="1200" dirty="0" smtClean="0">
                <a:latin typeface="Courier"/>
                <a:cs typeface="Courier"/>
              </a:rPr>
              <a:t>fun2</a:t>
            </a:r>
          </a:p>
        </p:txBody>
      </p:sp>
      <p:sp>
        <p:nvSpPr>
          <p:cNvPr id="4" name="TextBox 3"/>
          <p:cNvSpPr txBox="1"/>
          <p:nvPr/>
        </p:nvSpPr>
        <p:spPr>
          <a:xfrm>
            <a:off x="914401" y="1813209"/>
            <a:ext cx="554058" cy="276999"/>
          </a:xfrm>
          <a:prstGeom prst="rect">
            <a:avLst/>
          </a:prstGeom>
          <a:noFill/>
        </p:spPr>
        <p:txBody>
          <a:bodyPr wrap="none" rtlCol="0">
            <a:spAutoFit/>
          </a:bodyPr>
          <a:lstStyle/>
          <a:p>
            <a:r>
              <a:rPr lang="en-US" sz="1200" dirty="0" smtClean="0">
                <a:latin typeface="Courier"/>
                <a:cs typeface="Courier"/>
              </a:rPr>
              <a:t>fun2</a:t>
            </a:r>
            <a:endParaRPr lang="en-US" sz="1200" dirty="0">
              <a:latin typeface="Courier"/>
              <a:cs typeface="Courier"/>
            </a:endParaRPr>
          </a:p>
        </p:txBody>
      </p:sp>
      <p:sp>
        <p:nvSpPr>
          <p:cNvPr id="53" name="TextBox 52"/>
          <p:cNvSpPr txBox="1"/>
          <p:nvPr/>
        </p:nvSpPr>
        <p:spPr>
          <a:xfrm>
            <a:off x="912551" y="1818648"/>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33" name="Process 32"/>
          <p:cNvSpPr/>
          <p:nvPr/>
        </p:nvSpPr>
        <p:spPr>
          <a:xfrm>
            <a:off x="3375025" y="5693834"/>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66" grpId="0"/>
      <p:bldP spid="66" grpId="1"/>
      <p:bldP spid="67" grpId="0"/>
      <p:bldP spid="68" grpId="0"/>
      <p:bldP spid="3" grpId="0"/>
      <p:bldP spid="50" grpId="0"/>
      <p:bldP spid="52" grpId="0"/>
      <p:bldP spid="4" grpId="0"/>
      <p:bldP spid="53" grpId="0"/>
      <p:bldP spid="53" grpId="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a:t>
            </a:r>
            <a:r>
              <a:rPr lang="en-US" dirty="0" smtClean="0"/>
              <a:t>Using callbacks for asynchronous code has it’s drawbacks:</a:t>
            </a:r>
          </a:p>
          <a:p>
            <a:pPr lvl="1"/>
            <a:r>
              <a:rPr lang="en-US" dirty="0" smtClean="0"/>
              <a:t>Easier </a:t>
            </a:r>
            <a:r>
              <a:rPr lang="en-US" dirty="0"/>
              <a:t>to read than code with multiple threads, </a:t>
            </a:r>
            <a:r>
              <a:rPr lang="en-US" dirty="0" smtClean="0"/>
              <a:t>but </a:t>
            </a:r>
            <a:r>
              <a:rPr lang="en-US" dirty="0"/>
              <a:t>still not as easy to </a:t>
            </a:r>
            <a:r>
              <a:rPr lang="en-US" dirty="0" smtClean="0"/>
              <a:t>read </a:t>
            </a:r>
            <a:r>
              <a:rPr lang="en-US" dirty="0"/>
              <a:t>as synchronous code</a:t>
            </a:r>
            <a:r>
              <a:rPr lang="en-US" dirty="0" smtClean="0"/>
              <a:t>.</a:t>
            </a:r>
          </a:p>
          <a:p>
            <a:pPr lvl="1"/>
            <a:r>
              <a:rPr lang="en-US" dirty="0" smtClean="0"/>
              <a:t>Not a standard format to passing callbacks</a:t>
            </a:r>
          </a:p>
          <a:p>
            <a:pPr lvl="1"/>
            <a:r>
              <a:rPr lang="en-US" dirty="0" smtClean="0"/>
              <a:t>Callback functionality seems like “side-effects” of the application</a:t>
            </a:r>
          </a:p>
          <a:p>
            <a:pPr lvl="1"/>
            <a:r>
              <a:rPr lang="en-US" dirty="0" smtClean="0"/>
              <a:t>Multiple </a:t>
            </a:r>
            <a:r>
              <a:rPr lang="en-US" dirty="0"/>
              <a:t>nested callbacks can result in the “pyramid of doom.</a:t>
            </a:r>
            <a:r>
              <a:rPr lang="en-US" dirty="0" smtClean="0"/>
              <a:t>”</a:t>
            </a:r>
          </a:p>
          <a:p>
            <a:r>
              <a:rPr lang="en-US" dirty="0"/>
              <a:t>Promises, which are new in </a:t>
            </a:r>
            <a:r>
              <a:rPr lang="en-US" strike="sngStrike" dirty="0"/>
              <a:t>ES6</a:t>
            </a:r>
            <a:r>
              <a:rPr lang="en-US" dirty="0"/>
              <a:t> </a:t>
            </a:r>
            <a:r>
              <a:rPr lang="en-US" strike="sngStrike" dirty="0"/>
              <a:t>JavaScript 2015</a:t>
            </a:r>
            <a:r>
              <a:rPr lang="en-US" dirty="0"/>
              <a:t> ECMAScript 2015, are created to help solve these problems</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6126</TotalTime>
  <Words>4108</Words>
  <Application>Microsoft Macintosh PowerPoint</Application>
  <PresentationFormat>On-screen Show (4:3)</PresentationFormat>
  <Paragraphs>374</Paragraphs>
  <Slides>39</Slides>
  <Notes>26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Asynchronous Programming in ECMAScript 2015</vt:lpstr>
      <vt:lpstr>In the beginning…</vt:lpstr>
      <vt:lpstr>Synchronous Coding</vt:lpstr>
      <vt:lpstr>Benefits of Async Code</vt:lpstr>
      <vt:lpstr>Implementation</vt:lpstr>
      <vt:lpstr>Event Loop &amp; Callback Queue</vt:lpstr>
      <vt:lpstr>Call Stack &amp; Callback Queue</vt:lpstr>
      <vt:lpstr>Event Loop</vt:lpstr>
      <vt:lpstr>Promises - Introduction</vt:lpstr>
      <vt:lpstr>Promises - Introduction</vt:lpstr>
      <vt:lpstr>PowerPoint Presentation</vt:lpstr>
      <vt:lpstr>Promises – Handling</vt:lpstr>
      <vt:lpstr>Promises – Handling</vt:lpstr>
      <vt:lpstr>Promises (Notes)</vt:lpstr>
      <vt:lpstr>Promises - Chaining</vt:lpstr>
      <vt:lpstr>Promises – Chaining (Notes)</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Async and Await</vt:lpstr>
      <vt:lpstr>Async and Await</vt:lpstr>
      <vt:lpstr>Generators - Introduction</vt:lpstr>
      <vt:lpstr>Generators - Execution</vt:lpstr>
      <vt:lpstr>Generators - Communication</vt:lpstr>
      <vt:lpstr>Generators – for/of structure</vt:lpstr>
      <vt:lpstr>Generators – Async Uses</vt:lpstr>
      <vt:lpstr>Generators</vt:lpstr>
      <vt:lpstr>Testing Promises</vt:lpstr>
      <vt:lpstr>Testing Promises - Handlers</vt:lpstr>
      <vt:lpstr>Testing Promises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841</cp:revision>
  <dcterms:created xsi:type="dcterms:W3CDTF">2015-09-19T23:31:20Z</dcterms:created>
  <dcterms:modified xsi:type="dcterms:W3CDTF">2015-10-19T02:06:57Z</dcterms:modified>
</cp:coreProperties>
</file>