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90" r:id="rId34"/>
    <p:sldId id="291" r:id="rId35"/>
    <p:sldId id="292" r:id="rId36"/>
    <p:sldId id="293" r:id="rId37"/>
    <p:sldId id="294"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0"/>
            <p14:sldId id="261"/>
            <p14:sldId id="262"/>
            <p14:sldId id="263"/>
            <p14:sldId id="274"/>
            <p14:sldId id="264"/>
            <p14:sldId id="265"/>
            <p14:sldId id="266"/>
            <p14:sldId id="267"/>
            <p14:sldId id="268"/>
            <p14:sldId id="269"/>
            <p14:sldId id="270"/>
            <p14:sldId id="271"/>
            <p14:sldId id="272"/>
            <p14:sldId id="273"/>
            <p14:sldId id="275"/>
            <p14:sldId id="276"/>
            <p14:sldId id="277"/>
            <p14:sldId id="278"/>
            <p14:sldId id="279"/>
            <p14:sldId id="280"/>
            <p14:sldId id="281"/>
            <p14:sldId id="284"/>
            <p14:sldId id="282"/>
            <p14:sldId id="283"/>
            <p14:sldId id="285"/>
            <p14:sldId id="286"/>
            <p14:sldId id="287"/>
            <p14:sldId id="290"/>
            <p14:sldId id="291"/>
            <p14:sldId id="292"/>
            <p14:sldId id="293"/>
            <p14:sldId id="294"/>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7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9/19/15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9/19/15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misesaplu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s://jakearchibald.com/2015/thats-so-fetch/" TargetMode="External"/><Relationship Id="rId7" Type="http://schemas.openxmlformats.org/officeDocument/2006/relationships/hyperlink" Target="http://www.sitepoint.com/introduction-to-the-fetch-api/" TargetMode="External"/><Relationship Id="rId8" Type="http://schemas.openxmlformats.org/officeDocument/2006/relationships/hyperlink" Target="https://jakearchibald.com/2014/es7-async-functions/" TargetMode="External"/><Relationship Id="rId9" Type="http://schemas.openxmlformats.org/officeDocument/2006/relationships/hyperlink" Target="http://pouchdb.com/2015/03/05/taming-the-async-beast-with-es7.html" TargetMode="External"/><Relationship Id="rId10" Type="http://schemas.openxmlformats.org/officeDocument/2006/relationships/hyperlink" Target="http://davidwalsh.name/es6-generators" TargetMode="External"/><Relationship Id="rId11"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a:t>
            </a:r>
            <a:r>
              <a:rPr lang="en-US" dirty="0" err="1" smtClean="0"/>
              <a:t>ECMAScript</a:t>
            </a:r>
            <a:r>
              <a:rPr lang="en-US" dirty="0" smtClean="0"/>
              <a: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The next time the call stack is empty, the event loop comes along.</a:t>
            </a:r>
          </a:p>
          <a:p>
            <a:r>
              <a:rPr lang="en-US" dirty="0" smtClean="0"/>
              <a:t>The event loop reads a message from the callback queue.</a:t>
            </a:r>
          </a:p>
          <a:p>
            <a:r>
              <a:rPr lang="en-US" dirty="0" smtClean="0"/>
              <a:t>The corresponding callback is added to the call stack and processed as if it had been called normally.</a:t>
            </a:r>
            <a:endParaRPr lang="en-US" dirty="0"/>
          </a:p>
          <a:p>
            <a:r>
              <a:rPr lang="en-US" dirty="0"/>
              <a:t>The event loop continually processes such </a:t>
            </a:r>
            <a:r>
              <a:rPr lang="en-US" dirty="0" smtClean="0"/>
              <a:t>messages</a:t>
            </a:r>
            <a:r>
              <a:rPr lang="en-US" dirty="0"/>
              <a:t> </a:t>
            </a:r>
            <a:r>
              <a:rPr lang="en-US" dirty="0" smtClean="0"/>
              <a:t>until the callback queue is empty.</a:t>
            </a:r>
          </a:p>
          <a:p>
            <a:r>
              <a:rPr lang="en-US" dirty="0" smtClean="0"/>
              <a:t>This way, work done via other processes is neatly tucked away, and the developer can interface with only the main thread.</a:t>
            </a:r>
          </a:p>
          <a:p>
            <a:r>
              <a:rPr lang="en-US" dirty="0"/>
              <a:t>Using a single thread this way makes coding easier - the developer doesn’t have to worry about sharing data between threads or how the different threads are accessing the system’s resources. The resulting code is also generally easier to read.</a:t>
            </a:r>
            <a:endParaRPr lang="en-US" dirty="0"/>
          </a:p>
        </p:txBody>
      </p:sp>
    </p:spTree>
    <p:extLst>
      <p:ext uri="{BB962C8B-B14F-4D97-AF65-F5344CB8AC3E}">
        <p14:creationId xmlns:p14="http://schemas.microsoft.com/office/powerpoint/2010/main" val="3436678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endParaRPr lang="en-US" dirty="0"/>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While using callbacks for </a:t>
            </a:r>
            <a:r>
              <a:rPr lang="en-US" dirty="0" smtClean="0"/>
              <a:t>async operations solves </a:t>
            </a:r>
            <a:r>
              <a:rPr lang="en-US" dirty="0"/>
              <a:t>some problems, this coding style does still have it’s own </a:t>
            </a:r>
            <a:r>
              <a:rPr lang="en-US" dirty="0" smtClean="0"/>
              <a:t>downsides:</a:t>
            </a:r>
          </a:p>
          <a:p>
            <a:pPr lvl="1"/>
            <a:r>
              <a:rPr lang="en-US" dirty="0"/>
              <a:t>While easier to read than code with multiple threads, it is still not as easy to read and understand as synchronous code.</a:t>
            </a:r>
          </a:p>
          <a:p>
            <a:pPr lvl="1"/>
            <a:r>
              <a:rPr lang="en-US" dirty="0"/>
              <a:t>We cannot always pass separate callbacks for success and failure - instead, we have to check for errors in one callback.</a:t>
            </a:r>
          </a:p>
          <a:p>
            <a:pPr lvl="1"/>
            <a:r>
              <a:rPr lang="en-US" dirty="0"/>
              <a:t>We 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r>
              <a:rPr lang="en-US" dirty="0" smtClean="0"/>
              <a:t>.</a:t>
            </a:r>
            <a:endParaRPr lang="en-US" dirty="0"/>
          </a:p>
          <a:p>
            <a:pPr lvl="1"/>
            <a:r>
              <a:rPr lang="en-US" dirty="0"/>
              <a:t>Multiple nested callbacks can result in the “pyramid of doom.</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fontScale="92500"/>
          </a:bodyPr>
          <a:lstStyle/>
          <a:p>
            <a:r>
              <a:rPr lang="en-US" dirty="0"/>
              <a:t>Promises, which are new in</a:t>
            </a:r>
            <a:r>
              <a:rPr lang="en-US" dirty="0"/>
              <a:t> </a:t>
            </a:r>
            <a:r>
              <a:rPr lang="en-US" strike="sngStrike" dirty="0"/>
              <a:t>ES6</a:t>
            </a:r>
            <a:r>
              <a:rPr lang="en-US" dirty="0"/>
              <a:t> </a:t>
            </a:r>
            <a:r>
              <a:rPr lang="en-US" strike="sngStrike" dirty="0" err="1"/>
              <a:t>Javascript</a:t>
            </a:r>
            <a:r>
              <a:rPr lang="en-US" strike="sngStrike" dirty="0"/>
              <a:t> 2015</a:t>
            </a:r>
            <a:r>
              <a:rPr lang="en-US" dirty="0"/>
              <a:t> </a:t>
            </a:r>
            <a:r>
              <a:rPr lang="en-US" dirty="0" err="1"/>
              <a:t>ECMAScript</a:t>
            </a:r>
            <a:r>
              <a:rPr lang="en-US" dirty="0"/>
              <a:t> 2015, are created to help solve these </a:t>
            </a:r>
            <a:r>
              <a:rPr lang="en-US" dirty="0" smtClean="0"/>
              <a:t>problems.</a:t>
            </a:r>
          </a:p>
          <a:p>
            <a:r>
              <a:rPr lang="en-US" dirty="0"/>
              <a:t>What are promises?</a:t>
            </a:r>
          </a:p>
          <a:p>
            <a:pPr lvl="1"/>
            <a:r>
              <a:rPr lang="en-US" dirty="0"/>
              <a:t>A</a:t>
            </a:r>
            <a:r>
              <a:rPr lang="en-US" dirty="0" smtClean="0"/>
              <a:t> </a:t>
            </a:r>
            <a:r>
              <a:rPr lang="en-US" dirty="0"/>
              <a:t>cleaner way of writing the same single-threaded asynchronous code we have been discussing. There’s no new “magic” on how </a:t>
            </a:r>
            <a:r>
              <a:rPr lang="en-US" dirty="0" err="1"/>
              <a:t>Javascript</a:t>
            </a:r>
            <a:r>
              <a:rPr lang="en-US" dirty="0"/>
              <a:t> asynchronous code works. It’s more like syntactic sugar. But it’s really good syntactic sugar, more like syntactic HFCS.</a:t>
            </a:r>
          </a:p>
          <a:p>
            <a:pPr lvl="1"/>
            <a:r>
              <a:rPr lang="en-US" dirty="0"/>
              <a:t>Promises allow us to treat the result of asynchronous code as a first-class citizen, similar to how </a:t>
            </a:r>
            <a:r>
              <a:rPr lang="en-US" dirty="0" err="1"/>
              <a:t>Javascript</a:t>
            </a:r>
            <a:r>
              <a:rPr lang="en-US" dirty="0"/>
              <a:t> allows us to pass functions around as arguments. We can now code in a way that is closer to how we would if we had the result synchronously - we can 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Let’s start with how to handle a function that returns a Promise.</a:t>
            </a:r>
          </a:p>
          <a:p>
            <a:pPr lvl="1"/>
            <a:r>
              <a:rPr lang="en-US" dirty="0" smtClean="0"/>
              <a:t>Where </a:t>
            </a:r>
            <a:r>
              <a:rPr lang="en-US" dirty="0"/>
              <a:t>before we would pass the callback(s) as an </a:t>
            </a:r>
            <a:r>
              <a:rPr lang="en-US" dirty="0" smtClean="0"/>
              <a:t>argument </a:t>
            </a:r>
            <a:r>
              <a:rPr lang="en-US" dirty="0"/>
              <a:t>to a function call, we now pass that code to handlers that are already attached to the promise - using the </a:t>
            </a:r>
            <a:r>
              <a:rPr lang="en-US" dirty="0">
                <a:latin typeface="Courier"/>
                <a:cs typeface="Courier"/>
              </a:rPr>
              <a:t>then</a:t>
            </a:r>
            <a:r>
              <a:rPr lang="en-US" dirty="0"/>
              <a:t> </a:t>
            </a:r>
            <a:r>
              <a:rPr lang="en-US" dirty="0" smtClean="0"/>
              <a:t>function.</a:t>
            </a:r>
          </a:p>
          <a:p>
            <a:pPr lvl="1"/>
            <a:r>
              <a:rPr lang="en-US" dirty="0" smtClean="0"/>
              <a:t>If </a:t>
            </a:r>
            <a:r>
              <a:rPr lang="en-US" dirty="0"/>
              <a:t>the asynchronous operation causes an error? The </a:t>
            </a:r>
            <a:r>
              <a:rPr lang="en-US" dirty="0">
                <a:latin typeface="Courier"/>
                <a:cs typeface="Courier"/>
              </a:rPr>
              <a:t>then</a:t>
            </a:r>
            <a:r>
              <a:rPr lang="en-US" dirty="0"/>
              <a:t> </a:t>
            </a:r>
            <a:r>
              <a:rPr lang="en-US" dirty="0" smtClean="0"/>
              <a:t>handler </a:t>
            </a:r>
            <a:r>
              <a:rPr lang="en-US" dirty="0"/>
              <a:t>covers this as well - the 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pPr lvl="1"/>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 function()..)</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fontScale="92500"/>
          </a:bodyPr>
          <a:lstStyle/>
          <a:p>
            <a:r>
              <a:rPr lang="en-US" dirty="0" smtClean="0"/>
              <a:t>Some notes about handling promises:</a:t>
            </a:r>
          </a:p>
          <a:p>
            <a:pPr lvl="1"/>
            <a:r>
              <a:rPr lang="en-US" dirty="0" smtClean="0"/>
              <a:t>When a call is made to the asynchronous function, that operation will be performed </a:t>
            </a:r>
            <a:r>
              <a:rPr lang="en-US" dirty="0"/>
              <a:t>whether the </a:t>
            </a:r>
            <a:r>
              <a:rPr lang="en-US" dirty="0">
                <a:latin typeface="Courier"/>
                <a:cs typeface="Courier"/>
              </a:rPr>
              <a:t>then</a:t>
            </a:r>
            <a:r>
              <a:rPr lang="en-US" dirty="0"/>
              <a:t>/</a:t>
            </a:r>
            <a:r>
              <a:rPr lang="en-US" dirty="0">
                <a:latin typeface="Courier"/>
                <a:cs typeface="Courier"/>
              </a:rPr>
              <a:t>catch</a:t>
            </a:r>
            <a:r>
              <a:rPr lang="en-US" dirty="0"/>
              <a:t> handlers are used or not</a:t>
            </a:r>
            <a:r>
              <a:rPr lang="en-US" dirty="0" smtClean="0"/>
              <a:t>.</a:t>
            </a:r>
          </a:p>
          <a:p>
            <a:pPr lvl="1"/>
            <a:r>
              <a:rPr lang="en-US" dirty="0"/>
              <a:t>Only one of the handlers will be called (success or failure</a:t>
            </a:r>
            <a:r>
              <a:rPr lang="en-US" dirty="0" smtClean="0"/>
              <a:t>).</a:t>
            </a:r>
          </a:p>
          <a:p>
            <a:r>
              <a:rPr lang="en-US" dirty="0"/>
              <a:t>At 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again.</a:t>
            </a:r>
          </a:p>
          <a:p>
            <a:r>
              <a:rPr lang="en-US" dirty="0"/>
              <a:t>However, handlers can be added to the promise after it has been fulfilled or rejected, and the proper handler will still </a:t>
            </a:r>
            <a:r>
              <a:rPr lang="en-US" dirty="0" smtClean="0"/>
              <a:t>execute</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a:t>A great feature of promises is that it allows us 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operations. The results of this code can 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promise</a:t>
            </a:r>
            <a:r>
              <a:rPr lang="en-US" dirty="0" smtClean="0"/>
              <a:t>. When you see a return statement in a handler, what is actually returned is a Promise that resolves to that return value.</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smtClean="0"/>
              <a:t>Some important notes about chaining:</a:t>
            </a:r>
          </a:p>
          <a:p>
            <a:pPr lvl="1"/>
            <a:r>
              <a:rPr lang="en-US" dirty="0" smtClean="0"/>
              <a:t>It’s good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pPr lvl="1"/>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pPr lvl="1"/>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callbacks - instead, </a:t>
            </a:r>
            <a:r>
              <a:rPr lang="en-US" dirty="0">
                <a:latin typeface="Courier"/>
                <a:cs typeface="Courier"/>
              </a:rPr>
              <a:t>catch</a:t>
            </a:r>
            <a:r>
              <a:rPr lang="en-US" dirty="0"/>
              <a:t> </a:t>
            </a:r>
            <a:r>
              <a:rPr lang="en-US" dirty="0" smtClean="0"/>
              <a:t>is </a:t>
            </a:r>
            <a:r>
              <a:rPr lang="en-US" dirty="0"/>
              <a:t>a handler for the next iteration of the chain. The upside of this is that errors from the previous </a:t>
            </a:r>
            <a:r>
              <a:rPr lang="en-US" dirty="0">
                <a:latin typeface="Courier"/>
                <a:cs typeface="Courier"/>
              </a:rPr>
              <a:t>then</a:t>
            </a:r>
            <a:r>
              <a:rPr lang="en-US" dirty="0"/>
              <a:t> </a:t>
            </a:r>
            <a:r>
              <a:rPr lang="en-US" dirty="0" smtClean="0"/>
              <a:t>will </a:t>
            </a:r>
            <a:r>
              <a:rPr lang="en-US" dirty="0"/>
              <a:t>be caught. </a:t>
            </a:r>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a:t>any new errors that come back from the first callback are not handled in the second </a:t>
            </a:r>
            <a:r>
              <a:rPr lang="en-US" dirty="0" smtClean="0"/>
              <a:t>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a:t>O</a:t>
            </a:r>
            <a:r>
              <a:rPr lang="en-US" dirty="0" smtClean="0"/>
              <a:t>ccasionally </a:t>
            </a:r>
            <a:r>
              <a:rPr lang="en-US" dirty="0"/>
              <a:t>you are going to want to define your own promises, so that client code can handle your asynchronous function</a:t>
            </a:r>
            <a:r>
              <a:rPr lang="en-US" dirty="0" smtClean="0"/>
              <a:t>.</a:t>
            </a:r>
          </a:p>
          <a:p>
            <a:r>
              <a:rPr lang="en-US" dirty="0"/>
              <a:t>Syntax: </a:t>
            </a:r>
            <a:r>
              <a:rPr lang="en-US" sz="1800" dirty="0">
                <a:latin typeface="Courier"/>
                <a:cs typeface="Courier"/>
              </a:rPr>
              <a:t>new Promise(function(resolve, reject) {…});</a:t>
            </a:r>
          </a:p>
          <a:p>
            <a:r>
              <a:rPr lang="en-US" dirty="0" smtClean="0"/>
              <a:t>The </a:t>
            </a:r>
            <a:r>
              <a:rPr lang="en-US" dirty="0" smtClean="0">
                <a:latin typeface="Courier"/>
                <a:cs typeface="Courier"/>
              </a:rPr>
              <a:t>resolve</a:t>
            </a:r>
            <a:r>
              <a:rPr lang="en-US" dirty="0" smtClean="0"/>
              <a:t> and </a:t>
            </a:r>
            <a:r>
              <a:rPr lang="en-US" dirty="0" smtClean="0">
                <a:latin typeface="Courier"/>
                <a:cs typeface="Courier"/>
              </a:rPr>
              <a:t>reject</a:t>
            </a:r>
            <a:r>
              <a:rPr lang="en-US" dirty="0" smtClean="0"/>
              <a:t> arguments </a:t>
            </a:r>
            <a:r>
              <a:rPr lang="en-US" dirty="0"/>
              <a:t>are functions you can call to indicate that the work has completed successfully (using </a:t>
            </a:r>
            <a:r>
              <a:rPr lang="en-US" dirty="0">
                <a:latin typeface="Courier"/>
                <a:cs typeface="Courier"/>
              </a:rPr>
              <a:t>resolve</a:t>
            </a:r>
            <a:r>
              <a:rPr lang="en-US" dirty="0"/>
              <a:t> </a:t>
            </a:r>
            <a:r>
              <a:rPr lang="en-US" dirty="0" smtClean="0"/>
              <a:t>) </a:t>
            </a:r>
            <a:r>
              <a:rPr lang="en-US" dirty="0"/>
              <a:t>or not (using </a:t>
            </a:r>
            <a:r>
              <a:rPr lang="en-US" dirty="0">
                <a:latin typeface="Courier"/>
                <a:cs typeface="Courier"/>
              </a:rPr>
              <a:t>reject</a:t>
            </a:r>
            <a:r>
              <a:rPr lang="en-US" dirty="0"/>
              <a:t> </a:t>
            </a:r>
            <a:r>
              <a:rPr lang="en-US" dirty="0" smtClean="0"/>
              <a:t>)</a:t>
            </a:r>
            <a:r>
              <a:rPr lang="en-US" dirty="0"/>
              <a:t>, and pass back a result or an error, respectively.</a:t>
            </a:r>
          </a:p>
          <a:p>
            <a:endParaRPr lang="en-US" dirty="0"/>
          </a:p>
        </p:txBody>
      </p:sp>
    </p:spTree>
    <p:extLst>
      <p:ext uri="{BB962C8B-B14F-4D97-AF65-F5344CB8AC3E}">
        <p14:creationId xmlns:p14="http://schemas.microsoft.com/office/powerpoint/2010/main" val="19015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p:txBody>
          <a:bodyPr/>
          <a:lstStyle/>
          <a:p>
            <a:r>
              <a:rPr lang="en-US" dirty="0" err="1"/>
              <a:t>Javascript</a:t>
            </a:r>
            <a:r>
              <a:rPr lang="en-US" dirty="0"/>
              <a:t> also provides shorthand methods </a:t>
            </a:r>
            <a:r>
              <a:rPr lang="en-US" dirty="0" err="1">
                <a:latin typeface="Courier"/>
                <a:cs typeface="Courier"/>
              </a:rPr>
              <a:t>Promise.resolve</a:t>
            </a:r>
            <a:r>
              <a:rPr lang="en-US" dirty="0"/>
              <a:t> and </a:t>
            </a:r>
            <a:r>
              <a:rPr lang="en-US" dirty="0" err="1">
                <a:latin typeface="Courier"/>
                <a:cs typeface="Courier"/>
              </a:rPr>
              <a:t>Promise.reject</a:t>
            </a:r>
            <a:r>
              <a:rPr lang="en-US" dirty="0"/>
              <a:t>, for creating promises that are defined to simply resolve with a value or reject with a </a:t>
            </a:r>
            <a:r>
              <a:rPr lang="en-US" dirty="0" smtClean="0"/>
              <a:t>reason.</a:t>
            </a:r>
          </a:p>
          <a:p>
            <a:r>
              <a:rPr lang="en-US" dirty="0" smtClean="0"/>
              <a:t>These </a:t>
            </a:r>
            <a:r>
              <a:rPr lang="en-US" dirty="0"/>
              <a:t>are shorthand </a:t>
            </a:r>
            <a:r>
              <a:rPr lang="en-US" dirty="0" smtClean="0"/>
              <a:t>for: </a:t>
            </a:r>
          </a:p>
          <a:p>
            <a:pPr lvl="1"/>
            <a:r>
              <a:rPr lang="en-US" sz="1600" dirty="0" smtClean="0">
                <a:latin typeface="Courier"/>
                <a:cs typeface="Courier"/>
              </a:rPr>
              <a:t>new </a:t>
            </a:r>
            <a:r>
              <a:rPr lang="en-US" sz="1600" dirty="0">
                <a:latin typeface="Courier"/>
                <a:cs typeface="Courier"/>
              </a:rPr>
              <a:t>Promise(function (resolve, reject) { resolve(value); })</a:t>
            </a:r>
            <a:r>
              <a:rPr lang="en-US" sz="1600" dirty="0"/>
              <a:t> </a:t>
            </a:r>
            <a:r>
              <a:rPr lang="en-US" dirty="0"/>
              <a:t>and </a:t>
            </a:r>
            <a:endParaRPr lang="en-US" dirty="0" smtClean="0"/>
          </a:p>
          <a:p>
            <a:pPr lvl="1"/>
            <a:r>
              <a:rPr lang="en-US" sz="1600" dirty="0" smtClean="0">
                <a:latin typeface="Courier"/>
                <a:cs typeface="Courier"/>
              </a:rPr>
              <a:t>new </a:t>
            </a:r>
            <a:r>
              <a:rPr lang="en-US" sz="1600" dirty="0">
                <a:latin typeface="Courier"/>
                <a:cs typeface="Courier"/>
              </a:rPr>
              <a:t>Promise(function (resolve, reject) { reject(error); })</a:t>
            </a:r>
            <a:r>
              <a:rPr lang="en-US" dirty="0" smtClean="0"/>
              <a:t>.</a:t>
            </a:r>
          </a:p>
          <a:p>
            <a:r>
              <a:rPr lang="en-US" dirty="0" smtClean="0"/>
              <a:t>These </a:t>
            </a:r>
            <a:r>
              <a:rPr lang="en-US" dirty="0"/>
              <a:t>methods come in handy for testing, or for converting code that is not asynchronous, or doesn’t conform to the promises standard to a promise that does conform to the promises standard.</a:t>
            </a:r>
            <a:endParaRPr lang="en-US" dirty="0"/>
          </a:p>
        </p:txBody>
      </p:sp>
    </p:spTree>
    <p:extLst>
      <p:ext uri="{BB962C8B-B14F-4D97-AF65-F5344CB8AC3E}">
        <p14:creationId xmlns:p14="http://schemas.microsoft.com/office/powerpoint/2010/main" val="7063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smtClean="0"/>
              <a:t>But what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loop, we would have</a:t>
            </a:r>
            <a:r>
              <a:rPr lang="en-US" dirty="0"/>
              <a:t> </a:t>
            </a:r>
            <a:r>
              <a:rPr lang="en-US" i="1" dirty="0"/>
              <a:t>n</a:t>
            </a:r>
            <a:r>
              <a:rPr lang="en-US" dirty="0"/>
              <a:t> </a:t>
            </a:r>
            <a:r>
              <a:rPr lang="en-US" dirty="0"/>
              <a:t>number of parallel actions occurring. More importantly, each one would need it’s own </a:t>
            </a:r>
            <a:r>
              <a:rPr lang="en-US" dirty="0">
                <a:latin typeface="Courier"/>
                <a:cs typeface="Courier"/>
              </a:rPr>
              <a:t>then</a:t>
            </a:r>
            <a:r>
              <a:rPr lang="en-US" dirty="0"/>
              <a:t> to access the result.</a:t>
            </a:r>
            <a:endParaRPr lang="en-US" dirty="0"/>
          </a:p>
        </p:txBody>
      </p:sp>
    </p:spTree>
    <p:extLst>
      <p:ext uri="{BB962C8B-B14F-4D97-AF65-F5344CB8AC3E}">
        <p14:creationId xmlns:p14="http://schemas.microsoft.com/office/powerpoint/2010/main" val="101771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the Promise object provides 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This </a:t>
            </a:r>
            <a:r>
              <a:rPr lang="en-US" dirty="0"/>
              <a:t>function takes 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Note that the promise resolves when/if all the promises </a:t>
            </a:r>
            <a:r>
              <a:rPr lang="en-US" dirty="0" smtClean="0"/>
              <a:t>passed in are resolved </a:t>
            </a:r>
            <a:r>
              <a:rPr lang="en-US" dirty="0"/>
              <a:t>- if one fails, the entire promise fails</a:t>
            </a:r>
            <a:r>
              <a:rPr lang="en-US" dirty="0" smtClean="0"/>
              <a:t>.</a:t>
            </a:r>
          </a:p>
          <a:p>
            <a:r>
              <a:rPr lang="en-US" dirty="0" smtClean="0"/>
              <a:t>The array of results will be in the order that their promises were passed in.</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concept of promises isn’t new, and has been handled in different ways by different libraries. This has resulted, unfortunately, in confusing terminology and different types of promises.</a:t>
            </a:r>
          </a:p>
          <a:p>
            <a:r>
              <a:rPr lang="en-US" dirty="0"/>
              <a:t>What we have been discussing so far are promises defined for </a:t>
            </a:r>
            <a:r>
              <a:rPr lang="en-US" dirty="0" smtClean="0"/>
              <a:t>ES6, </a:t>
            </a:r>
            <a:r>
              <a:rPr lang="en-US" dirty="0"/>
              <a:t>fulfilling a specification known as the Promises/A+ specification: </a:t>
            </a:r>
            <a:r>
              <a:rPr lang="en-US" dirty="0">
                <a:hlinkClick r:id="rId2"/>
              </a:rPr>
              <a:t>https://promisesaplus.com/</a:t>
            </a:r>
            <a:r>
              <a:rPr lang="en-US" dirty="0"/>
              <a:t>.</a:t>
            </a:r>
          </a:p>
          <a:p>
            <a:r>
              <a:rPr lang="en-US" dirty="0"/>
              <a:t>Some terminology clarifiers:</a:t>
            </a:r>
          </a:p>
          <a:p>
            <a:pPr lvl="1"/>
            <a:r>
              <a:rPr lang="en-US" dirty="0" err="1"/>
              <a:t>Thenable</a:t>
            </a:r>
            <a:r>
              <a:rPr lang="en-US" dirty="0"/>
              <a:t> - an object (usually a promise) that has a then function, allowing us to chain our handlers.</a:t>
            </a:r>
          </a:p>
          <a:p>
            <a:pPr lvl="1"/>
            <a:r>
              <a:rPr lang="en-US" dirty="0"/>
              <a:t>Future - simply an older term for promises.</a:t>
            </a:r>
          </a:p>
          <a:p>
            <a:pPr lvl="1"/>
            <a:r>
              <a:rPr lang="en-US" dirty="0"/>
              <a:t>Deferred - </a:t>
            </a:r>
            <a:r>
              <a:rPr lang="en-US" dirty="0" err="1"/>
              <a:t>jQuery’s</a:t>
            </a:r>
            <a:r>
              <a:rPr lang="en-US" dirty="0"/>
              <a:t> version of promises (focus of this part of the discussion). Note that a </a:t>
            </a:r>
            <a:r>
              <a:rPr lang="en-US" dirty="0" err="1"/>
              <a:t>jQuery</a:t>
            </a:r>
            <a:r>
              <a:rPr lang="en-US" dirty="0"/>
              <a:t> deferred object can be converted to a </a:t>
            </a:r>
            <a:r>
              <a:rPr lang="en-US" dirty="0" err="1"/>
              <a:t>jQuery</a:t>
            </a:r>
            <a:r>
              <a:rPr lang="en-US" dirty="0"/>
              <a:t> promise, which is still not the same as ES6 promises. Instead, these objects are like a 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Deferreds</a:t>
            </a:r>
            <a:endParaRPr lang="en-US" dirty="0"/>
          </a:p>
        </p:txBody>
      </p:sp>
      <p:sp>
        <p:nvSpPr>
          <p:cNvPr id="3" name="Content Placeholder 2"/>
          <p:cNvSpPr>
            <a:spLocks noGrp="1"/>
          </p:cNvSpPr>
          <p:nvPr>
            <p:ph idx="1"/>
          </p:nvPr>
        </p:nvSpPr>
        <p:spPr/>
        <p:txBody>
          <a:bodyPr/>
          <a:lstStyle/>
          <a:p>
            <a:r>
              <a:rPr lang="en-US" dirty="0"/>
              <a:t>Unfortunately, </a:t>
            </a:r>
            <a:r>
              <a:rPr lang="en-US" dirty="0" err="1"/>
              <a:t>deferreds</a:t>
            </a:r>
            <a:r>
              <a:rPr lang="en-US" dirty="0"/>
              <a:t> do NOT fully conform to the A+ spec. Where possible, we should be using ES6-style promises instead.</a:t>
            </a:r>
          </a:p>
          <a:p>
            <a:r>
              <a:rPr lang="en-US" dirty="0"/>
              <a:t>Also unfortunately 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err="1"/>
              <a:t>Deferreds</a:t>
            </a:r>
            <a:r>
              <a:rPr lang="en-US" dirty="0"/>
              <a:t>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Deferreds</a:t>
            </a:r>
            <a:endParaRPr lang="en-US" dirty="0"/>
          </a:p>
        </p:txBody>
      </p:sp>
      <p:sp>
        <p:nvSpPr>
          <p:cNvPr id="3" name="Content Placeholder 2"/>
          <p:cNvSpPr>
            <a:spLocks noGrp="1"/>
          </p:cNvSpPr>
          <p:nvPr>
            <p:ph idx="1"/>
          </p:nvPr>
        </p:nvSpPr>
        <p:spPr/>
        <p:txBody>
          <a:bodyPr>
            <a:normAutofit lnSpcReduction="10000"/>
          </a:bodyPr>
          <a:lstStyle/>
          <a:p>
            <a:r>
              <a:rPr lang="en-US" dirty="0" smtClean="0"/>
              <a:t>Brief rundown of available methods:</a:t>
            </a:r>
          </a:p>
          <a:p>
            <a:pPr lvl="1"/>
            <a:r>
              <a:rPr lang="en-US" dirty="0">
                <a:latin typeface="Courier"/>
                <a:cs typeface="Courier"/>
              </a:rPr>
              <a:t>then</a:t>
            </a:r>
            <a:r>
              <a:rPr lang="en-US" dirty="0"/>
              <a:t>: takes callbacks for success, failure, or progress (runs based on progress notifications)</a:t>
            </a:r>
          </a:p>
          <a:p>
            <a:pPr lvl="1"/>
            <a:r>
              <a:rPr lang="en-US" dirty="0">
                <a:latin typeface="Courier"/>
                <a:cs typeface="Courier"/>
              </a:rPr>
              <a:t>done</a:t>
            </a:r>
            <a:r>
              <a:rPr lang="en-US" dirty="0"/>
              <a:t>: takes callback for success</a:t>
            </a:r>
          </a:p>
          <a:p>
            <a:pPr lvl="1"/>
            <a:r>
              <a:rPr lang="en-US" dirty="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err="1">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err="1">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err="1">
                <a:latin typeface="Courier"/>
                <a:cs typeface="Courier"/>
              </a:rPr>
              <a:t>Promise.all</a:t>
            </a:r>
            <a:endParaRPr lang="en-US" dirty="0">
              <a:latin typeface="Courier"/>
              <a:cs typeface="Courier"/>
            </a:endParaRPr>
          </a:p>
          <a:p>
            <a:pPr lvl="1"/>
            <a:r>
              <a:rPr lang="en-US" dirty="0">
                <a:latin typeface="Courier"/>
                <a:cs typeface="Courier"/>
              </a:rPr>
              <a:t>promise</a:t>
            </a:r>
            <a:r>
              <a:rPr lang="en-US" dirty="0"/>
              <a:t>: retrieve the </a:t>
            </a:r>
            <a:r>
              <a:rPr lang="en-US" dirty="0" err="1"/>
              <a:t>deferred’s</a:t>
            </a:r>
            <a:r>
              <a:rPr lang="en-US" dirty="0"/>
              <a:t> promise object</a:t>
            </a:r>
          </a:p>
          <a:p>
            <a:r>
              <a:rPr lang="en-US" dirty="0" err="1"/>
              <a:t>D</a:t>
            </a:r>
            <a:r>
              <a:rPr lang="en-US" dirty="0" err="1" smtClean="0"/>
              <a:t>eferreds</a:t>
            </a:r>
            <a:r>
              <a:rPr lang="en-US" dirty="0" smtClean="0"/>
              <a:t> </a:t>
            </a:r>
            <a:r>
              <a:rPr lang="en-US" dirty="0"/>
              <a:t>are </a:t>
            </a:r>
            <a:r>
              <a:rPr lang="en-US" dirty="0" err="1"/>
              <a:t>thenables</a:t>
            </a:r>
            <a:r>
              <a:rPr lang="en-US" dirty="0"/>
              <a:t>,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endParaRPr lang="en-US" dirty="0"/>
          </a:p>
        </p:txBody>
      </p:sp>
    </p:spTree>
    <p:extLst>
      <p:ext uri="{BB962C8B-B14F-4D97-AF65-F5344CB8AC3E}">
        <p14:creationId xmlns:p14="http://schemas.microsoft.com/office/powerpoint/2010/main" val="5247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4356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a:t>As we said earlier, coding style is always evolving. Promises are pretty awesome, but not without room for improvement.</a:t>
            </a:r>
          </a:p>
          <a:p>
            <a:r>
              <a:rPr lang="en-US" dirty="0"/>
              <a:t>Coming in ES7, we can make our code even cleaner using two new keywords: </a:t>
            </a:r>
            <a:r>
              <a:rPr lang="en-US" dirty="0" smtClean="0">
                <a:latin typeface="Courier"/>
                <a:cs typeface="Courier"/>
              </a:rPr>
              <a:t>async</a:t>
            </a:r>
            <a:r>
              <a:rPr lang="en-US" dirty="0"/>
              <a:t> </a:t>
            </a:r>
            <a:r>
              <a:rPr lang="en-US" dirty="0" smtClean="0"/>
              <a:t>and </a:t>
            </a:r>
            <a:r>
              <a:rPr lang="en-US" dirty="0">
                <a:latin typeface="Courier"/>
                <a:cs typeface="Courier"/>
              </a:rPr>
              <a:t>await</a:t>
            </a:r>
            <a:r>
              <a:rPr lang="en-US" dirty="0"/>
              <a:t>. This feature allows us to write asynchronous code that looks even more like simple synchronous code</a:t>
            </a:r>
            <a:r>
              <a:rPr lang="en-US" dirty="0" smtClean="0"/>
              <a:t>.</a:t>
            </a:r>
          </a:p>
          <a:p>
            <a:r>
              <a:rPr lang="en-US" dirty="0"/>
              <a:t>You can use this feature if you are using the Traceur transpiler which converts ES6 to ES5 but with the option to add async/await. Maintained 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a:t>
            </a:r>
            <a:endParaRPr lang="en-US" dirty="0"/>
          </a:p>
        </p:txBody>
      </p:sp>
    </p:spTree>
    <p:extLst>
      <p:ext uri="{BB962C8B-B14F-4D97-AF65-F5344CB8AC3E}">
        <p14:creationId xmlns:p14="http://schemas.microsoft.com/office/powerpoint/2010/main" val="24228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a:latin typeface="Courier"/>
                <a:cs typeface="Courier"/>
              </a:rPr>
              <a:t>async</a:t>
            </a:r>
            <a:r>
              <a:rPr lang="en-US" dirty="0"/>
              <a:t> keyword precedes the function definition/declaration. This wraps the function result in a promise, ensuring that the function returns a promise and can be used as such. If a value is returned the promise is resolved, if an error is thrown the promise is rejected. </a:t>
            </a:r>
            <a:r>
              <a:rPr lang="en-US" b="1" dirty="0"/>
              <a:t>We no longer need to use calls to resolve and reject</a:t>
            </a:r>
            <a:r>
              <a:rPr lang="en-US" b="1" dirty="0" smtClean="0"/>
              <a:t>.</a:t>
            </a:r>
          </a:p>
          <a:p>
            <a:r>
              <a:rPr lang="en-US" dirty="0"/>
              <a:t>Once a function is marked as </a:t>
            </a:r>
            <a:r>
              <a:rPr lang="en-US" dirty="0">
                <a:latin typeface="Courier"/>
                <a:cs typeface="Courier"/>
              </a:rPr>
              <a:t>async</a:t>
            </a:r>
            <a:r>
              <a:rPr lang="en-US" dirty="0" smtClean="0"/>
              <a:t>, </a:t>
            </a:r>
            <a:r>
              <a:rPr lang="en-US" dirty="0"/>
              <a:t>you can precede any asynchronous calls inside that function with </a:t>
            </a:r>
            <a:r>
              <a:rPr lang="en-US" dirty="0">
                <a:latin typeface="Courier"/>
                <a:cs typeface="Courier"/>
              </a:rPr>
              <a:t>await</a:t>
            </a:r>
            <a:r>
              <a:rPr lang="en-US" dirty="0"/>
              <a:t>. This will force the function to wait until the asynchronous operation has completed. The resolved value or rejected error will be returned.</a:t>
            </a:r>
          </a:p>
          <a:p>
            <a:r>
              <a:rPr lang="en-US" dirty="0"/>
              <a:t>Note: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pPr marL="114300" indent="0">
              <a:buNone/>
            </a:pPr>
            <a:endParaRPr lang="en-US" dirty="0" smtClean="0"/>
          </a:p>
        </p:txBody>
      </p:sp>
      <p:pic>
        <p:nvPicPr>
          <p:cNvPr id="5" name="Picture 4" descr="sync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5" y="3212633"/>
            <a:ext cx="3251200" cy="3352800"/>
          </a:xfrm>
          <a:prstGeom prst="rect">
            <a:avLst/>
          </a:prstGeom>
        </p:spPr>
      </p:pic>
      <p:pic>
        <p:nvPicPr>
          <p:cNvPr id="6" name="Picture 5" descr="sync_1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49" y="3778142"/>
            <a:ext cx="2873351" cy="1563441"/>
          </a:xfrm>
          <a:prstGeom prst="rect">
            <a:avLst/>
          </a:prstGeom>
        </p:spPr>
      </p:pic>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a:t>A generator is a type of function whose execution can be paused and resumed later.</a:t>
            </a:r>
          </a:p>
          <a:p>
            <a:r>
              <a:rPr lang="en-US" dirty="0"/>
              <a:t>This can happen several times in a generator - not limited to one pause.</a:t>
            </a:r>
          </a:p>
          <a:p>
            <a:r>
              <a:rPr lang="en-US" dirty="0"/>
              <a:t>Why is this useful?</a:t>
            </a:r>
          </a:p>
          <a:p>
            <a:pPr lvl="1"/>
            <a:r>
              <a:rPr lang="en-US" dirty="0"/>
              <a:t>Can be used for iterating over a custom sequence</a:t>
            </a:r>
            <a:r>
              <a:rPr lang="en-US" dirty="0" smtClean="0"/>
              <a:t>.</a:t>
            </a:r>
            <a:endParaRPr lang="en-US" dirty="0"/>
          </a:p>
          <a:p>
            <a:pPr lvl="1"/>
            <a:r>
              <a:rPr lang="en-US" dirty="0"/>
              <a:t>Can be used to write asynchronous code in a more synchronous </a:t>
            </a:r>
            <a:r>
              <a:rPr lang="en-US" dirty="0" smtClean="0"/>
              <a:t>way, by hiding </a:t>
            </a:r>
            <a:r>
              <a:rPr lang="en-US" dirty="0"/>
              <a:t>away the asynchronous </a:t>
            </a:r>
            <a:r>
              <a:rPr lang="en-US" dirty="0" smtClean="0"/>
              <a:t>details.</a:t>
            </a:r>
          </a:p>
          <a:p>
            <a:r>
              <a:rPr lang="en-US" dirty="0"/>
              <a:t>To make a function a generator, declare/define the function with an asterisk (</a:t>
            </a:r>
            <a:r>
              <a:rPr lang="en-US" dirty="0">
                <a:latin typeface="Courier"/>
                <a:cs typeface="Courier"/>
              </a:rPr>
              <a:t>function*</a:t>
            </a:r>
            <a:r>
              <a:rPr lang="en-US" dirty="0"/>
              <a:t>). Can also move the asterisk to just before the function name, as in function </a:t>
            </a:r>
            <a:r>
              <a:rPr lang="en-US" dirty="0">
                <a:latin typeface="Courier"/>
                <a:cs typeface="Courier"/>
              </a:rPr>
              <a:t>*fun</a:t>
            </a:r>
            <a:r>
              <a:rPr lang="en-US" dirty="0"/>
              <a:t>.</a:t>
            </a:r>
          </a:p>
        </p:txBody>
      </p:sp>
    </p:spTree>
    <p:extLst>
      <p:ext uri="{BB962C8B-B14F-4D97-AF65-F5344CB8AC3E}">
        <p14:creationId xmlns:p14="http://schemas.microsoft.com/office/powerpoint/2010/main" val="2376717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2476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846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0345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225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479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1502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541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r>
              <a:rPr lang="en-US" dirty="0" smtClean="0"/>
              <a:t>Service Workers</a:t>
            </a:r>
            <a:endParaRPr lang="en-US" dirty="0"/>
          </a:p>
        </p:txBody>
      </p:sp>
    </p:spTree>
    <p:extLst>
      <p:ext uri="{BB962C8B-B14F-4D97-AF65-F5344CB8AC3E}">
        <p14:creationId xmlns:p14="http://schemas.microsoft.com/office/powerpoint/2010/main" val="539612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r>
              <a:rPr lang="en-US" dirty="0" smtClean="0"/>
              <a:t>Fetch</a:t>
            </a:r>
          </a:p>
          <a:p>
            <a:pPr lvl="1"/>
            <a:r>
              <a:rPr lang="en-US" dirty="0" smtClean="0">
                <a:hlinkClick r:id="rId6"/>
              </a:rPr>
              <a:t>That's so fetch!</a:t>
            </a:r>
            <a:endParaRPr lang="en-US" dirty="0" smtClean="0"/>
          </a:p>
          <a:p>
            <a:pPr lvl="1"/>
            <a:r>
              <a:rPr lang="en-US" dirty="0" smtClean="0">
                <a:hlinkClick r:id="rId7"/>
              </a:rPr>
              <a:t>Introduction to the Fetch API</a:t>
            </a:r>
            <a:endParaRPr lang="en-US" dirty="0"/>
          </a:p>
          <a:p>
            <a:r>
              <a:rPr lang="en-US" dirty="0"/>
              <a:t>Async/</a:t>
            </a:r>
            <a:r>
              <a:rPr lang="en-US" dirty="0" smtClean="0"/>
              <a:t>Await</a:t>
            </a:r>
          </a:p>
          <a:p>
            <a:pPr lvl="1"/>
            <a:r>
              <a:rPr lang="en-US" dirty="0" smtClean="0">
                <a:hlinkClick r:id="rId8"/>
              </a:rPr>
              <a:t>ES7 async functions</a:t>
            </a:r>
            <a:endParaRPr lang="en-US" dirty="0" smtClean="0"/>
          </a:p>
          <a:p>
            <a:pPr lvl="1"/>
            <a:r>
              <a:rPr lang="en-US" dirty="0" smtClean="0">
                <a:hlinkClick r:id="rId9"/>
              </a:rPr>
              <a:t>Taming the asynchronous beast with ES7</a:t>
            </a:r>
            <a:endParaRPr lang="en-US" dirty="0"/>
          </a:p>
          <a:p>
            <a:r>
              <a:rPr lang="en-US" dirty="0" smtClean="0"/>
              <a:t>Generators</a:t>
            </a:r>
          </a:p>
          <a:p>
            <a:pPr lvl="1"/>
            <a:r>
              <a:rPr lang="en-US" dirty="0" smtClean="0">
                <a:hlinkClick r:id="rId10"/>
              </a:rPr>
              <a:t>The Basics of ES6 Generators</a:t>
            </a:r>
            <a:endParaRPr lang="en-US" dirty="0" smtClean="0"/>
          </a:p>
          <a:p>
            <a:pPr lvl="1"/>
            <a:r>
              <a:rPr lang="en-US" dirty="0" smtClean="0">
                <a:hlinkClick r:id="rId11"/>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Sync Code</a:t>
            </a:r>
            <a:endParaRPr lang="en-US" dirty="0"/>
          </a:p>
        </p:txBody>
      </p:sp>
      <p:sp>
        <p:nvSpPr>
          <p:cNvPr id="3" name="Content Placeholder 2"/>
          <p:cNvSpPr>
            <a:spLocks noGrp="1"/>
          </p:cNvSpPr>
          <p:nvPr>
            <p:ph idx="1"/>
          </p:nvPr>
        </p:nvSpPr>
        <p:spPr/>
        <p:txBody>
          <a:bodyPr/>
          <a:lstStyle/>
          <a:p>
            <a:r>
              <a:rPr lang="en-US" dirty="0" smtClean="0"/>
              <a:t>What is the major downside of coding this way?</a:t>
            </a:r>
          </a:p>
          <a:p>
            <a:pPr lvl="1"/>
            <a:r>
              <a:rPr lang="en-US" dirty="0" smtClean="0"/>
              <a:t>SLOW! If a portion of our code takes a long time to execute, the user is left waiting for it to finish for any other actions to occur</a:t>
            </a:r>
            <a:r>
              <a:rPr lang="en-US" dirty="0" smtClean="0"/>
              <a:t>. </a:t>
            </a:r>
            <a:r>
              <a:rPr lang="en-US" dirty="0" smtClean="0"/>
              <a:t>Operations like this are said to “block” the application.</a:t>
            </a:r>
            <a:endParaRPr lang="en-US" dirty="0" smtClean="0"/>
          </a:p>
          <a:p>
            <a:pPr lvl="1"/>
            <a:r>
              <a:rPr lang="en-US" dirty="0" smtClean="0"/>
              <a:t>Doesn’t allow us to create applications that the user can easily interact with.</a:t>
            </a:r>
          </a:p>
          <a:p>
            <a:pPr marL="411480" lvl="1" indent="0">
              <a:buNone/>
            </a:pPr>
            <a:endParaRPr lang="en-US" dirty="0" smtClean="0"/>
          </a:p>
          <a:p>
            <a:r>
              <a:rPr lang="en-US" dirty="0" smtClean="0"/>
              <a:t>Asynchronous Programming to the rescue!</a:t>
            </a:r>
          </a:p>
          <a:p>
            <a:pPr lvl="1"/>
            <a:r>
              <a:rPr lang="en-US" dirty="0"/>
              <a:t>T</a:t>
            </a:r>
            <a:r>
              <a:rPr lang="en-US" dirty="0" smtClean="0"/>
              <a:t>asks </a:t>
            </a:r>
            <a:r>
              <a:rPr lang="en-US" dirty="0"/>
              <a:t>are NOT necessarily run in their control flow </a:t>
            </a:r>
            <a:r>
              <a:rPr lang="en-US" dirty="0" smtClean="0"/>
              <a:t>order.</a:t>
            </a:r>
          </a:p>
          <a:p>
            <a:pPr lvl="1"/>
            <a:r>
              <a:rPr lang="en-US" dirty="0" smtClean="0"/>
              <a:t>It </a:t>
            </a:r>
            <a:r>
              <a:rPr lang="en-US" dirty="0"/>
              <a:t>is not known at runtime when certain portions of code will </a:t>
            </a:r>
            <a:r>
              <a:rPr lang="en-US" dirty="0" smtClean="0"/>
              <a:t>run</a:t>
            </a:r>
            <a:r>
              <a:rPr lang="en-US" dirty="0" smtClean="0"/>
              <a:t>.</a:t>
            </a:r>
          </a:p>
          <a:p>
            <a:pPr lvl="1"/>
            <a:r>
              <a:rPr lang="en-US" dirty="0"/>
              <a:t>We want something that is “non-blocking</a:t>
            </a:r>
            <a:r>
              <a:rPr lang="en-US" dirty="0" smtClean="0"/>
              <a:t>”</a:t>
            </a:r>
            <a:r>
              <a:rPr lang="en-US" dirty="0"/>
              <a:t> </a:t>
            </a:r>
            <a:r>
              <a:rPr lang="en-US" dirty="0" smtClean="0"/>
              <a:t>– that will not cause the user to sit waiting.</a:t>
            </a:r>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Async Code</a:t>
            </a:r>
            <a:endParaRPr lang="en-US" dirty="0"/>
          </a:p>
        </p:txBody>
      </p:sp>
      <p:sp>
        <p:nvSpPr>
          <p:cNvPr id="3" name="Content Placeholder 2"/>
          <p:cNvSpPr>
            <a:spLocks noGrp="1"/>
          </p:cNvSpPr>
          <p:nvPr>
            <p:ph idx="1"/>
          </p:nvPr>
        </p:nvSpPr>
        <p:spPr/>
        <p:txBody>
          <a:bodyPr/>
          <a:lstStyle/>
          <a:p>
            <a:r>
              <a:rPr lang="en-US" dirty="0"/>
              <a:t>Allows applications to be executed in a way that makes the most of the system's processing power.</a:t>
            </a:r>
          </a:p>
          <a:p>
            <a:r>
              <a:rPr lang="en-US" dirty="0"/>
              <a:t>Allows for event handling - the application can wait and respond to user events, such as clicking a button.</a:t>
            </a:r>
          </a:p>
          <a:p>
            <a:r>
              <a:rPr lang="en-US" dirty="0"/>
              <a:t>Application can run several actions at once (or seemingly at once), allowing for a richer experience even if some actions are slow.</a:t>
            </a:r>
          </a:p>
          <a:p>
            <a:r>
              <a:rPr lang="en-US" dirty="0"/>
              <a:t>Enables servers to handle more requests, and therefore more customers, without being blocked by slow I/O calls, for instance requests to a database</a:t>
            </a:r>
            <a:r>
              <a:rPr lang="en-US" dirty="0" smtClean="0"/>
              <a:t>.</a:t>
            </a:r>
            <a:endParaRPr lang="en-US" dirty="0"/>
          </a:p>
        </p:txBody>
      </p:sp>
    </p:spTree>
    <p:extLst>
      <p:ext uri="{BB962C8B-B14F-4D97-AF65-F5344CB8AC3E}">
        <p14:creationId xmlns:p14="http://schemas.microsoft.com/office/powerpoint/2010/main" val="4120074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a:t>
            </a:r>
            <a:r>
              <a:rPr lang="en-US" sz="3800" dirty="0" smtClean="0"/>
              <a:t>to run </a:t>
            </a:r>
            <a:r>
              <a:rPr lang="en-US" sz="3800" dirty="0"/>
              <a:t>multiple actions </a:t>
            </a:r>
            <a:r>
              <a:rPr lang="en-US" sz="3800" dirty="0" smtClean="0"/>
              <a:t>at once?</a:t>
            </a:r>
            <a:endParaRPr lang="en-US" sz="3800" dirty="0"/>
          </a:p>
        </p:txBody>
      </p:sp>
      <p:sp>
        <p:nvSpPr>
          <p:cNvPr id="3" name="Content Placeholder 2"/>
          <p:cNvSpPr>
            <a:spLocks noGrp="1"/>
          </p:cNvSpPr>
          <p:nvPr>
            <p:ph idx="1"/>
          </p:nvPr>
        </p:nvSpPr>
        <p:spPr/>
        <p:txBody>
          <a:bodyPr/>
          <a:lstStyle/>
          <a:p>
            <a:r>
              <a:rPr lang="en-US" dirty="0"/>
              <a:t>Multithreading - Executing some work for a period of time, then switching to another task for some time, etc… An illusion of code running in parallel.</a:t>
            </a:r>
          </a:p>
          <a:p>
            <a:r>
              <a:rPr lang="en-US" dirty="0"/>
              <a:t>Multiprocessing - Executing different tasks on different processors, literally running code in </a:t>
            </a:r>
            <a:r>
              <a:rPr lang="en-US" dirty="0" smtClean="0"/>
              <a:t>parallel.</a:t>
            </a:r>
            <a:endParaRPr lang="en-US" dirty="0"/>
          </a:p>
        </p:txBody>
      </p:sp>
    </p:spTree>
    <p:extLst>
      <p:ext uri="{BB962C8B-B14F-4D97-AF65-F5344CB8AC3E}">
        <p14:creationId xmlns:p14="http://schemas.microsoft.com/office/powerpoint/2010/main" val="3700124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Javascript</a:t>
            </a:r>
            <a:r>
              <a:rPr lang="en-US" dirty="0" smtClean="0"/>
              <a:t> do?</a:t>
            </a:r>
            <a:endParaRPr lang="en-US" dirty="0"/>
          </a:p>
        </p:txBody>
      </p:sp>
      <p:sp>
        <p:nvSpPr>
          <p:cNvPr id="3" name="Content Placeholder 2"/>
          <p:cNvSpPr>
            <a:spLocks noGrp="1"/>
          </p:cNvSpPr>
          <p:nvPr>
            <p:ph idx="1"/>
          </p:nvPr>
        </p:nvSpPr>
        <p:spPr/>
        <p:txBody>
          <a:bodyPr>
            <a:normAutofit/>
          </a:bodyPr>
          <a:lstStyle/>
          <a:p>
            <a:r>
              <a:rPr lang="en-US" dirty="0" err="1"/>
              <a:t>Javascript</a:t>
            </a:r>
            <a:r>
              <a:rPr lang="en-US" dirty="0"/>
              <a:t> allows for asynchronous programming in a single thread, using </a:t>
            </a:r>
            <a:r>
              <a:rPr lang="en-US" dirty="0" smtClean="0"/>
              <a:t>callbacks.</a:t>
            </a:r>
          </a:p>
          <a:p>
            <a:pPr lvl="1"/>
            <a:r>
              <a:rPr lang="en-US" dirty="0" smtClean="0"/>
              <a:t>Code that is meant to be run asynchronously is wrapped in a function.</a:t>
            </a:r>
          </a:p>
          <a:p>
            <a:pPr lvl="1"/>
            <a:r>
              <a:rPr lang="en-US" dirty="0" smtClean="0"/>
              <a:t>This function will take any arguments necessary to perform it’s task, but will also have arguments defining one or more callback functions.</a:t>
            </a:r>
          </a:p>
          <a:p>
            <a:pPr lvl="1"/>
            <a:r>
              <a:rPr lang="en-US" dirty="0" smtClean="0"/>
              <a:t>When the asynchronous function is called, we pass these callback functions as arguments, and the code in these functions will be executed when the main operations of the asynchronous function have completed.</a:t>
            </a:r>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Javascript</a:t>
            </a:r>
            <a:r>
              <a:rPr lang="en-US" dirty="0"/>
              <a:t> do?</a:t>
            </a:r>
          </a:p>
        </p:txBody>
      </p:sp>
      <p:sp>
        <p:nvSpPr>
          <p:cNvPr id="3" name="Content Placeholder 2"/>
          <p:cNvSpPr>
            <a:spLocks noGrp="1"/>
          </p:cNvSpPr>
          <p:nvPr>
            <p:ph idx="1"/>
          </p:nvPr>
        </p:nvSpPr>
        <p:spPr/>
        <p:txBody>
          <a:bodyPr/>
          <a:lstStyle/>
          <a:p>
            <a:r>
              <a:rPr lang="en-US" dirty="0" smtClean="0"/>
              <a:t>Once </a:t>
            </a:r>
            <a:r>
              <a:rPr lang="en-US" dirty="0" smtClean="0"/>
              <a:t>an asynchronous function is called, execution continues with the next statement in the control flow</a:t>
            </a:r>
            <a:r>
              <a:rPr lang="en-US" dirty="0" smtClean="0"/>
              <a:t>.</a:t>
            </a:r>
          </a:p>
          <a:p>
            <a:r>
              <a:rPr lang="en-US" dirty="0" smtClean="0"/>
              <a:t>Code that is dependent on the asynchronous action should be placed in the callback.</a:t>
            </a:r>
          </a:p>
          <a:p>
            <a:r>
              <a:rPr lang="en-US" dirty="0" smtClean="0"/>
              <a:t>Code that is not dependent on the asynchronous action can be placed after the asynchronous call.</a:t>
            </a:r>
            <a:endParaRPr lang="en-US" dirty="0" smtClean="0"/>
          </a:p>
          <a:p>
            <a:r>
              <a:rPr lang="en-US" dirty="0" smtClean="0"/>
              <a:t>We can now be assured that code will be executed at the proper time, without the rest of our application 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3868181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This is implemented using an event loop and a callback queue.</a:t>
            </a:r>
          </a:p>
          <a:p>
            <a:r>
              <a:rPr lang="en-US" dirty="0" smtClean="0"/>
              <a:t>Both the browser and </a:t>
            </a:r>
            <a:r>
              <a:rPr lang="en-US" dirty="0" err="1" smtClean="0"/>
              <a:t>Node.js</a:t>
            </a:r>
            <a:r>
              <a:rPr lang="en-US" dirty="0" smtClean="0"/>
              <a:t> have an event loop.</a:t>
            </a:r>
          </a:p>
          <a:p>
            <a:r>
              <a:rPr lang="en-US" dirty="0" smtClean="0"/>
              <a:t>Normally when function calls are made, they are added to the call stack. When a function returns, it is popped off the stack.</a:t>
            </a:r>
          </a:p>
          <a:p>
            <a:r>
              <a:rPr lang="en-US" dirty="0" smtClean="0"/>
              <a:t>With calls that involve asynchronous operations, the call is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The application can continue to run with the next statement (it is not blocked by the asynchronous operation).</a:t>
            </a:r>
          </a:p>
          <a:p>
            <a:r>
              <a:rPr lang="en-US" dirty="0"/>
              <a:t>When the earlier action that was running in another process completes, a message is added to the queue along with the callback</a:t>
            </a:r>
            <a:r>
              <a:rPr lang="en-US" dirty="0" smtClean="0"/>
              <a:t>.</a:t>
            </a:r>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2326</TotalTime>
  <Words>2768</Words>
  <Application>Microsoft Macintosh PowerPoint</Application>
  <PresentationFormat>On-screen Show (4:3)</PresentationFormat>
  <Paragraphs>192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Problems with Sync Code</vt:lpstr>
      <vt:lpstr>Benefits of Async Code</vt:lpstr>
      <vt:lpstr>How to run multiple actions at once?</vt:lpstr>
      <vt:lpstr>What does Javascript do?</vt:lpstr>
      <vt:lpstr>What does Javascript do?</vt:lpstr>
      <vt:lpstr>Event Loop &amp; Callback Queue</vt:lpstr>
      <vt:lpstr>Event Loop &amp; Callback Queue</vt:lpstr>
      <vt:lpstr>Call Stack &amp; Callback Queue</vt:lpstr>
      <vt:lpstr>Event Loop</vt:lpstr>
      <vt:lpstr>Promises - Introduction</vt:lpstr>
      <vt:lpstr>Promises - Introduction</vt:lpstr>
      <vt:lpstr>Promises – Handling</vt:lpstr>
      <vt:lpstr>Promises – Handling</vt:lpstr>
      <vt:lpstr>Promises - Chaining</vt:lpstr>
      <vt:lpstr>Promises - Chaining</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Async and Await</vt:lpstr>
      <vt:lpstr>Async and Await</vt:lpstr>
      <vt:lpstr>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243</cp:revision>
  <dcterms:created xsi:type="dcterms:W3CDTF">2015-09-19T23:31:20Z</dcterms:created>
  <dcterms:modified xsi:type="dcterms:W3CDTF">2015-09-21T14:22:58Z</dcterms:modified>
</cp:coreProperties>
</file>