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50" d="100"/>
          <a:sy n="150" d="100"/>
        </p:scale>
        <p:origin x="-288" y="11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10/17/15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If a portion of our code takes</a:t>
            </a:r>
            <a:r>
              <a:rPr lang="en-US" baseline="0" dirty="0" smtClean="0"/>
              <a:t> a long time to execute, the user is left waiting for it to finish for any other actions to occur.</a:t>
            </a:r>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Example: 05_Generators/03_generator_async.js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Application can run several actions at once (or seemingly at once), allowing for a richer experience even if some actions are slow.</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Allow us to treat the result of asynchronous code as a first-class citizen, similar to how JavaScript</a:t>
            </a:r>
            <a:r>
              <a:rPr lang="en-US" baseline="0" dirty="0" smtClean="0"/>
              <a:t> allows us to pass functions around as arguments. We can now code in a way that is closer to how we would if we had the result asynchronously – we can treat the promise itself as the result, even if the result is not complete yet.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10/17/15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10/17/15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10/17/15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10/17/15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10/17/15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10/17/15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10/17/15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ryly279/AsyncDiscussion" TargetMode="External"/><Relationship Id="rId4" Type="http://schemas.openxmlformats.org/officeDocument/2006/relationships/hyperlink" Target="http://www.slideshare.net/cherylyaeger/async-discussion-9291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a:t>
            </a:r>
            <a:r>
              <a:rPr lang="en-US" dirty="0">
                <a:hlinkClick r:id="rId4"/>
              </a:rPr>
              <a:t>http://www.slideshare.net/cherylyaeger/async-discussion-</a:t>
            </a:r>
            <a:r>
              <a:rPr lang="en-US" dirty="0" smtClean="0">
                <a:hlinkClick r:id="rId4"/>
              </a:rPr>
              <a:t>92915</a:t>
            </a:r>
            <a:endParaRPr lang="en-US" dirty="0" smtClean="0"/>
          </a:p>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is </a:t>
            </a:r>
            <a:r>
              <a:rPr lang="en-US" dirty="0"/>
              <a:t>a handler for the next iteration of the </a:t>
            </a:r>
            <a:r>
              <a:rPr lang="en-US" dirty="0" smtClean="0"/>
              <a:t>chain.</a:t>
            </a:r>
          </a:p>
          <a:p>
            <a:pPr lvl="1"/>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pass back an error that has occurred</a:t>
            </a:r>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p>
          <a:p>
            <a:r>
              <a:rPr lang="en-US" dirty="0" smtClean="0"/>
              <a:t>The array of results will be in 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 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a:t>You can define and configure your own response with the </a:t>
            </a:r>
            <a:r>
              <a:rPr lang="en-US" dirty="0">
                <a:latin typeface="Courier"/>
                <a:cs typeface="Courier"/>
              </a:rPr>
              <a:t>Response</a:t>
            </a:r>
            <a:r>
              <a:rPr lang="en-US" dirty="0"/>
              <a:t>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Uses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a:t>
            </a:r>
            <a:endParaRPr lang="en-US" dirty="0"/>
          </a:p>
        </p:txBody>
      </p:sp>
      <p:pic>
        <p:nvPicPr>
          <p:cNvPr id="4" name="Content Placeholder 3" descr="jen_lawrence.gif"/>
          <p:cNvPicPr>
            <a:picLocks noChangeAspect="1"/>
          </p:cNvPicPr>
          <p:nvPr/>
        </p:nvPicPr>
        <p:blipFill>
          <a:blip r:embed="rId3">
            <a:extLst>
              <a:ext uri="{28A0092B-C50C-407E-A947-70E740481C1C}">
                <a14:useLocalDpi xmlns:a14="http://schemas.microsoft.com/office/drawing/2010/main" val="0"/>
              </a:ext>
            </a:extLst>
          </a:blip>
          <a:srcRect l="-42323" r="-42323"/>
          <a:stretch>
            <a:fillRect/>
          </a:stretch>
        </p:blipFill>
        <p:spPr>
          <a:xfrm>
            <a:off x="2672522" y="4320286"/>
            <a:ext cx="3074522" cy="1936949"/>
          </a:xfrm>
          <a:prstGeom prst="rect">
            <a:avLst/>
          </a:prstGeom>
        </p:spPr>
      </p:pic>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promise and resulting assertions are finished, calling </a:t>
            </a:r>
            <a:r>
              <a:rPr lang="en-US" dirty="0" smtClean="0">
                <a:latin typeface="Courier"/>
                <a:cs typeface="Courier"/>
              </a:rPr>
              <a:t>done</a:t>
            </a:r>
            <a:r>
              <a:rPr lang="en-US" dirty="0" smtClean="0"/>
              <a:t> signals that the asynchronous work has completed.</a:t>
            </a:r>
          </a:p>
          <a:p>
            <a:r>
              <a:rPr lang="en-US" dirty="0" smtClean="0"/>
              <a:t>To test, call the promise as you normally would.</a:t>
            </a:r>
          </a:p>
          <a:p>
            <a:pPr lvl="1"/>
            <a:r>
              <a:rPr lang="en-US" dirty="0" smtClean="0"/>
              <a:t>In the </a:t>
            </a:r>
            <a:r>
              <a:rPr lang="en-US" dirty="0" smtClean="0">
                <a:latin typeface="Courier"/>
                <a:cs typeface="Courier"/>
              </a:rPr>
              <a:t>then</a:t>
            </a:r>
            <a:r>
              <a:rPr lang="en-US" dirty="0" smtClean="0"/>
              <a:t> handler, test for the result you would expect from the resolve promise.</a:t>
            </a:r>
          </a:p>
          <a:p>
            <a:pPr lvl="1"/>
            <a:r>
              <a:rPr lang="en-US" dirty="0" smtClean="0"/>
              <a:t>In the </a:t>
            </a:r>
            <a:r>
              <a:rPr lang="en-US" dirty="0" smtClean="0">
                <a:latin typeface="Courier"/>
                <a:cs typeface="Courier"/>
              </a:rPr>
              <a:t>catch</a:t>
            </a:r>
            <a:r>
              <a:rPr lang="en-US" dirty="0" smtClean="0"/>
              <a:t> handler, test for the result you would expect from the rejected promise.</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always rejected).</a:t>
            </a:r>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 way for your web app to perform tasks using background threads.</a:t>
            </a:r>
          </a:p>
          <a:p>
            <a:pPr lvl="1"/>
            <a:r>
              <a:rPr lang="en-US" dirty="0" smtClean="0"/>
              <a:t>While these actions perform separately, you can communicate with the main JavaScript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p>
          <a:p>
            <a:r>
              <a:rPr lang="en-US" dirty="0" smtClean="0"/>
              <a:t>JavaScript implementation: single thread </a:t>
            </a:r>
            <a:r>
              <a:rPr lang="en-US" dirty="0"/>
              <a:t>using </a:t>
            </a:r>
            <a:r>
              <a:rPr lang="en-US" dirty="0" smtClean="0"/>
              <a:t>callbacks.</a:t>
            </a:r>
          </a:p>
          <a:p>
            <a:pPr lvl="1"/>
            <a:r>
              <a:rPr lang="en-US" dirty="0" smtClean="0"/>
              <a:t>Asynchronous code is wrapped in a function.</a:t>
            </a:r>
          </a:p>
          <a:p>
            <a:pPr lvl="1"/>
            <a:r>
              <a:rPr lang="en-US" dirty="0"/>
              <a:t>F</a:t>
            </a:r>
            <a:r>
              <a:rPr lang="en-US" dirty="0" smtClean="0"/>
              <a:t>unction takes arguments to perform it’s task, but also callback functions.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calls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7368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040166"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810205" y="3050001"/>
            <a:ext cx="1139797"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810205" y="3361729"/>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0205" y="36443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0205" y="39237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10205" y="42158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82518" y="2881717"/>
            <a:ext cx="822960" cy="35384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07173" y="3190902"/>
            <a:ext cx="771240" cy="17541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2007173" y="3146909"/>
            <a:ext cx="707741"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356968" y="43771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356968" y="45295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356968" y="4677620"/>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014566" y="2619848"/>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cxnSp>
        <p:nvCxnSpPr>
          <p:cNvPr id="36" name="Straight Arrow Connector 35"/>
          <p:cNvCxnSpPr/>
          <p:nvPr/>
        </p:nvCxnSpPr>
        <p:spPr>
          <a:xfrm flipH="1" flipV="1">
            <a:off x="2007173" y="3235565"/>
            <a:ext cx="759844"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2007173" y="3235565"/>
            <a:ext cx="758328" cy="62957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007173" y="2875367"/>
            <a:ext cx="808851" cy="31553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007173" y="3146909"/>
            <a:ext cx="798305"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020894" y="3200427"/>
            <a:ext cx="795130" cy="16589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2020894" y="3235565"/>
            <a:ext cx="741431"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007173" y="3235565"/>
            <a:ext cx="764677" cy="62639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078686" y="3067534"/>
            <a:ext cx="556563" cy="276999"/>
          </a:xfrm>
          <a:prstGeom prst="rect">
            <a:avLst/>
          </a:prstGeom>
          <a:noFill/>
        </p:spPr>
        <p:txBody>
          <a:bodyPr wrap="none" rtlCol="0">
            <a:spAutoFit/>
          </a:bodyPr>
          <a:lstStyle/>
          <a:p>
            <a:r>
              <a:rPr lang="en-US" sz="1200" dirty="0" smtClean="0">
                <a:latin typeface="Courier"/>
                <a:cs typeface="Courier"/>
              </a:rPr>
              <a:t>fun1</a:t>
            </a:r>
            <a:endParaRPr lang="en-US" sz="1200" dirty="0">
              <a:latin typeface="Courier"/>
              <a:cs typeface="Courier"/>
            </a:endParaRPr>
          </a:p>
        </p:txBody>
      </p:sp>
      <p:sp>
        <p:nvSpPr>
          <p:cNvPr id="83" name="TextBox 82"/>
          <p:cNvSpPr txBox="1"/>
          <p:nvPr/>
        </p:nvSpPr>
        <p:spPr>
          <a:xfrm>
            <a:off x="1099503" y="3066940"/>
            <a:ext cx="554058" cy="276999"/>
          </a:xfrm>
          <a:prstGeom prst="rect">
            <a:avLst/>
          </a:prstGeom>
          <a:noFill/>
        </p:spPr>
        <p:txBody>
          <a:bodyPr wrap="none" rtlCol="0">
            <a:spAutoFit/>
          </a:bodyPr>
          <a:lstStyle/>
          <a:p>
            <a:r>
              <a:rPr lang="en-US" sz="1200" dirty="0" smtClean="0">
                <a:latin typeface="Courier"/>
                <a:cs typeface="Courier"/>
              </a:rPr>
              <a:t>fun3</a:t>
            </a:r>
            <a:endParaRPr lang="en-US" sz="1200" dirty="0">
              <a:latin typeface="Courier"/>
              <a:cs typeface="Courier"/>
            </a:endParaRPr>
          </a:p>
        </p:txBody>
      </p:sp>
      <p:sp>
        <p:nvSpPr>
          <p:cNvPr id="84" name="TextBox 83"/>
          <p:cNvSpPr txBox="1"/>
          <p:nvPr/>
        </p:nvSpPr>
        <p:spPr>
          <a:xfrm>
            <a:off x="82675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85" name="TextBox 84"/>
          <p:cNvSpPr txBox="1"/>
          <p:nvPr/>
        </p:nvSpPr>
        <p:spPr>
          <a:xfrm>
            <a:off x="751095" y="3050001"/>
            <a:ext cx="1231423" cy="276999"/>
          </a:xfrm>
          <a:prstGeom prst="rect">
            <a:avLst/>
          </a:prstGeom>
          <a:noFill/>
        </p:spPr>
        <p:txBody>
          <a:bodyPr wrap="square" rtlCol="0">
            <a:spAutoFit/>
          </a:bodyPr>
          <a:lstStyle/>
          <a:p>
            <a:r>
              <a:rPr lang="en-US" sz="1200" dirty="0" err="1">
                <a:latin typeface="Courier"/>
                <a:cs typeface="Courier"/>
              </a:rPr>
              <a:t>c</a:t>
            </a:r>
            <a:r>
              <a:rPr lang="en-US" sz="1200" dirty="0" err="1" smtClean="0">
                <a:latin typeface="Courier"/>
                <a:cs typeface="Courier"/>
              </a:rPr>
              <a:t>onsole.log</a:t>
            </a:r>
            <a:endParaRPr lang="en-US" sz="1200" dirty="0">
              <a:latin typeface="Courier"/>
              <a:cs typeface="Courier"/>
            </a:endParaRPr>
          </a:p>
        </p:txBody>
      </p:sp>
      <p:sp>
        <p:nvSpPr>
          <p:cNvPr id="93" name="TextBox 92"/>
          <p:cNvSpPr txBox="1"/>
          <p:nvPr/>
        </p:nvSpPr>
        <p:spPr>
          <a:xfrm>
            <a:off x="81020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94" name="TextBox 93"/>
          <p:cNvSpPr txBox="1"/>
          <p:nvPr/>
        </p:nvSpPr>
        <p:spPr>
          <a:xfrm rot="5400000">
            <a:off x="6728996" y="4756773"/>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
        <p:nvSpPr>
          <p:cNvPr id="95" name="TextBox 94"/>
          <p:cNvSpPr txBox="1"/>
          <p:nvPr/>
        </p:nvSpPr>
        <p:spPr>
          <a:xfrm rot="5400000">
            <a:off x="6726646" y="4755954"/>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6" name="TextBox 95"/>
          <p:cNvSpPr txBox="1"/>
          <p:nvPr/>
        </p:nvSpPr>
        <p:spPr>
          <a:xfrm rot="5400000">
            <a:off x="6436895" y="4755954"/>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8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8"/>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58"/>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8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9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93"/>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39"/>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7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70"/>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83" grpId="0"/>
      <p:bldP spid="83" grpId="1"/>
      <p:bldP spid="84" grpId="0"/>
      <p:bldP spid="84" grpId="1"/>
      <p:bldP spid="85" grpId="0"/>
      <p:bldP spid="85" grpId="1"/>
      <p:bldP spid="93" grpId="0"/>
      <p:bldP spid="93" grpId="1"/>
      <p:bldP spid="94" grpId="0"/>
      <p:bldP spid="94" grpId="1"/>
      <p:bldP spid="95" grpId="0"/>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3" name="TextBox 2"/>
          <p:cNvSpPr txBox="1"/>
          <p:nvPr/>
        </p:nvSpPr>
        <p:spPr>
          <a:xfrm rot="5400000">
            <a:off x="6085671" y="3825381"/>
            <a:ext cx="554058" cy="276999"/>
          </a:xfrm>
          <a:prstGeom prst="rect">
            <a:avLst/>
          </a:prstGeom>
          <a:noFill/>
        </p:spPr>
        <p:txBody>
          <a:bodyPr wrap="none" rtlCol="0">
            <a:spAutoFit/>
          </a:bodyPr>
          <a:lstStyle/>
          <a:p>
            <a:r>
              <a:rPr lang="en-US" sz="1200" dirty="0">
                <a:latin typeface="Courier"/>
                <a:cs typeface="Courier"/>
              </a:rPr>
              <a:t>f</a:t>
            </a:r>
            <a:r>
              <a:rPr lang="en-US" sz="1200" dirty="0" smtClean="0">
                <a:latin typeface="Courier"/>
                <a:cs typeface="Courier"/>
              </a:rPr>
              <a:t>un2</a:t>
            </a:r>
          </a:p>
        </p:txBody>
      </p:sp>
      <p:sp>
        <p:nvSpPr>
          <p:cNvPr id="50" name="TextBox 49"/>
          <p:cNvSpPr txBox="1"/>
          <p:nvPr/>
        </p:nvSpPr>
        <p:spPr>
          <a:xfrm rot="5400000">
            <a:off x="6360696" y="3829673"/>
            <a:ext cx="554058" cy="276999"/>
          </a:xfrm>
          <a:prstGeom prst="rect">
            <a:avLst/>
          </a:prstGeom>
          <a:noFill/>
        </p:spPr>
        <p:txBody>
          <a:bodyPr wrap="none" rtlCol="0">
            <a:spAutoFit/>
          </a:bodyPr>
          <a:lstStyle/>
          <a:p>
            <a:r>
              <a:rPr lang="en-US" sz="1200" dirty="0" smtClean="0">
                <a:latin typeface="Courier"/>
                <a:cs typeface="Courier"/>
              </a:rPr>
              <a:t>fun4</a:t>
            </a:r>
          </a:p>
        </p:txBody>
      </p:sp>
      <p:sp>
        <p:nvSpPr>
          <p:cNvPr id="52" name="TextBox 51"/>
          <p:cNvSpPr txBox="1"/>
          <p:nvPr/>
        </p:nvSpPr>
        <p:spPr>
          <a:xfrm rot="5400000">
            <a:off x="6364010" y="3829674"/>
            <a:ext cx="554058" cy="276999"/>
          </a:xfrm>
          <a:prstGeom prst="rect">
            <a:avLst/>
          </a:prstGeom>
          <a:noFill/>
        </p:spPr>
        <p:txBody>
          <a:bodyPr wrap="none" rtlCol="0">
            <a:spAutoFit/>
          </a:bodyPr>
          <a:lstStyle/>
          <a:p>
            <a:r>
              <a:rPr lang="en-US" sz="1200" dirty="0">
                <a:latin typeface="Courier"/>
                <a:cs typeface="Courier"/>
              </a:rPr>
              <a:t>f</a:t>
            </a:r>
            <a:r>
              <a:rPr lang="en-US" sz="1200" dirty="0" smtClean="0">
                <a:latin typeface="Courier"/>
                <a:cs typeface="Courier"/>
              </a:rPr>
              <a:t>un2</a:t>
            </a:r>
          </a:p>
        </p:txBody>
      </p:sp>
      <p:sp>
        <p:nvSpPr>
          <p:cNvPr id="4" name="TextBox 3"/>
          <p:cNvSpPr txBox="1"/>
          <p:nvPr/>
        </p:nvSpPr>
        <p:spPr>
          <a:xfrm>
            <a:off x="914401" y="1813209"/>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
        <p:nvSpPr>
          <p:cNvPr id="53" name="TextBox 52"/>
          <p:cNvSpPr txBox="1"/>
          <p:nvPr/>
        </p:nvSpPr>
        <p:spPr>
          <a:xfrm>
            <a:off x="912536" y="1813208"/>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5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66" grpId="0"/>
      <p:bldP spid="66" grpId="1"/>
      <p:bldP spid="67" grpId="0"/>
      <p:bldP spid="68" grpId="0"/>
      <p:bldP spid="3" grpId="0"/>
      <p:bldP spid="50" grpId="0"/>
      <p:bldP spid="52" grpId="0"/>
      <p:bldP spid="4" grpId="0"/>
      <p:bldP spid="53" grpId="0"/>
      <p:bldP spid="5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5738</TotalTime>
  <Words>4152</Words>
  <Application>Microsoft Macintosh PowerPoint</Application>
  <PresentationFormat>On-screen Show (4:3)</PresentationFormat>
  <Paragraphs>374</Paragraphs>
  <Slides>39</Slides>
  <Notes>26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Async Uses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789</cp:revision>
  <dcterms:created xsi:type="dcterms:W3CDTF">2015-09-19T23:31:20Z</dcterms:created>
  <dcterms:modified xsi:type="dcterms:W3CDTF">2015-10-18T19:38:50Z</dcterms:modified>
</cp:coreProperties>
</file>