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34"/>
  </p:notesMasterIdLst>
  <p:sldIdLst>
    <p:sldId id="387" r:id="rId4"/>
    <p:sldId id="388" r:id="rId5"/>
    <p:sldId id="359" r:id="rId6"/>
    <p:sldId id="391" r:id="rId7"/>
    <p:sldId id="370" r:id="rId8"/>
    <p:sldId id="372" r:id="rId9"/>
    <p:sldId id="373" r:id="rId10"/>
    <p:sldId id="394" r:id="rId11"/>
    <p:sldId id="393" r:id="rId12"/>
    <p:sldId id="374" r:id="rId13"/>
    <p:sldId id="296" r:id="rId14"/>
    <p:sldId id="399" r:id="rId15"/>
    <p:sldId id="395" r:id="rId16"/>
    <p:sldId id="375" r:id="rId17"/>
    <p:sldId id="376" r:id="rId18"/>
    <p:sldId id="396" r:id="rId19"/>
    <p:sldId id="397" r:id="rId20"/>
    <p:sldId id="377" r:id="rId21"/>
    <p:sldId id="378" r:id="rId22"/>
    <p:sldId id="380" r:id="rId23"/>
    <p:sldId id="381" r:id="rId24"/>
    <p:sldId id="398" r:id="rId25"/>
    <p:sldId id="382" r:id="rId26"/>
    <p:sldId id="400" r:id="rId27"/>
    <p:sldId id="383" r:id="rId28"/>
    <p:sldId id="384" r:id="rId29"/>
    <p:sldId id="385" r:id="rId30"/>
    <p:sldId id="386" r:id="rId31"/>
    <p:sldId id="389" r:id="rId32"/>
    <p:sldId id="390" r:id="rId33"/>
  </p:sldIdLst>
  <p:sldSz cx="9144000" cy="5143500" type="screen16x9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84731"/>
  </p:normalViewPr>
  <p:slideViewPr>
    <p:cSldViewPr>
      <p:cViewPr varScale="1">
        <p:scale>
          <a:sx n="129" d="100"/>
          <a:sy n="129" d="100"/>
        </p:scale>
        <p:origin x="1192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notesMaster" Target="notesMasters/notesMaster1.xml"/><Relationship Id="rId35" Type="http://schemas.openxmlformats.org/officeDocument/2006/relationships/tags" Target="tags/tag1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ABA-5645-8581-391093ECE88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ABA-5645-8581-391093ECE88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ABA-5645-8581-391093ECE88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ABA-5645-8581-391093ECE88D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7.0</c:v>
                </c:pt>
                <c:pt idx="1">
                  <c:v>17.0</c:v>
                </c:pt>
                <c:pt idx="2">
                  <c:v>22.0</c:v>
                </c:pt>
                <c:pt idx="3">
                  <c:v>54.0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6ED-7348-8ECE-F5664A05F18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1/25/20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SISL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3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many people who</a:t>
            </a:r>
            <a:r>
              <a:rPr lang="en-US" baseline="0" dirty="0"/>
              <a:t> work on finding vulnerabilities in software, such as Windows or software that runs on top of windows.  Finding an </a:t>
            </a:r>
            <a:r>
              <a:rPr lang="en-US" baseline="0" dirty="0" err="1"/>
              <a:t>explotable</a:t>
            </a:r>
            <a:r>
              <a:rPr lang="en-US" baseline="0" dirty="0"/>
              <a:t> vulnerability can take months and the question is what to do when they find one.   Most likely they publish an article in a security conference like </a:t>
            </a:r>
            <a:r>
              <a:rPr lang="en-US" baseline="0" dirty="0" err="1"/>
              <a:t>Blackhat</a:t>
            </a:r>
            <a:r>
              <a:rPr lang="en-US" baseline="0" dirty="0"/>
              <a:t> and boost their reputation.  But it shouldn’t be too surprising that they can also make money from selling the vulnerability before announcing it at a conference.    There are three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114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the 3</a:t>
            </a:r>
            <a:r>
              <a:rPr lang="en-US" baseline="30000" dirty="0"/>
              <a:t>rd</a:t>
            </a:r>
            <a:r>
              <a:rPr lang="en-US" dirty="0"/>
              <a:t> option is to go</a:t>
            </a:r>
            <a:r>
              <a:rPr lang="en-US" baseline="0" dirty="0"/>
              <a:t> to the black market.   We don’t quite know the value of </a:t>
            </a:r>
            <a:r>
              <a:rPr lang="en-US" baseline="0" dirty="0" err="1"/>
              <a:t>vulns</a:t>
            </a:r>
            <a:r>
              <a:rPr lang="en-US" baseline="0" dirty="0"/>
              <a:t>. there, but I list here a few quotes that suggest that prices could be higher than with the other two options.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9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the 3</a:t>
            </a:r>
            <a:r>
              <a:rPr lang="en-US" baseline="30000" dirty="0"/>
              <a:t>rd</a:t>
            </a:r>
            <a:r>
              <a:rPr lang="en-US" dirty="0"/>
              <a:t> option is to go</a:t>
            </a:r>
            <a:r>
              <a:rPr lang="en-US" baseline="0" dirty="0"/>
              <a:t> to the black market.   We don’t quite know the value of </a:t>
            </a:r>
            <a:r>
              <a:rPr lang="en-US" baseline="0" dirty="0" err="1"/>
              <a:t>vulns</a:t>
            </a:r>
            <a:r>
              <a:rPr lang="en-US" baseline="0" dirty="0"/>
              <a:t>. there, but I list here a few quotes that suggest that prices could be higher than with the other two options.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29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82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Many </a:t>
            </a:r>
            <a:r>
              <a:rPr lang="en-US" dirty="0" err="1"/>
              <a:t>IoT</a:t>
            </a:r>
            <a:r>
              <a:rPr lang="en-US" baseline="0" dirty="0"/>
              <a:t> vulnerability disclosures:  so many that MITRE can’t keep up with assigning new CVEs</a:t>
            </a:r>
            <a:endParaRPr lang="en-US" dirty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837F08D-3EC6-42B4-80A2-349578B87426}" type="slidenum">
              <a:rPr lang="en-US" sz="1200">
                <a:latin typeface="Times New Roman" pitchFamily="18" charset="0"/>
              </a:rPr>
              <a:pPr/>
              <a:t>3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28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</a:t>
            </a:r>
            <a:r>
              <a:rPr lang="en-US" baseline="0" dirty="0"/>
              <a:t> this segment we will describe a few sample attacks.  We will come back to this and discuss malware in far greater detail later on in the course.  Here we give a few examples to illustrate the state of the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83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DDoS</a:t>
            </a:r>
            <a:r>
              <a:rPr lang="en-US" baseline="0" dirty="0"/>
              <a:t> service from hack-</a:t>
            </a:r>
            <a:r>
              <a:rPr lang="en-US" baseline="0" dirty="0" err="1"/>
              <a:t>shop.org.ru</a:t>
            </a:r>
            <a:endParaRPr lang="en-US" baseline="0" dirty="0"/>
          </a:p>
          <a:p>
            <a:r>
              <a:rPr lang="en-US" baseline="0" dirty="0"/>
              <a:t>Source:   http://</a:t>
            </a:r>
            <a:r>
              <a:rPr lang="en-US" baseline="0" dirty="0" err="1"/>
              <a:t>www.defcon.org</a:t>
            </a:r>
            <a:r>
              <a:rPr lang="en-US" baseline="0" dirty="0"/>
              <a:t>/images/defcon-15/dc15-presentations/dc-15-holt.pdf</a:t>
            </a:r>
          </a:p>
          <a:p>
            <a:r>
              <a:rPr lang="en-US" baseline="0" dirty="0"/>
              <a:t>Mobile bot-nets:   more reliable because phones are always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56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</a:t>
            </a:r>
            <a:r>
              <a:rPr lang="en-US" baseline="0" dirty="0"/>
              <a:t> user interface.   Bitcoin.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09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 (2013:  140M CC stolen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59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SIPRnet</a:t>
            </a:r>
            <a:r>
              <a:rPr lang="en-US" dirty="0"/>
              <a:t> =</a:t>
            </a:r>
            <a:r>
              <a:rPr lang="en-US" baseline="0" dirty="0"/>
              <a:t> Secret Internet Protocol Router Network </a:t>
            </a:r>
          </a:p>
          <a:p>
            <a:r>
              <a:rPr lang="en-US" baseline="0" dirty="0" err="1"/>
              <a:t>Sysadmin</a:t>
            </a:r>
            <a:r>
              <a:rPr lang="en-US" baseline="0" dirty="0"/>
              <a:t>:    Terry Childs</a:t>
            </a:r>
          </a:p>
          <a:p>
            <a:r>
              <a:rPr lang="en-US" baseline="0" dirty="0"/>
              <a:t>Third example:   Roger </a:t>
            </a:r>
            <a:r>
              <a:rPr lang="en-US" baseline="0" dirty="0" err="1"/>
              <a:t>Duronio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11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segment</a:t>
            </a:r>
            <a:r>
              <a:rPr lang="en-US" baseline="0" dirty="0"/>
              <a:t> I want to tell you about market places that have evolved around exploits and vulnerabilities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9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1/25/20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Relationship Id="rId3" Type="http://schemas.openxmlformats.org/officeDocument/2006/relationships/image" Target="../media/image10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419600" y="361950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Network Security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97531" y="1208817"/>
            <a:ext cx="2952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Course overview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0" y="2664108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Dr. Lakmal Rupasinghe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95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Why own machines:     3. </a:t>
            </a:r>
            <a:r>
              <a:rPr lang="en-US" sz="3200" b="1" dirty="0" err="1"/>
              <a:t>Ransomware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98275" y="958182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400" dirty="0"/>
              <a:t>a worldwide problem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85E4D56-6704-3841-A0D4-7AC79F77B2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924"/>
          <a:stretch/>
        </p:blipFill>
        <p:spPr>
          <a:xfrm>
            <a:off x="228600" y="742950"/>
            <a:ext cx="2684549" cy="4260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CB2785-5066-224D-BFEC-225A0C58BD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053"/>
          <a:stretch/>
        </p:blipFill>
        <p:spPr>
          <a:xfrm>
            <a:off x="2913149" y="742950"/>
            <a:ext cx="1434407" cy="4260760"/>
          </a:xfrm>
          <a:prstGeom prst="rect">
            <a:avLst/>
          </a:prstGeom>
        </p:spPr>
      </p:pic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xmlns="" id="{CACADC5A-9671-A347-9485-38919B79223C}"/>
              </a:ext>
            </a:extLst>
          </p:cNvPr>
          <p:cNvSpPr/>
          <p:nvPr/>
        </p:nvSpPr>
        <p:spPr>
          <a:xfrm>
            <a:off x="4572000" y="1539830"/>
            <a:ext cx="4479175" cy="2667000"/>
          </a:xfrm>
          <a:prstGeom prst="wedgeRoundRectCallout">
            <a:avLst>
              <a:gd name="adj1" fmla="val -67608"/>
              <a:gd name="adj2" fmla="val -50079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Worm spreads via a </a:t>
            </a:r>
            <a:r>
              <a:rPr lang="en-US" sz="2400" dirty="0" err="1">
                <a:solidFill>
                  <a:schemeClr val="tx1"/>
                </a:solidFill>
              </a:rPr>
              <a:t>vuln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in SMB  (port 445)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Apr. 14, 2017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Eternalblue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vuln</a:t>
            </a:r>
            <a:r>
              <a:rPr lang="en-US" sz="2400" dirty="0">
                <a:solidFill>
                  <a:schemeClr val="tx1"/>
                </a:solidFill>
              </a:rPr>
              <a:t>. released by </a:t>
            </a:r>
            <a:r>
              <a:rPr lang="en-US" sz="2400" dirty="0" err="1">
                <a:solidFill>
                  <a:schemeClr val="tx1"/>
                </a:solidFill>
              </a:rPr>
              <a:t>ShadowBrokers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May 12, 2017</a:t>
            </a:r>
            <a:r>
              <a:rPr lang="en-US" sz="2400" dirty="0">
                <a:solidFill>
                  <a:schemeClr val="tx1"/>
                </a:solidFill>
              </a:rPr>
              <a:t>: Worm detected</a:t>
            </a:r>
          </a:p>
          <a:p>
            <a:pPr lvl="1">
              <a:spcBef>
                <a:spcPts val="300"/>
              </a:spcBef>
            </a:pPr>
            <a:r>
              <a:rPr lang="en-US" sz="2000" dirty="0">
                <a:solidFill>
                  <a:schemeClr val="tx1"/>
                </a:solidFill>
              </a:rPr>
              <a:t>   (3</a:t>
            </a:r>
            <a:r>
              <a:rPr lang="en-US" sz="2400" dirty="0">
                <a:solidFill>
                  <a:schemeClr val="tx1"/>
                </a:solidFill>
              </a:rPr>
              <a:t> weeks to </a:t>
            </a:r>
            <a:r>
              <a:rPr lang="en-US" sz="2400" dirty="0" err="1">
                <a:solidFill>
                  <a:schemeClr val="tx1"/>
                </a:solidFill>
              </a:rPr>
              <a:t>weaponize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210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037648" y="2048452"/>
            <a:ext cx="3846945" cy="857250"/>
          </a:xfrm>
        </p:spPr>
        <p:txBody>
          <a:bodyPr>
            <a:noAutofit/>
          </a:bodyPr>
          <a:lstStyle/>
          <a:p>
            <a:r>
              <a:rPr lang="en-US" sz="2800" dirty="0" err="1"/>
              <a:t>WannaCry</a:t>
            </a:r>
            <a:r>
              <a:rPr lang="en-US" sz="2800" dirty="0"/>
              <a:t>   ransomware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145" y="-31750"/>
            <a:ext cx="7100455" cy="51435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876800" y="3714750"/>
            <a:ext cx="3962400" cy="106680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76401" y="2571750"/>
            <a:ext cx="2590800" cy="144780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Ransomware in 2017:  # users attacked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5361F23-35CC-F14B-AFC7-B113A752F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06681"/>
            <a:ext cx="7016750" cy="34630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196691-69F4-834B-A32B-72D503777EAC}"/>
              </a:ext>
            </a:extLst>
          </p:cNvPr>
          <p:cNvSpPr txBox="1"/>
          <p:nvPr/>
        </p:nvSpPr>
        <p:spPr>
          <a:xfrm>
            <a:off x="152400" y="4804946"/>
            <a:ext cx="3553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Kaspersky Security Bulletin 2017</a:t>
            </a:r>
          </a:p>
        </p:txBody>
      </p:sp>
    </p:spTree>
    <p:extLst>
      <p:ext uri="{BB962C8B-B14F-4D97-AF65-F5344CB8AC3E}">
        <p14:creationId xmlns:p14="http://schemas.microsoft.com/office/powerpoint/2010/main" val="143982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Why own machines: </a:t>
            </a:r>
            <a:br>
              <a:rPr lang="en-US" sz="3200" dirty="0"/>
            </a:br>
            <a:r>
              <a:rPr lang="en-US" sz="3200"/>
              <a:t>     4. </a:t>
            </a:r>
            <a:r>
              <a:rPr lang="en-US" sz="3200" dirty="0"/>
              <a:t>Spread to isolated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7630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 </a:t>
            </a:r>
            <a:r>
              <a:rPr lang="en-US" b="1" dirty="0" err="1"/>
              <a:t>Stuxtnet</a:t>
            </a:r>
            <a:endParaRPr lang="en-US" b="1" dirty="0"/>
          </a:p>
          <a:p>
            <a:endParaRPr lang="en-US" dirty="0"/>
          </a:p>
          <a:p>
            <a:pPr marL="0" indent="0">
              <a:spcBef>
                <a:spcPts val="1776"/>
              </a:spcBef>
              <a:buNone/>
            </a:pPr>
            <a:r>
              <a:rPr lang="en-US" dirty="0"/>
              <a:t>          Windows infection   ⇒  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/>
              <a:t>	    Siemens PCS 7 SCADA control software on Windows  ⇒ 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/>
              <a:t>		Siemens device controller on isolated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More on this later in course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2038350"/>
            <a:ext cx="7924800" cy="17526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7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915400" cy="4095750"/>
          </a:xfrm>
        </p:spPr>
        <p:txBody>
          <a:bodyPr>
            <a:normAutofit/>
          </a:bodyPr>
          <a:lstStyle/>
          <a:p>
            <a:r>
              <a:rPr lang="en-US" dirty="0"/>
              <a:t>Data theft:   credit card numbers,   intellectual property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Example:   Equifax </a:t>
            </a:r>
            <a:r>
              <a:rPr lang="en-US" sz="2000" dirty="0"/>
              <a:t>(July 2017)</a:t>
            </a:r>
            <a:r>
              <a:rPr lang="en-US" dirty="0"/>
              <a:t>,  ≈ </a:t>
            </a:r>
            <a:r>
              <a:rPr lang="en-US" sz="2000" dirty="0"/>
              <a:t>143M “customer” data impacted</a:t>
            </a:r>
          </a:p>
          <a:p>
            <a:pPr lvl="2">
              <a:spcBef>
                <a:spcPts val="600"/>
              </a:spcBef>
            </a:pPr>
            <a:r>
              <a:rPr lang="en-US" sz="2000" dirty="0"/>
              <a:t>Exploited known vulnerability in Apache Struts (RCE)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Many similar (smaller) attacks since 2000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Political motivation:   </a:t>
            </a:r>
          </a:p>
          <a:p>
            <a:pPr lvl="1"/>
            <a:r>
              <a:rPr lang="en-US" dirty="0"/>
              <a:t>DNC,   Tunisia Facebook  </a:t>
            </a:r>
            <a:r>
              <a:rPr lang="en-US" sz="1800" dirty="0"/>
              <a:t>(Feb. 2011)</a:t>
            </a:r>
            <a:r>
              <a:rPr lang="en-US" sz="2000" dirty="0"/>
              <a:t>,    GitHub (Mar. 2015)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Infect visiting users</a:t>
            </a:r>
          </a:p>
        </p:txBody>
      </p:sp>
    </p:spTree>
    <p:extLst>
      <p:ext uri="{BB962C8B-B14F-4D97-AF65-F5344CB8AC3E}">
        <p14:creationId xmlns:p14="http://schemas.microsoft.com/office/powerpoint/2010/main" val="2087228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09600" y="114300"/>
            <a:ext cx="7772400" cy="85725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charset="0"/>
              </a:rPr>
              <a:t>Infecting visiting users: </a:t>
            </a:r>
            <a:r>
              <a:rPr lang="en-US" dirty="0" err="1">
                <a:latin typeface="Tahoma" charset="0"/>
              </a:rPr>
              <a:t>Mpack</a:t>
            </a:r>
            <a:endParaRPr lang="en-US" sz="2400" dirty="0">
              <a:latin typeface="Tahoma" charset="0"/>
            </a:endParaRPr>
          </a:p>
        </p:txBody>
      </p:sp>
      <p:sp>
        <p:nvSpPr>
          <p:cNvPr id="9" name="Content Placeholder 8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457200" y="1123950"/>
            <a:ext cx="8534400" cy="40195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PHP-based tools installed on compromised web sites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Embedded as an </a:t>
            </a:r>
            <a:r>
              <a:rPr lang="en-US" dirty="0" err="1"/>
              <a:t>iframe</a:t>
            </a:r>
            <a:r>
              <a:rPr lang="en-US" dirty="0"/>
              <a:t> on infected page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Infects browsers that visit site</a:t>
            </a:r>
          </a:p>
          <a:p>
            <a:pPr>
              <a:lnSpc>
                <a:spcPct val="80000"/>
              </a:lnSpc>
              <a:spcBef>
                <a:spcPts val="2376"/>
              </a:spcBef>
            </a:pPr>
            <a:r>
              <a:rPr lang="en-US" dirty="0"/>
              <a:t>Features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management console provides stats on infection rates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Sold for several 100$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Customer care can be purchased, one-year support contract</a:t>
            </a:r>
          </a:p>
          <a:p>
            <a:pPr>
              <a:lnSpc>
                <a:spcPct val="80000"/>
              </a:lnSpc>
              <a:spcBef>
                <a:spcPts val="2376"/>
              </a:spcBef>
            </a:pPr>
            <a:r>
              <a:rPr lang="en-US" dirty="0"/>
              <a:t>Impact:   500,000 infected sites   </a:t>
            </a:r>
            <a:r>
              <a:rPr lang="en-US" sz="1800" dirty="0"/>
              <a:t>(compromised via SQL injection)</a:t>
            </a:r>
          </a:p>
          <a:p>
            <a:pPr lvl="1">
              <a:lnSpc>
                <a:spcPct val="80000"/>
              </a:lnSpc>
              <a:spcBef>
                <a:spcPts val="576"/>
              </a:spcBef>
            </a:pPr>
            <a:r>
              <a:rPr lang="en-US" dirty="0"/>
              <a:t>Several defenses:    e.g.  Google safe browsing</a:t>
            </a:r>
          </a:p>
          <a:p>
            <a:pPr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0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stolen  </a:t>
            </a:r>
            <a:r>
              <a:rPr lang="en-US" sz="2400" dirty="0"/>
              <a:t>(2012-2015)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47750"/>
            <a:ext cx="7086600" cy="33635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5255" y="4804946"/>
            <a:ext cx="4354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California breach notification report, 2015</a:t>
            </a:r>
          </a:p>
        </p:txBody>
      </p:sp>
    </p:spTree>
    <p:extLst>
      <p:ext uri="{BB962C8B-B14F-4D97-AF65-F5344CB8AC3E}">
        <p14:creationId xmlns:p14="http://schemas.microsoft.com/office/powerpoint/2010/main" val="910104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companies lose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5255" y="4854773"/>
            <a:ext cx="3838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California breach notification report, 2016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85998" y="3561916"/>
            <a:ext cx="2319802" cy="30523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lost/stolen laptops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1622" y="1981149"/>
            <a:ext cx="2158155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malware/hacking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9777" y="954954"/>
            <a:ext cx="284347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insider misuse/attack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8209" y="1704150"/>
            <a:ext cx="173303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insider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353" y="3995426"/>
            <a:ext cx="354308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How do </a:t>
            </a:r>
            <a:r>
              <a:rPr lang="en-US" sz="2400"/>
              <a:t>we have this data?</a:t>
            </a:r>
            <a:endParaRPr lang="en-US" sz="24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xmlns="" id="{8860ADA0-1F04-8646-9256-03F875838C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6731178"/>
              </p:ext>
            </p:extLst>
          </p:nvPr>
        </p:nvGraphicFramePr>
        <p:xfrm>
          <a:off x="2946122" y="1352550"/>
          <a:ext cx="3988078" cy="2819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A641CEA6-E497-3440-9E72-028F14609FA7}"/>
              </a:ext>
            </a:extLst>
          </p:cNvPr>
          <p:cNvSpPr/>
          <p:nvPr/>
        </p:nvSpPr>
        <p:spPr>
          <a:xfrm>
            <a:off x="5271752" y="1323943"/>
            <a:ext cx="156002" cy="218941"/>
          </a:xfrm>
          <a:custGeom>
            <a:avLst/>
            <a:gdLst>
              <a:gd name="connsiteX0" fmla="*/ 0 w 156002"/>
              <a:gd name="connsiteY0" fmla="*/ 0 h 218941"/>
              <a:gd name="connsiteX1" fmla="*/ 154546 w 156002"/>
              <a:gd name="connsiteY1" fmla="*/ 115910 h 218941"/>
              <a:gd name="connsiteX2" fmla="*/ 64394 w 156002"/>
              <a:gd name="connsiteY2" fmla="*/ 218941 h 21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002" h="218941">
                <a:moveTo>
                  <a:pt x="0" y="0"/>
                </a:moveTo>
                <a:cubicBezTo>
                  <a:pt x="71907" y="39710"/>
                  <a:pt x="143814" y="79420"/>
                  <a:pt x="154546" y="115910"/>
                </a:cubicBezTo>
                <a:cubicBezTo>
                  <a:pt x="165278" y="152400"/>
                  <a:pt x="114836" y="185670"/>
                  <a:pt x="64394" y="21894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7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33400" y="3257550"/>
            <a:ext cx="8229600" cy="7132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Insider attacks:  example</a:t>
            </a:r>
          </a:p>
        </p:txBody>
      </p:sp>
      <p:sp>
        <p:nvSpPr>
          <p:cNvPr id="5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/>
              <a:t>Hidden trap door in Linux  </a:t>
            </a:r>
            <a:r>
              <a:rPr lang="en-US" sz="2000" dirty="0"/>
              <a:t>(</a:t>
            </a:r>
            <a:r>
              <a:rPr lang="en-US" sz="2000" dirty="0" err="1"/>
              <a:t>nov</a:t>
            </a:r>
            <a:r>
              <a:rPr lang="en-US" sz="2000" dirty="0"/>
              <a:t> 2003)</a:t>
            </a:r>
          </a:p>
          <a:p>
            <a:pPr lvl="1" eaLnBrk="1" hangingPunct="1"/>
            <a:r>
              <a:rPr lang="en-US" dirty="0"/>
              <a:t>Allows attacker to take over a computer</a:t>
            </a:r>
          </a:p>
          <a:p>
            <a:pPr lvl="1" eaLnBrk="1" hangingPunct="1"/>
            <a:r>
              <a:rPr lang="en-US" dirty="0"/>
              <a:t>Practically undetectable change  </a:t>
            </a:r>
            <a:r>
              <a:rPr lang="en-US" sz="2000" dirty="0"/>
              <a:t>(uncovered via CVS logs)</a:t>
            </a:r>
            <a:endParaRPr lang="en-US" dirty="0"/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r>
              <a:rPr lang="en-US" dirty="0"/>
              <a:t>Inserted line in wait4() </a:t>
            </a:r>
          </a:p>
          <a:p>
            <a:pPr eaLnBrk="1" hangingPunct="1"/>
            <a:endParaRPr lang="en-US" dirty="0"/>
          </a:p>
          <a:p>
            <a:pPr lvl="1" eaLnBrk="1" hangingPunct="1"/>
            <a:endParaRPr lang="en-US" dirty="0"/>
          </a:p>
          <a:p>
            <a:pPr marL="457200" lvl="1" indent="0" eaLnBrk="1" hangingPunct="1">
              <a:buNone/>
            </a:pPr>
            <a:r>
              <a:rPr lang="en-US" dirty="0"/>
              <a:t>Looks like a standard error check, but …</a:t>
            </a:r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-76200" y="3306253"/>
            <a:ext cx="9144000" cy="637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/>
          <a:p>
            <a:pPr defTabSz="822325"/>
            <a:r>
              <a:rPr lang="en-US" sz="1800" dirty="0">
                <a:latin typeface="Courier New" charset="0"/>
              </a:rPr>
              <a:t>	</a:t>
            </a:r>
            <a:r>
              <a:rPr lang="en-US" sz="1800" b="1" dirty="0">
                <a:latin typeface="Courier New" charset="0"/>
              </a:rPr>
              <a:t>if ((options == (__WCLONE|__WALL)) &amp;&amp; (current-&gt;</a:t>
            </a:r>
            <a:r>
              <a:rPr lang="en-US" sz="1800" b="1" dirty="0" err="1">
                <a:latin typeface="Courier New" charset="0"/>
              </a:rPr>
              <a:t>uid</a:t>
            </a:r>
            <a:r>
              <a:rPr lang="en-US" sz="1800" b="1" dirty="0">
                <a:latin typeface="Courier New" charset="0"/>
              </a:rPr>
              <a:t> = 0))                  </a:t>
            </a:r>
          </a:p>
          <a:p>
            <a:pPr defTabSz="822325"/>
            <a:r>
              <a:rPr lang="en-US" sz="1800" b="1" dirty="0">
                <a:latin typeface="Courier New" charset="0"/>
              </a:rPr>
              <a:t>			</a:t>
            </a:r>
            <a:r>
              <a:rPr lang="en-US" sz="1800" b="1" dirty="0" err="1">
                <a:latin typeface="Courier New" charset="0"/>
              </a:rPr>
              <a:t>retval</a:t>
            </a:r>
            <a:r>
              <a:rPr lang="en-US" sz="1800" b="1" dirty="0">
                <a:latin typeface="Courier New" charset="0"/>
              </a:rPr>
              <a:t> = -EINVAL;</a:t>
            </a:r>
            <a:r>
              <a:rPr lang="en-US" b="1" dirty="0">
                <a:latin typeface="Courier" charset="0"/>
              </a:rPr>
              <a:t>        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-38100" y="4857750"/>
            <a:ext cx="25705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See: http://</a:t>
            </a:r>
            <a:r>
              <a:rPr lang="en-US" sz="1200" dirty="0" err="1"/>
              <a:t>lwn.net</a:t>
            </a:r>
            <a:r>
              <a:rPr lang="en-US" sz="1200" dirty="0"/>
              <a:t>/Articles/57135/</a:t>
            </a:r>
          </a:p>
        </p:txBody>
      </p:sp>
    </p:spTree>
    <p:extLst>
      <p:ext uri="{BB962C8B-B14F-4D97-AF65-F5344CB8AC3E}">
        <p14:creationId xmlns:p14="http://schemas.microsoft.com/office/powerpoint/2010/main" val="319582441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686800" cy="2895600"/>
          </a:xfrm>
        </p:spPr>
        <p:txBody>
          <a:bodyPr/>
          <a:lstStyle/>
          <a:p>
            <a:r>
              <a:rPr lang="en-US" dirty="0"/>
              <a:t>Access to </a:t>
            </a:r>
            <a:r>
              <a:rPr lang="en-US" dirty="0" err="1"/>
              <a:t>SIPRnet</a:t>
            </a:r>
            <a:r>
              <a:rPr lang="en-US" dirty="0"/>
              <a:t> and a CD-RW:    260,000 cables  ⇒  </a:t>
            </a:r>
            <a:r>
              <a:rPr lang="en-US" dirty="0" err="1"/>
              <a:t>Wikileaks</a:t>
            </a:r>
            <a:r>
              <a:rPr lang="en-US" dirty="0"/>
              <a:t> </a:t>
            </a:r>
          </a:p>
          <a:p>
            <a:pPr>
              <a:spcBef>
                <a:spcPts val="2376"/>
              </a:spcBef>
            </a:pPr>
            <a:r>
              <a:rPr lang="en-US" dirty="0" err="1"/>
              <a:t>SysAdmin</a:t>
            </a:r>
            <a:r>
              <a:rPr lang="en-US" dirty="0"/>
              <a:t> for city of SF government.  </a:t>
            </a:r>
            <a:br>
              <a:rPr lang="en-US" dirty="0"/>
            </a:br>
            <a:r>
              <a:rPr lang="en-US" dirty="0"/>
              <a:t>	Changed passwords, locking out city from router access</a:t>
            </a:r>
          </a:p>
          <a:p>
            <a:pPr>
              <a:spcBef>
                <a:spcPts val="2376"/>
              </a:spcBef>
            </a:pPr>
            <a:r>
              <a:rPr lang="en-US" dirty="0"/>
              <a:t>Inside logic bomb took down 2000 UBS servers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3025" y="3257550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⋮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4400550"/>
            <a:ext cx="3931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security technology help?</a:t>
            </a:r>
          </a:p>
        </p:txBody>
      </p:sp>
    </p:spTree>
    <p:extLst>
      <p:ext uri="{BB962C8B-B14F-4D97-AF65-F5344CB8AC3E}">
        <p14:creationId xmlns:p14="http://schemas.microsoft.com/office/powerpoint/2010/main" val="249122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computer security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095750"/>
          </a:xfrm>
        </p:spPr>
        <p:txBody>
          <a:bodyPr/>
          <a:lstStyle/>
          <a:p>
            <a:pPr>
              <a:spcBef>
                <a:spcPts val="1776"/>
              </a:spcBef>
            </a:pPr>
            <a:r>
              <a:rPr lang="en-US" b="1" dirty="0"/>
              <a:t>Lots of buggy software</a:t>
            </a:r>
          </a:p>
          <a:p>
            <a:pPr>
              <a:spcBef>
                <a:spcPts val="1776"/>
              </a:spcBef>
            </a:pPr>
            <a:r>
              <a:rPr lang="en-US" b="1" dirty="0"/>
              <a:t>Social engineering is very effective</a:t>
            </a:r>
            <a:endParaRPr lang="en-US" dirty="0"/>
          </a:p>
          <a:p>
            <a:pPr>
              <a:spcBef>
                <a:spcPts val="2376"/>
              </a:spcBef>
            </a:pPr>
            <a:r>
              <a:rPr lang="en-US" b="1" dirty="0"/>
              <a:t>Money can be made from finding and exploiting </a:t>
            </a:r>
            <a:r>
              <a:rPr lang="en-US" b="1" dirty="0" err="1"/>
              <a:t>vulns</a:t>
            </a:r>
            <a:r>
              <a:rPr lang="en-US" dirty="0"/>
              <a:t>.</a:t>
            </a:r>
          </a:p>
          <a:p>
            <a:pPr marL="914400" lvl="1" indent="-457200">
              <a:spcBef>
                <a:spcPts val="2376"/>
              </a:spcBef>
              <a:buFont typeface="+mj-lt"/>
              <a:buAutoNum type="arabicPeriod"/>
            </a:pPr>
            <a:r>
              <a:rPr lang="en-US" dirty="0"/>
              <a:t>Marketplace for vulnerabilities</a:t>
            </a:r>
          </a:p>
          <a:p>
            <a:pPr marL="914400" lvl="1" indent="-457200">
              <a:spcBef>
                <a:spcPts val="2376"/>
              </a:spcBef>
              <a:buFont typeface="+mj-lt"/>
              <a:buAutoNum type="arabicPeriod"/>
            </a:pPr>
            <a:r>
              <a:rPr lang="en-US" dirty="0"/>
              <a:t>Marketplace for owned machines (PPI)</a:t>
            </a:r>
          </a:p>
          <a:p>
            <a:pPr marL="914400" lvl="1" indent="-457200">
              <a:spcBef>
                <a:spcPts val="2376"/>
              </a:spcBef>
              <a:buFont typeface="+mj-lt"/>
              <a:buAutoNum type="arabicPeriod"/>
            </a:pPr>
            <a:r>
              <a:rPr lang="en-US" dirty="0"/>
              <a:t>Many methods to profit from owned machines</a:t>
            </a:r>
          </a:p>
          <a:p>
            <a:pPr lvl="1"/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228600" y="2876550"/>
            <a:ext cx="8763000" cy="2245757"/>
            <a:chOff x="228600" y="2876550"/>
            <a:chExt cx="8763000" cy="2245757"/>
          </a:xfrm>
        </p:grpSpPr>
        <p:sp>
          <p:nvSpPr>
            <p:cNvPr id="7" name="Rounded Rectangle 6"/>
            <p:cNvSpPr/>
            <p:nvPr/>
          </p:nvSpPr>
          <p:spPr>
            <a:xfrm>
              <a:off x="228600" y="2876550"/>
              <a:ext cx="8763000" cy="1905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4520" y="4752975"/>
              <a:ext cx="3391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current state of computer security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605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10000" y="2535772"/>
            <a:ext cx="52578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Marketplace for</a:t>
            </a:r>
            <a:b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Vulnerabilities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16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Marketplace for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5344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Option 1</a:t>
            </a:r>
            <a:r>
              <a:rPr lang="en-US" dirty="0"/>
              <a:t>:   bug bounty programs  </a:t>
            </a:r>
            <a:r>
              <a:rPr lang="en-US" sz="1800" dirty="0"/>
              <a:t>(many)</a:t>
            </a:r>
          </a:p>
          <a:p>
            <a:r>
              <a:rPr lang="en-US" dirty="0"/>
              <a:t>Google Vulnerability Reward Program:   up to $31,337</a:t>
            </a:r>
          </a:p>
          <a:p>
            <a:r>
              <a:rPr lang="en-US" dirty="0"/>
              <a:t>Microsoft Bounty Program:   up to $100K </a:t>
            </a:r>
          </a:p>
          <a:p>
            <a:r>
              <a:rPr lang="en-US" dirty="0"/>
              <a:t>Apple Bug Bounty program:  up to $200K  </a:t>
            </a:r>
            <a:r>
              <a:rPr lang="en-US" sz="2000" dirty="0"/>
              <a:t>(secure boot firmware)</a:t>
            </a:r>
            <a:endParaRPr lang="en-US" dirty="0"/>
          </a:p>
          <a:p>
            <a:r>
              <a:rPr lang="en-US" dirty="0"/>
              <a:t>Pwn2Own competition:   $15K 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b="1" dirty="0"/>
              <a:t>Option 2</a:t>
            </a:r>
            <a:r>
              <a:rPr lang="en-US" dirty="0"/>
              <a:t>:   </a:t>
            </a:r>
          </a:p>
          <a:p>
            <a:r>
              <a:rPr lang="en-US" dirty="0" err="1"/>
              <a:t>Zerodium</a:t>
            </a:r>
            <a:r>
              <a:rPr lang="en-US" dirty="0"/>
              <a:t>:  up to $2M for iOS,     $500K for Android    </a:t>
            </a:r>
            <a:r>
              <a:rPr lang="en-US" sz="1600" dirty="0"/>
              <a:t>(2019)</a:t>
            </a:r>
          </a:p>
          <a:p>
            <a:r>
              <a:rPr lang="en-US" dirty="0"/>
              <a:t>… many others</a:t>
            </a:r>
          </a:p>
        </p:txBody>
      </p:sp>
    </p:spTree>
    <p:extLst>
      <p:ext uri="{BB962C8B-B14F-4D97-AF65-F5344CB8AC3E}">
        <p14:creationId xmlns:p14="http://schemas.microsoft.com/office/powerpoint/2010/main" val="232082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/>
              <a:t>Example:  Mozilla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746250"/>
            <a:ext cx="89027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Marketplace for Vulnerabilities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4740093"/>
            <a:ext cx="268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 </a:t>
            </a:r>
            <a:r>
              <a:rPr lang="en-US" dirty="0" err="1"/>
              <a:t>Zerodium</a:t>
            </a:r>
            <a:r>
              <a:rPr lang="en-US" dirty="0"/>
              <a:t> payouts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1621BAF-725E-844B-A1E3-EEF9F7293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729" y="913248"/>
            <a:ext cx="5624396" cy="381449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xmlns="" id="{BB2B55B2-C254-D94E-8403-5A014760A1C0}"/>
              </a:ext>
            </a:extLst>
          </p:cNvPr>
          <p:cNvSpPr/>
          <p:nvPr/>
        </p:nvSpPr>
        <p:spPr>
          <a:xfrm>
            <a:off x="7907885" y="788286"/>
            <a:ext cx="777240" cy="77545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C844C423-3C67-9243-8AAE-5B20D3317378}"/>
              </a:ext>
            </a:extLst>
          </p:cNvPr>
          <p:cNvSpPr/>
          <p:nvPr/>
        </p:nvSpPr>
        <p:spPr>
          <a:xfrm>
            <a:off x="6855489" y="1351398"/>
            <a:ext cx="777240" cy="77545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14F29B78-4FEA-164A-BB87-146BBD42AAE3}"/>
              </a:ext>
            </a:extLst>
          </p:cNvPr>
          <p:cNvSpPr/>
          <p:nvPr/>
        </p:nvSpPr>
        <p:spPr>
          <a:xfrm>
            <a:off x="4660929" y="2951598"/>
            <a:ext cx="777240" cy="77545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A850670D-6AA2-EB41-9B7C-3A6A92766F7D}"/>
              </a:ext>
            </a:extLst>
          </p:cNvPr>
          <p:cNvSpPr/>
          <p:nvPr/>
        </p:nvSpPr>
        <p:spPr>
          <a:xfrm>
            <a:off x="6284407" y="3484998"/>
            <a:ext cx="777240" cy="77545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2CEC87A-976D-6C41-9C0F-3F8844A3E12A}"/>
              </a:ext>
            </a:extLst>
          </p:cNvPr>
          <p:cNvSpPr txBox="1"/>
          <p:nvPr/>
        </p:nvSpPr>
        <p:spPr>
          <a:xfrm>
            <a:off x="100372" y="1942183"/>
            <a:ext cx="29179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RCE: remote code execution</a:t>
            </a:r>
          </a:p>
          <a:p>
            <a:pPr>
              <a:spcBef>
                <a:spcPts val="600"/>
              </a:spcBef>
            </a:pPr>
            <a:r>
              <a:rPr lang="en-US" dirty="0"/>
              <a:t>LPE: local privilege escalation</a:t>
            </a:r>
          </a:p>
          <a:p>
            <a:pPr>
              <a:spcBef>
                <a:spcPts val="600"/>
              </a:spcBef>
            </a:pPr>
            <a:r>
              <a:rPr lang="en-US" dirty="0"/>
              <a:t>SBX: sandbox escape</a:t>
            </a:r>
          </a:p>
        </p:txBody>
      </p:sp>
    </p:spTree>
    <p:extLst>
      <p:ext uri="{BB962C8B-B14F-4D97-AF65-F5344CB8AC3E}">
        <p14:creationId xmlns:p14="http://schemas.microsoft.com/office/powerpoint/2010/main" val="27400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Marketplace for Vulnerabilities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4740093"/>
            <a:ext cx="268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 </a:t>
            </a:r>
            <a:r>
              <a:rPr lang="en-US" dirty="0" err="1"/>
              <a:t>Zerodium</a:t>
            </a:r>
            <a:r>
              <a:rPr lang="en-US" dirty="0"/>
              <a:t> payouts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2CEC87A-976D-6C41-9C0F-3F8844A3E12A}"/>
              </a:ext>
            </a:extLst>
          </p:cNvPr>
          <p:cNvSpPr txBox="1"/>
          <p:nvPr/>
        </p:nvSpPr>
        <p:spPr>
          <a:xfrm>
            <a:off x="100372" y="1942183"/>
            <a:ext cx="2917915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RCE: remote code execution</a:t>
            </a:r>
          </a:p>
          <a:p>
            <a:pPr>
              <a:spcBef>
                <a:spcPts val="600"/>
              </a:spcBef>
            </a:pPr>
            <a:r>
              <a:rPr lang="en-US" dirty="0"/>
              <a:t>LPE: local privilege escalation</a:t>
            </a:r>
          </a:p>
          <a:p>
            <a:pPr>
              <a:spcBef>
                <a:spcPts val="600"/>
              </a:spcBef>
            </a:pPr>
            <a:r>
              <a:rPr lang="en-US" dirty="0"/>
              <a:t>SBX: sandbox escape</a:t>
            </a:r>
          </a:p>
          <a:p>
            <a:pPr>
              <a:spcBef>
                <a:spcPts val="600"/>
              </a:spcBef>
            </a:pPr>
            <a:r>
              <a:rPr lang="en-US" dirty="0"/>
              <a:t>RJB: remote jailbreak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7DC1175-8577-F34A-B222-E4BABED24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107" y="976451"/>
            <a:ext cx="6083521" cy="367986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B3715ACF-FA22-404E-8182-CC765453B750}"/>
              </a:ext>
            </a:extLst>
          </p:cNvPr>
          <p:cNvSpPr/>
          <p:nvPr/>
        </p:nvSpPr>
        <p:spPr>
          <a:xfrm>
            <a:off x="8266388" y="1002466"/>
            <a:ext cx="777240" cy="77545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1958FC1E-834C-1440-99A9-FB789B783568}"/>
              </a:ext>
            </a:extLst>
          </p:cNvPr>
          <p:cNvSpPr/>
          <p:nvPr/>
        </p:nvSpPr>
        <p:spPr>
          <a:xfrm>
            <a:off x="7680960" y="3964642"/>
            <a:ext cx="777240" cy="77545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636D710-EF2C-D943-BAE4-D87CDAF37DEA}"/>
              </a:ext>
            </a:extLst>
          </p:cNvPr>
          <p:cNvSpPr/>
          <p:nvPr/>
        </p:nvSpPr>
        <p:spPr>
          <a:xfrm>
            <a:off x="3642360" y="2786899"/>
            <a:ext cx="777240" cy="77545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411AF87E-F863-D645-B1A8-B0D425F9436F}"/>
              </a:ext>
            </a:extLst>
          </p:cNvPr>
          <p:cNvSpPr/>
          <p:nvPr/>
        </p:nvSpPr>
        <p:spPr>
          <a:xfrm>
            <a:off x="7086600" y="2184024"/>
            <a:ext cx="777240" cy="775451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7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Marketplace for owned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229600" cy="409575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Pay-per-install (PPI) services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PPI operation:</a:t>
            </a:r>
          </a:p>
          <a:p>
            <a:pPr marL="457200" indent="-457200">
              <a:buAutoNum type="arabicPeriod"/>
            </a:pPr>
            <a:r>
              <a:rPr lang="en-US" dirty="0"/>
              <a:t>Own victim’s machine</a:t>
            </a:r>
          </a:p>
          <a:p>
            <a:pPr marL="457200" indent="-457200">
              <a:buAutoNum type="arabicPeriod"/>
            </a:pPr>
            <a:r>
              <a:rPr lang="en-US" dirty="0"/>
              <a:t>Download and install client’s code</a:t>
            </a:r>
          </a:p>
          <a:p>
            <a:pPr marL="457200" indent="-457200">
              <a:buAutoNum type="arabicPeriod"/>
            </a:pPr>
            <a:r>
              <a:rPr lang="en-US" dirty="0"/>
              <a:t>Charge client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4781550"/>
            <a:ext cx="685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 </a:t>
            </a:r>
            <a:r>
              <a:rPr lang="en-US" dirty="0" err="1"/>
              <a:t>Cabalerro</a:t>
            </a:r>
            <a:r>
              <a:rPr lang="en-US" dirty="0"/>
              <a:t> et al.   (</a:t>
            </a:r>
            <a:r>
              <a:rPr lang="en-US" dirty="0" err="1"/>
              <a:t>www.icir.org</a:t>
            </a:r>
            <a:r>
              <a:rPr lang="en-US" dirty="0"/>
              <a:t>/</a:t>
            </a:r>
            <a:r>
              <a:rPr lang="en-US" dirty="0" err="1"/>
              <a:t>vern</a:t>
            </a:r>
            <a:r>
              <a:rPr lang="en-US" dirty="0"/>
              <a:t>/papers/ppi-usesec11.pdf)</a:t>
            </a:r>
          </a:p>
        </p:txBody>
      </p:sp>
      <p:sp>
        <p:nvSpPr>
          <p:cNvPr id="8" name="Oval 7"/>
          <p:cNvSpPr/>
          <p:nvPr/>
        </p:nvSpPr>
        <p:spPr>
          <a:xfrm>
            <a:off x="5181600" y="1123950"/>
            <a:ext cx="10668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bot</a:t>
            </a:r>
          </a:p>
        </p:txBody>
      </p:sp>
      <p:sp>
        <p:nvSpPr>
          <p:cNvPr id="10" name="Oval 9"/>
          <p:cNvSpPr/>
          <p:nvPr/>
        </p:nvSpPr>
        <p:spPr>
          <a:xfrm>
            <a:off x="6629400" y="1123950"/>
            <a:ext cx="17526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keylogger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1047750"/>
            <a:ext cx="1012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clients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3600" y="2343150"/>
            <a:ext cx="1676400" cy="838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90"/>
                </a:solidFill>
              </a:rPr>
              <a:t>PPI service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714750"/>
            <a:ext cx="964270" cy="762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714750"/>
            <a:ext cx="964270" cy="762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3714750"/>
            <a:ext cx="964270" cy="76200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0" idx="4"/>
          </p:cNvCxnSpPr>
          <p:nvPr/>
        </p:nvCxnSpPr>
        <p:spPr>
          <a:xfrm flipH="1">
            <a:off x="7162800" y="1657350"/>
            <a:ext cx="3429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</p:cNvCxnSpPr>
          <p:nvPr/>
        </p:nvCxnSpPr>
        <p:spPr>
          <a:xfrm>
            <a:off x="5715000" y="1657350"/>
            <a:ext cx="533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867400" y="318135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</p:cNvCxnSpPr>
          <p:nvPr/>
        </p:nvCxnSpPr>
        <p:spPr>
          <a:xfrm>
            <a:off x="6781800" y="3181350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239000" y="318135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00" y="4338340"/>
            <a:ext cx="1124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Victims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038600" y="895350"/>
            <a:ext cx="4648200" cy="990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6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Marketplace for owned machines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4781550"/>
            <a:ext cx="685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 </a:t>
            </a:r>
            <a:r>
              <a:rPr lang="en-US" dirty="0" err="1"/>
              <a:t>Cabalerro</a:t>
            </a:r>
            <a:r>
              <a:rPr lang="en-US" dirty="0"/>
              <a:t> et al.   (</a:t>
            </a:r>
            <a:r>
              <a:rPr lang="en-US" dirty="0" err="1"/>
              <a:t>www.icir.org</a:t>
            </a:r>
            <a:r>
              <a:rPr lang="en-US" dirty="0"/>
              <a:t>/</a:t>
            </a:r>
            <a:r>
              <a:rPr lang="en-US" dirty="0" err="1"/>
              <a:t>vern</a:t>
            </a:r>
            <a:r>
              <a:rPr lang="en-US" dirty="0"/>
              <a:t>/papers/ppi-usesec11.pdf)</a:t>
            </a:r>
          </a:p>
        </p:txBody>
      </p:sp>
      <p:sp>
        <p:nvSpPr>
          <p:cNvPr id="8" name="Oval 7"/>
          <p:cNvSpPr/>
          <p:nvPr/>
        </p:nvSpPr>
        <p:spPr>
          <a:xfrm>
            <a:off x="5181600" y="1123950"/>
            <a:ext cx="10668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bot</a:t>
            </a:r>
          </a:p>
        </p:txBody>
      </p:sp>
      <p:sp>
        <p:nvSpPr>
          <p:cNvPr id="10" name="Oval 9"/>
          <p:cNvSpPr/>
          <p:nvPr/>
        </p:nvSpPr>
        <p:spPr>
          <a:xfrm>
            <a:off x="6629400" y="1123950"/>
            <a:ext cx="17526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keylogger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1047750"/>
            <a:ext cx="1014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clients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3600" y="2343150"/>
            <a:ext cx="1676400" cy="838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90"/>
                </a:solidFill>
              </a:rPr>
              <a:t>PPI service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714750"/>
            <a:ext cx="964270" cy="762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714750"/>
            <a:ext cx="964270" cy="762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3714750"/>
            <a:ext cx="964270" cy="76200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0" idx="4"/>
          </p:cNvCxnSpPr>
          <p:nvPr/>
        </p:nvCxnSpPr>
        <p:spPr>
          <a:xfrm flipH="1">
            <a:off x="7162800" y="1657350"/>
            <a:ext cx="3429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</p:cNvCxnSpPr>
          <p:nvPr/>
        </p:nvCxnSpPr>
        <p:spPr>
          <a:xfrm>
            <a:off x="5715000" y="1657350"/>
            <a:ext cx="533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867400" y="318135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</p:cNvCxnSpPr>
          <p:nvPr/>
        </p:nvCxnSpPr>
        <p:spPr>
          <a:xfrm>
            <a:off x="6781800" y="3181350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239000" y="318135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00" y="4333875"/>
            <a:ext cx="1124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Victims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038600" y="895350"/>
            <a:ext cx="4648200" cy="990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2190750"/>
            <a:ext cx="552457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Cost:    </a:t>
            </a:r>
            <a:r>
              <a:rPr lang="en-US" sz="2400" b="1" dirty="0"/>
              <a:t>US     -  100-180$ / 1000 machines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400" dirty="0"/>
              <a:t>	</a:t>
            </a:r>
            <a:r>
              <a:rPr lang="en-US" sz="2400" b="1" dirty="0"/>
              <a:t>Asia  -   7-8$ / 1000 machines</a:t>
            </a:r>
          </a:p>
        </p:txBody>
      </p:sp>
    </p:spTree>
    <p:extLst>
      <p:ext uri="{BB962C8B-B14F-4D97-AF65-F5344CB8AC3E}">
        <p14:creationId xmlns:p14="http://schemas.microsoft.com/office/powerpoint/2010/main" val="6241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 aware of exploit techniques</a:t>
            </a:r>
          </a:p>
          <a:p>
            <a:endParaRPr lang="en-US" dirty="0"/>
          </a:p>
          <a:p>
            <a:r>
              <a:rPr lang="en-US" dirty="0"/>
              <a:t>Learn to defend and avoid common exploits</a:t>
            </a:r>
          </a:p>
          <a:p>
            <a:endParaRPr lang="en-US" dirty="0"/>
          </a:p>
          <a:p>
            <a:r>
              <a:rPr lang="en-US" dirty="0"/>
              <a:t>Learn to architect secure systems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4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4248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Part 1:   </a:t>
            </a:r>
            <a:r>
              <a:rPr lang="en-US" b="1" dirty="0"/>
              <a:t>basics</a:t>
            </a:r>
            <a:r>
              <a:rPr lang="en-US" dirty="0"/>
              <a:t>    </a:t>
            </a:r>
            <a:r>
              <a:rPr lang="en-US" sz="2000" dirty="0"/>
              <a:t>(architecting for security)</a:t>
            </a:r>
          </a:p>
          <a:p>
            <a:r>
              <a:rPr lang="en-US" dirty="0"/>
              <a:t>Securing apps, OS,  and legacy code </a:t>
            </a:r>
            <a:br>
              <a:rPr lang="en-US" dirty="0"/>
            </a:br>
            <a:r>
              <a:rPr lang="en-US" dirty="0"/>
              <a:t>Isolation, authentication, and access control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/>
              <a:t>Part 2:   </a:t>
            </a:r>
            <a:r>
              <a:rPr lang="en-US" b="1" dirty="0"/>
              <a:t>Web security   </a:t>
            </a:r>
            <a:r>
              <a:rPr lang="en-US" sz="2000" dirty="0"/>
              <a:t>(defending against a web attacker)</a:t>
            </a:r>
            <a:endParaRPr lang="en-US" dirty="0"/>
          </a:p>
          <a:p>
            <a:r>
              <a:rPr lang="en-US" dirty="0"/>
              <a:t>Building robust web sites, understand the browser security model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/>
              <a:t>Part 3:   </a:t>
            </a:r>
            <a:r>
              <a:rPr lang="en-US" b="1" dirty="0"/>
              <a:t>network security   </a:t>
            </a:r>
            <a:r>
              <a:rPr lang="en-US" sz="2000" dirty="0"/>
              <a:t>(defending against a network attacker)</a:t>
            </a:r>
            <a:endParaRPr lang="en-US" dirty="0"/>
          </a:p>
          <a:p>
            <a:r>
              <a:rPr lang="en-US" dirty="0"/>
              <a:t>Monitoring and architecting secure networks.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/>
              <a:t>Part 4:   </a:t>
            </a:r>
            <a:r>
              <a:rPr lang="en-US" b="1" dirty="0"/>
              <a:t>securing mobile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6228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276350"/>
            <a:ext cx="7772400" cy="1102519"/>
          </a:xfrm>
        </p:spPr>
        <p:txBody>
          <a:bodyPr/>
          <a:lstStyle/>
          <a:p>
            <a:r>
              <a:rPr lang="en-US" dirty="0"/>
              <a:t>Don’t try this at home 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1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3338" y="4857750"/>
            <a:ext cx="6024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 https://</a:t>
            </a:r>
            <a:r>
              <a:rPr lang="en-US" sz="1600" dirty="0" err="1"/>
              <a:t>www.cvedetails.com</a:t>
            </a:r>
            <a:r>
              <a:rPr lang="en-US" sz="1600" dirty="0"/>
              <a:t>/top-50-products.php?year=2018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F8845FC-05FB-EA41-90B4-7DA03EAB6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44" y="11193"/>
            <a:ext cx="8430112" cy="48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31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Ken Thompson’s clever Trojan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71450"/>
            <a:ext cx="84582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Vulnerable applications being exploited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804946"/>
            <a:ext cx="3553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Kaspersky Security Bulletin 2017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FFFCBA5-2885-8E4B-B6D2-919507677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199" y="614004"/>
            <a:ext cx="4495801" cy="3982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3C3615A-5C0B-7043-AFFE-24B6C31165D1}"/>
              </a:ext>
            </a:extLst>
          </p:cNvPr>
          <p:cNvSpPr txBox="1"/>
          <p:nvPr/>
        </p:nvSpPr>
        <p:spPr>
          <a:xfrm>
            <a:off x="4056173" y="3028950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351C654-9D3A-904A-B9A7-CE6975330F66}"/>
              </a:ext>
            </a:extLst>
          </p:cNvPr>
          <p:cNvSpPr txBox="1"/>
          <p:nvPr/>
        </p:nvSpPr>
        <p:spPr>
          <a:xfrm>
            <a:off x="5011627" y="196215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Android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B16CE2A-328B-6E43-A708-548C4D036EB4}"/>
              </a:ext>
            </a:extLst>
          </p:cNvPr>
          <p:cNvSpPr txBox="1"/>
          <p:nvPr/>
        </p:nvSpPr>
        <p:spPr>
          <a:xfrm>
            <a:off x="3639942" y="1460897"/>
            <a:ext cx="74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59D32AE-F719-B948-B0CB-602A2F41AE8E}"/>
              </a:ext>
            </a:extLst>
          </p:cNvPr>
          <p:cNvSpPr txBox="1"/>
          <p:nvPr/>
        </p:nvSpPr>
        <p:spPr>
          <a:xfrm>
            <a:off x="3352800" y="2060257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30390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attacks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3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Why own client machines:  </a:t>
            </a:r>
            <a:br>
              <a:rPr lang="en-US" sz="3600" dirty="0"/>
            </a:br>
            <a:r>
              <a:rPr lang="en-US" sz="3600" dirty="0"/>
              <a:t>     1.  IP address and bandwidth stealing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686800" cy="3810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Attacker’s goal:   look like a random Internet user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dirty="0"/>
              <a:t>Use the IP address of infected machine or phone for:</a:t>
            </a:r>
          </a:p>
          <a:p>
            <a:pPr>
              <a:spcBef>
                <a:spcPts val="1776"/>
              </a:spcBef>
            </a:pPr>
            <a:r>
              <a:rPr lang="en-US" b="1" dirty="0"/>
              <a:t>Spam</a:t>
            </a:r>
            <a:r>
              <a:rPr lang="en-US" dirty="0"/>
              <a:t>    (e.g. the storm botnet)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Spamalytics</a:t>
            </a:r>
            <a:r>
              <a:rPr lang="en-US" dirty="0"/>
              <a:t>:    </a:t>
            </a:r>
            <a:r>
              <a:rPr lang="en-US" sz="1800" dirty="0"/>
              <a:t>1:12M  </a:t>
            </a:r>
            <a:r>
              <a:rPr lang="en-US" sz="1800" dirty="0" err="1"/>
              <a:t>pharma</a:t>
            </a:r>
            <a:r>
              <a:rPr lang="en-US" sz="1800" dirty="0"/>
              <a:t> spams leads to purchase</a:t>
            </a:r>
          </a:p>
          <a:p>
            <a:pPr marL="0" indent="0">
              <a:buNone/>
            </a:pPr>
            <a:r>
              <a:rPr lang="en-US" sz="1800" dirty="0"/>
              <a:t>			1:260K greeting card spams leads to infection</a:t>
            </a:r>
            <a:endParaRPr lang="en-US" dirty="0"/>
          </a:p>
          <a:p>
            <a:pPr>
              <a:spcBef>
                <a:spcPts val="1776"/>
              </a:spcBef>
            </a:pPr>
            <a:r>
              <a:rPr lang="en-US" b="1" dirty="0"/>
              <a:t>Denial of Service:      </a:t>
            </a:r>
            <a:r>
              <a:rPr lang="en-US" dirty="0"/>
              <a:t>Services:  </a:t>
            </a:r>
            <a:r>
              <a:rPr lang="en-US" b="1" dirty="0"/>
              <a:t> </a:t>
            </a:r>
            <a:r>
              <a:rPr lang="en-US" dirty="0"/>
              <a:t>1 hour (20$),   24 hours (100$)</a:t>
            </a:r>
            <a:endParaRPr lang="en-US" b="1" dirty="0"/>
          </a:p>
          <a:p>
            <a:pPr>
              <a:spcBef>
                <a:spcPts val="1776"/>
              </a:spcBef>
            </a:pPr>
            <a:r>
              <a:rPr lang="en-US" b="1" dirty="0"/>
              <a:t>Click fraud  </a:t>
            </a:r>
            <a:r>
              <a:rPr lang="en-US" dirty="0"/>
              <a:t>(e.g. </a:t>
            </a:r>
            <a:r>
              <a:rPr lang="en-US" dirty="0" err="1"/>
              <a:t>Clickbot.a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676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3888010"/>
            <a:ext cx="1016000" cy="1064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9050"/>
            <a:ext cx="8839200" cy="85725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Why own machines: </a:t>
            </a:r>
            <a:br>
              <a:rPr lang="en-US" sz="3200" dirty="0"/>
            </a:br>
            <a:r>
              <a:rPr lang="en-US" sz="3200" dirty="0"/>
              <a:t>     2.  Steal user credentials,  crypto miners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keylog</a:t>
            </a:r>
            <a:r>
              <a:rPr lang="en-US" dirty="0"/>
              <a:t> for banking passwords,   web passwords,   gaming </a:t>
            </a:r>
            <a:r>
              <a:rPr lang="en-US" dirty="0" err="1"/>
              <a:t>pwds</a:t>
            </a:r>
            <a:r>
              <a:rPr lang="en-US" dirty="0"/>
              <a:t>.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/>
              <a:t>Example:  </a:t>
            </a:r>
            <a:r>
              <a:rPr lang="en-US" dirty="0" err="1"/>
              <a:t>SilentBanker</a:t>
            </a:r>
            <a:r>
              <a:rPr lang="en-US" dirty="0"/>
              <a:t>  </a:t>
            </a:r>
            <a:r>
              <a:rPr lang="en-US" sz="1800" dirty="0"/>
              <a:t>(and many like it)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3487960"/>
            <a:ext cx="31242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sz="2800" b="1" dirty="0">
              <a:latin typeface="+mn-lt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553200" y="3276600"/>
            <a:ext cx="1752600" cy="5143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800" b="1" dirty="0">
                <a:latin typeface="+mn-lt"/>
                <a:ea typeface="+mn-ea"/>
              </a:rPr>
              <a:t>Bank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124200" y="3316510"/>
            <a:ext cx="1447800" cy="5715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 sz="2800" b="1" dirty="0">
              <a:latin typeface="+mn-lt"/>
              <a:ea typeface="+mn-ea"/>
            </a:endParaRPr>
          </a:p>
        </p:txBody>
      </p:sp>
      <p:cxnSp>
        <p:nvCxnSpPr>
          <p:cNvPr id="7" name="Straight Arrow Connector 11"/>
          <p:cNvCxnSpPr>
            <a:cxnSpLocks noChangeShapeType="1"/>
          </p:cNvCxnSpPr>
          <p:nvPr/>
        </p:nvCxnSpPr>
        <p:spPr bwMode="auto">
          <a:xfrm>
            <a:off x="1828800" y="3259360"/>
            <a:ext cx="2133600" cy="91440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 type="none"/>
            <a:tailEnd type="triangle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2362200" y="2903760"/>
            <a:ext cx="1752600" cy="5847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600" dirty="0">
                <a:solidFill>
                  <a:srgbClr val="C00000"/>
                </a:solidFill>
                <a:latin typeface="+mn-lt"/>
                <a:ea typeface="+mn-ea"/>
              </a:rPr>
              <a:t>Malware injects </a:t>
            </a:r>
            <a:r>
              <a:rPr lang="en-US" sz="1600" dirty="0" err="1">
                <a:solidFill>
                  <a:srgbClr val="C00000"/>
                </a:solidFill>
                <a:latin typeface="+mn-lt"/>
                <a:ea typeface="+mn-ea"/>
              </a:rPr>
              <a:t>Javascript</a:t>
            </a:r>
            <a:endParaRPr lang="en-US" sz="16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5800" y="2954560"/>
            <a:ext cx="2133600" cy="584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ea typeface="+mn-ea"/>
              </a:rPr>
              <a:t>Bank sends login page needed to log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3647563"/>
            <a:ext cx="2514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+mn-lt"/>
                <a:ea typeface="+mn-ea"/>
              </a:rPr>
              <a:t>When user submits information, also sent to attacker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781800" y="2116360"/>
            <a:ext cx="1301306" cy="131445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057400" y="2497360"/>
            <a:ext cx="4724400" cy="0"/>
          </a:xfrm>
          <a:prstGeom prst="straightConnector1">
            <a:avLst/>
          </a:prstGeom>
          <a:ln w="38100" cmpd="sng">
            <a:solidFill>
              <a:srgbClr val="00CC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59287" y="2154460"/>
            <a:ext cx="249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requests login page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268760"/>
            <a:ext cx="1358900" cy="107385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343400" y="2954560"/>
            <a:ext cx="2514600" cy="0"/>
          </a:xfrm>
          <a:prstGeom prst="straightConnector1">
            <a:avLst/>
          </a:prstGeom>
          <a:ln w="38100" cmpd="sng">
            <a:solidFill>
              <a:srgbClr val="00CC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828800" y="2954560"/>
            <a:ext cx="2514600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43600" y="4171950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 mechanism used </a:t>
            </a:r>
            <a:br>
              <a:rPr lang="en-US" dirty="0"/>
            </a:br>
            <a:r>
              <a:rPr lang="en-US" dirty="0"/>
              <a:t>by Zeus botnet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4610040"/>
            <a:ext cx="3063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Man-in-the-Browser (MITB)</a:t>
            </a:r>
          </a:p>
        </p:txBody>
      </p:sp>
    </p:spTree>
    <p:extLst>
      <p:ext uri="{BB962C8B-B14F-4D97-AF65-F5344CB8AC3E}">
        <p14:creationId xmlns:p14="http://schemas.microsoft.com/office/powerpoint/2010/main" val="399374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8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financial malware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5255" y="4854773"/>
            <a:ext cx="3129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Kaspersky Security Bulletin 2017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51BD3E6-6A1A-DA41-82D2-4E9953054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47750"/>
            <a:ext cx="3437489" cy="336550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4648200" y="1504950"/>
            <a:ext cx="4343400" cy="2667000"/>
          </a:xfrm>
          <a:prstGeom prst="wedgeRoundRectCallout">
            <a:avLst>
              <a:gd name="adj1" fmla="val -76516"/>
              <a:gd name="adj2" fmla="val -56936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ts val="600"/>
              </a:spcBef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records banking passwords via </a:t>
            </a:r>
            <a:r>
              <a:rPr lang="en-US" sz="2400" dirty="0" err="1">
                <a:solidFill>
                  <a:schemeClr val="tx1"/>
                </a:solidFill>
              </a:rPr>
              <a:t>keylogger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spcBef>
                <a:spcPts val="600"/>
              </a:spcBef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spread via spam email and hacked web sites</a:t>
            </a:r>
          </a:p>
          <a:p>
            <a:pPr marL="342900" indent="-342900">
              <a:spcBef>
                <a:spcPts val="600"/>
              </a:spcBef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maintains access to PC for future installs</a:t>
            </a:r>
          </a:p>
        </p:txBody>
      </p:sp>
    </p:spTree>
    <p:extLst>
      <p:ext uri="{BB962C8B-B14F-4D97-AF65-F5344CB8AC3E}">
        <p14:creationId xmlns:p14="http://schemas.microsoft.com/office/powerpoint/2010/main" val="197219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71550"/>
            <a:ext cx="4350697" cy="281858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857250"/>
          </a:xfrm>
        </p:spPr>
        <p:txBody>
          <a:bodyPr/>
          <a:lstStyle/>
          <a:p>
            <a:r>
              <a:rPr lang="en-US" dirty="0"/>
              <a:t>Users attacked:  stats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3924631"/>
            <a:ext cx="455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≈  </a:t>
            </a:r>
            <a:r>
              <a:rPr lang="en-US" sz="2400"/>
              <a:t>300,000 users/month </a:t>
            </a:r>
            <a:r>
              <a:rPr lang="en-US" sz="2400" dirty="0"/>
              <a:t>worldwide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227" y="1123950"/>
            <a:ext cx="3981180" cy="2438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01009" y="3943350"/>
            <a:ext cx="288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worldwide problem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5255" y="4854773"/>
            <a:ext cx="3129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Kaspersky Security Bulletin 2015</a:t>
            </a:r>
          </a:p>
        </p:txBody>
      </p:sp>
    </p:spTree>
    <p:extLst>
      <p:ext uri="{BB962C8B-B14F-4D97-AF65-F5344CB8AC3E}">
        <p14:creationId xmlns:p14="http://schemas.microsoft.com/office/powerpoint/2010/main" val="6252080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0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5999</TotalTime>
  <Words>1055</Words>
  <Application>Microsoft Macintosh PowerPoint</Application>
  <PresentationFormat>On-screen Show (16:9)</PresentationFormat>
  <Paragraphs>203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Calibri</vt:lpstr>
      <vt:lpstr>Courier</vt:lpstr>
      <vt:lpstr>Courier New</vt:lpstr>
      <vt:lpstr>ＭＳ Ｐゴシック</vt:lpstr>
      <vt:lpstr>Tahoma</vt:lpstr>
      <vt:lpstr>Times New Roman</vt:lpstr>
      <vt:lpstr>Arial</vt:lpstr>
      <vt:lpstr>1_Lecture</vt:lpstr>
      <vt:lpstr>2_Office Theme</vt:lpstr>
      <vt:lpstr>3_Office Theme</vt:lpstr>
      <vt:lpstr>Network Security</vt:lpstr>
      <vt:lpstr>The computer security problem</vt:lpstr>
      <vt:lpstr>PowerPoint Presentation</vt:lpstr>
      <vt:lpstr>Vulnerable applications being exploited</vt:lpstr>
      <vt:lpstr>Sample attacks</vt:lpstr>
      <vt:lpstr>Why own client machines:        1.  IP address and bandwidth stealing</vt:lpstr>
      <vt:lpstr>Why own machines:       2.  Steal user credentials,  crypto miners</vt:lpstr>
      <vt:lpstr>Lots of financial malware</vt:lpstr>
      <vt:lpstr>Users attacked:  stats</vt:lpstr>
      <vt:lpstr>Why own machines:     3. Ransomware</vt:lpstr>
      <vt:lpstr>WannaCry   ransomware</vt:lpstr>
      <vt:lpstr>Ransomware in 2017:  # users attacked</vt:lpstr>
      <vt:lpstr>Why own machines:       4. Spread to isolated systems </vt:lpstr>
      <vt:lpstr>Server-side attacks</vt:lpstr>
      <vt:lpstr>Infecting visiting users: Mpack</vt:lpstr>
      <vt:lpstr>Types of data stolen  (2012-2015)</vt:lpstr>
      <vt:lpstr>How companies lose data</vt:lpstr>
      <vt:lpstr>Insider attacks:  example</vt:lpstr>
      <vt:lpstr>Many more examples</vt:lpstr>
      <vt:lpstr>The Marketplace for Vulnerabilities</vt:lpstr>
      <vt:lpstr>Marketplace for Vulnerabilities</vt:lpstr>
      <vt:lpstr>Example:  Mozilla</vt:lpstr>
      <vt:lpstr>Marketplace for Vulnerabilities</vt:lpstr>
      <vt:lpstr>Marketplace for Vulnerabilities</vt:lpstr>
      <vt:lpstr>Marketplace for owned machines</vt:lpstr>
      <vt:lpstr>Marketplace for owned machines</vt:lpstr>
      <vt:lpstr>This course</vt:lpstr>
      <vt:lpstr>This course</vt:lpstr>
      <vt:lpstr>Don’t try this at home !</vt:lpstr>
      <vt:lpstr>Ken Thompson’s clever Trojan</vt:lpstr>
    </vt:vector>
  </TitlesOfParts>
  <Manager/>
  <Company/>
  <LinksUpToDate>false</LinksUpToDate>
  <SharedDoc>false</SharedDoc>
  <HyperlinkBase/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</dc:title>
  <dc:subject/>
  <dc:creator>Dan Boneh</dc:creator>
  <cp:keywords/>
  <dc:description/>
  <cp:lastModifiedBy>Lakmal Rupasinghe</cp:lastModifiedBy>
  <cp:revision>483</cp:revision>
  <cp:lastPrinted>2019-04-01T01:03:01Z</cp:lastPrinted>
  <dcterms:created xsi:type="dcterms:W3CDTF">2010-11-06T18:36:35Z</dcterms:created>
  <dcterms:modified xsi:type="dcterms:W3CDTF">2020-01-25T02:11:26Z</dcterms:modified>
  <cp:category/>
</cp:coreProperties>
</file>