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7" r:id="rId4"/>
    <p:sldId id="265" r:id="rId5"/>
    <p:sldId id="268" r:id="rId6"/>
    <p:sldId id="269" r:id="rId7"/>
    <p:sldId id="27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0379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189FF-F2F1-B64C-920F-C18FA1503312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EA032-E333-2B45-B6F3-585186E83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based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genetic</a:t>
            </a:r>
            <a:r>
              <a:rPr lang="zh-CN" altLang="en-US" baseline="0" dirty="0" smtClean="0"/>
              <a:t> </a:t>
            </a:r>
            <a:r>
              <a:rPr lang="en-US" altLang="zh-CN" dirty="0" smtClean="0"/>
              <a:t>algorithm.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define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some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heuristic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rules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evaluation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choose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drums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rhythm.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EA032-E333-2B45-B6F3-585186E836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0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it can generate</a:t>
            </a:r>
            <a:r>
              <a:rPr lang="en-US" baseline="0" dirty="0" smtClean="0"/>
              <a:t> a good rhythm?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EA032-E333-2B45-B6F3-585186E836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81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Why it can generate</a:t>
            </a:r>
            <a:r>
              <a:rPr lang="en-US" baseline="0" smtClean="0"/>
              <a:t> the rhythm?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EA032-E333-2B45-B6F3-585186E836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30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Why it can generate</a:t>
            </a:r>
            <a:r>
              <a:rPr lang="en-US" baseline="0" smtClean="0"/>
              <a:t> the rhythm?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EA032-E333-2B45-B6F3-585186E836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87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Why it can generate</a:t>
            </a:r>
            <a:r>
              <a:rPr lang="en-US" baseline="0" smtClean="0"/>
              <a:t> the rhythm?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EA032-E333-2B45-B6F3-585186E836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84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369C-0873-154A-A9C2-6746B1EB0E2F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482B-6E8D-EF48-99C3-02615F489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3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369C-0873-154A-A9C2-6746B1EB0E2F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482B-6E8D-EF48-99C3-02615F489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2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369C-0873-154A-A9C2-6746B1EB0E2F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482B-6E8D-EF48-99C3-02615F489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7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369C-0873-154A-A9C2-6746B1EB0E2F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482B-6E8D-EF48-99C3-02615F489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6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369C-0873-154A-A9C2-6746B1EB0E2F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482B-6E8D-EF48-99C3-02615F489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369C-0873-154A-A9C2-6746B1EB0E2F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482B-6E8D-EF48-99C3-02615F489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7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369C-0873-154A-A9C2-6746B1EB0E2F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482B-6E8D-EF48-99C3-02615F489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8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369C-0873-154A-A9C2-6746B1EB0E2F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482B-6E8D-EF48-99C3-02615F489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369C-0873-154A-A9C2-6746B1EB0E2F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482B-6E8D-EF48-99C3-02615F489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3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369C-0873-154A-A9C2-6746B1EB0E2F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482B-6E8D-EF48-99C3-02615F489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09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369C-0873-154A-A9C2-6746B1EB0E2F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482B-6E8D-EF48-99C3-02615F489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2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7369C-0873-154A-A9C2-6746B1EB0E2F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C482B-6E8D-EF48-99C3-02615F489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5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ematische-basteleien.de/spirographs.htm" TargetMode="External"/><Relationship Id="rId4" Type="http://schemas.openxmlformats.org/officeDocument/2006/relationships/hyperlink" Target="http://code.compartmental.net/minim/fft_class_fft.html" TargetMode="External"/><Relationship Id="rId5" Type="http://schemas.openxmlformats.org/officeDocument/2006/relationships/hyperlink" Target="http://www.mitpressjournals.org/doi/abs/10.1162/002409400552531" TargetMode="External"/><Relationship Id="rId6" Type="http://schemas.openxmlformats.org/officeDocument/2006/relationships/hyperlink" Target="http://ieeexplore.ieee.org/abstract/document/543293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Spirograp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48" y="2057621"/>
            <a:ext cx="10515600" cy="2536571"/>
          </a:xfrm>
        </p:spPr>
        <p:txBody>
          <a:bodyPr>
            <a:normAutofit/>
          </a:bodyPr>
          <a:lstStyle/>
          <a:p>
            <a:r>
              <a:rPr lang="en-US" sz="8000" b="1" dirty="0"/>
              <a:t>Dancing Spirograph</a:t>
            </a:r>
            <a:endParaRPr lang="en-US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2384" y="3011423"/>
            <a:ext cx="8281416" cy="316553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02496" y="5055551"/>
            <a:ext cx="162153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Yinglin Li</a:t>
            </a:r>
            <a:br>
              <a:rPr lang="en-US" sz="2000" dirty="0" smtClean="0"/>
            </a:br>
            <a:r>
              <a:rPr lang="en-US" sz="2000" dirty="0" err="1" smtClean="0"/>
              <a:t>Yidong</a:t>
            </a:r>
            <a:r>
              <a:rPr lang="en-US" sz="2000" dirty="0" smtClean="0"/>
              <a:t> Liu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9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Problem Statement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</a:t>
            </a:r>
            <a:r>
              <a:rPr lang="en-US" sz="3600" dirty="0" smtClean="0"/>
              <a:t>sers can setup Spirograph’s circles configuration and design printing points as part of Spirograph  </a:t>
            </a:r>
          </a:p>
          <a:p>
            <a:endParaRPr lang="en-US" sz="3600" dirty="0"/>
          </a:p>
          <a:p>
            <a:r>
              <a:rPr lang="en-US" sz="3600" dirty="0" smtClean="0"/>
              <a:t>Users can also input a music piece in file system.</a:t>
            </a:r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Record down the path of printing points and change their size and color as the music play.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09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Spirograph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51464" cy="217566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 geometric </a:t>
            </a:r>
            <a:r>
              <a:rPr lang="en-US" sz="3600" dirty="0"/>
              <a:t>drawing toy that produces mathematical roulette curves of the variety technically known as </a:t>
            </a:r>
            <a:r>
              <a:rPr lang="en-US" sz="3600" dirty="0" err="1"/>
              <a:t>hypotrochoids</a:t>
            </a:r>
            <a:r>
              <a:rPr lang="en-US" sz="3600" dirty="0"/>
              <a:t> and </a:t>
            </a:r>
            <a:r>
              <a:rPr lang="en-US" sz="3600" dirty="0" err="1"/>
              <a:t>epitrochoids</a:t>
            </a:r>
            <a:r>
              <a:rPr lang="en-US" sz="3600" dirty="0" smtClean="0"/>
              <a:t>  </a:t>
            </a:r>
          </a:p>
          <a:p>
            <a:endParaRPr lang="en-US" sz="3600" dirty="0"/>
          </a:p>
          <a:p>
            <a:endParaRPr lang="en-US" sz="3600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784" y="2913459"/>
            <a:ext cx="2794000" cy="27813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3598609"/>
            <a:ext cx="8110728" cy="2936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An inner circle spin along with a fixed large circle</a:t>
            </a:r>
          </a:p>
          <a:p>
            <a:endParaRPr lang="en-US" sz="3600" dirty="0" smtClean="0"/>
          </a:p>
          <a:p>
            <a:r>
              <a:rPr lang="en-US" sz="3600" dirty="0" smtClean="0"/>
              <a:t>Recording down the path of specific points, we’ll get a beautiful patterns.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9934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 b="1" dirty="0" smtClean="0"/>
              <a:t>Ideas of Implementation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/>
              <a:t>Record down the root circle (the fixed circle).</a:t>
            </a:r>
            <a:endParaRPr lang="en-US" altLang="zh-CN" sz="3600" dirty="0" smtClean="0"/>
          </a:p>
          <a:p>
            <a:endParaRPr lang="en-US" altLang="zh-CN" sz="3600" dirty="0"/>
          </a:p>
          <a:p>
            <a:r>
              <a:rPr lang="en-US" altLang="zh-CN" sz="3600" dirty="0" smtClean="0"/>
              <a:t>Record down the degree velocity and radius of the children circle layer by layer</a:t>
            </a:r>
            <a:endParaRPr lang="en-US" altLang="zh-CN" sz="3600" dirty="0" smtClean="0"/>
          </a:p>
          <a:p>
            <a:endParaRPr lang="en-US" altLang="zh-CN" sz="3600" dirty="0"/>
          </a:p>
          <a:p>
            <a:r>
              <a:rPr lang="en-US" altLang="zh-CN" sz="3600" dirty="0" smtClean="0"/>
              <a:t>Calculate the relative position layer by layer to get the absolute </a:t>
            </a:r>
            <a:r>
              <a:rPr lang="en-US" altLang="zh-CN" sz="3600" dirty="0" err="1" smtClean="0"/>
              <a:t>postion</a:t>
            </a:r>
            <a:r>
              <a:rPr lang="en-US" altLang="zh-CN" sz="3600" dirty="0" smtClean="0"/>
              <a:t>.</a:t>
            </a:r>
            <a:endParaRPr lang="en-US" altLang="zh-CN" sz="3600" dirty="0"/>
          </a:p>
          <a:p>
            <a:endParaRPr lang="en-US" altLang="zh-CN" sz="3600" dirty="0" smtClean="0"/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2440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 b="1" dirty="0" smtClean="0"/>
              <a:t>Music Parser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Use FFT to get the Frequency-</a:t>
            </a:r>
            <a:r>
              <a:rPr lang="en-US" altLang="zh-CN" sz="3600" dirty="0" smtClean="0"/>
              <a:t>A</a:t>
            </a:r>
            <a:r>
              <a:rPr lang="en-US" altLang="zh-CN" sz="3600" dirty="0" smtClean="0"/>
              <a:t>mplitude mapping of a piece of music.</a:t>
            </a:r>
            <a:endParaRPr lang="en-US" altLang="zh-CN" sz="3600" dirty="0" smtClean="0"/>
          </a:p>
          <a:p>
            <a:endParaRPr lang="en-US" altLang="zh-CN" sz="3600" dirty="0"/>
          </a:p>
          <a:p>
            <a:r>
              <a:rPr lang="en-US" altLang="zh-CN" sz="3600" dirty="0" smtClean="0"/>
              <a:t>Divide </a:t>
            </a:r>
            <a:r>
              <a:rPr lang="en-US" altLang="zh-CN" sz="3600" dirty="0" smtClean="0"/>
              <a:t>the frequency into </a:t>
            </a:r>
            <a:r>
              <a:rPr lang="en-US" altLang="zh-CN" sz="3600" b="1" dirty="0" smtClean="0"/>
              <a:t>9 octaves</a:t>
            </a:r>
            <a:r>
              <a:rPr lang="en-US" altLang="zh-CN" sz="3600" dirty="0" smtClean="0"/>
              <a:t>.</a:t>
            </a:r>
          </a:p>
          <a:p>
            <a:endParaRPr lang="en-US" altLang="zh-CN" sz="3600" dirty="0" smtClean="0"/>
          </a:p>
          <a:p>
            <a:r>
              <a:rPr lang="en-US" altLang="zh-CN" sz="3600" dirty="0" smtClean="0"/>
              <a:t>Divide each octave into </a:t>
            </a:r>
            <a:r>
              <a:rPr lang="en-US" altLang="zh-CN" sz="3600" b="1" dirty="0" smtClean="0"/>
              <a:t>n notes </a:t>
            </a:r>
            <a:r>
              <a:rPr lang="en-US" altLang="zh-CN" sz="3600" dirty="0" smtClean="0"/>
              <a:t>in each octave, where n is the number of Spirograph’s printing points.</a:t>
            </a:r>
            <a:endParaRPr lang="en-US" altLang="zh-CN" sz="3600" dirty="0" smtClean="0"/>
          </a:p>
          <a:p>
            <a:endParaRPr lang="en-US" altLang="zh-CN" sz="3600" dirty="0"/>
          </a:p>
          <a:p>
            <a:endParaRPr lang="en-US" altLang="zh-CN" sz="3600" dirty="0"/>
          </a:p>
          <a:p>
            <a:endParaRPr lang="en-US" altLang="zh-CN" sz="3600" dirty="0" smtClean="0"/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8327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Points Dancers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0202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900" dirty="0" smtClean="0"/>
              <a:t>Each point represents a </a:t>
            </a:r>
            <a:r>
              <a:rPr lang="en-US" altLang="zh-CN" sz="3900" b="1" dirty="0" smtClean="0"/>
              <a:t>note </a:t>
            </a:r>
            <a:r>
              <a:rPr lang="en-US" altLang="zh-CN" sz="3900" dirty="0" smtClean="0"/>
              <a:t>in the </a:t>
            </a:r>
            <a:r>
              <a:rPr lang="en-US" altLang="zh-CN" sz="3900" b="1" dirty="0" smtClean="0"/>
              <a:t>music parser</a:t>
            </a:r>
            <a:r>
              <a:rPr lang="en-US" altLang="zh-CN" sz="3900" dirty="0" smtClean="0"/>
              <a:t>,</a:t>
            </a:r>
            <a:br>
              <a:rPr lang="en-US" altLang="zh-CN" sz="3900" dirty="0" smtClean="0"/>
            </a:br>
            <a:r>
              <a:rPr lang="en-US" altLang="zh-CN" sz="3900" dirty="0" smtClean="0"/>
              <a:t>so each point has an array </a:t>
            </a:r>
            <a:r>
              <a:rPr lang="en-US" altLang="zh-CN" sz="3900" b="1" dirty="0" smtClean="0"/>
              <a:t>A</a:t>
            </a:r>
            <a:r>
              <a:rPr lang="en-US" altLang="zh-CN" sz="3900" dirty="0" smtClean="0"/>
              <a:t> of size = 9 (9 octaves)</a:t>
            </a:r>
          </a:p>
          <a:p>
            <a:endParaRPr lang="en-US" altLang="zh-CN" sz="3900" dirty="0" smtClean="0"/>
          </a:p>
          <a:p>
            <a:r>
              <a:rPr lang="en-US" altLang="zh-CN" sz="3900" dirty="0" smtClean="0"/>
              <a:t>Colors: </a:t>
            </a:r>
          </a:p>
          <a:p>
            <a:pPr lvl="1"/>
            <a:r>
              <a:rPr lang="en-US" altLang="zh-CN" sz="3200" dirty="0" smtClean="0"/>
              <a:t>R=sum(A[0],A[3],A[6]);</a:t>
            </a:r>
          </a:p>
          <a:p>
            <a:pPr lvl="1"/>
            <a:r>
              <a:rPr lang="en-US" altLang="zh-CN" sz="3200" dirty="0" smtClean="0"/>
              <a:t>G=sum(A[1],A[4],A[7]);</a:t>
            </a:r>
          </a:p>
          <a:p>
            <a:pPr lvl="1"/>
            <a:r>
              <a:rPr lang="en-US" altLang="zh-CN" sz="3200" dirty="0" smtClean="0"/>
              <a:t>B=sum(A[2],A[5],A[8]);</a:t>
            </a:r>
          </a:p>
          <a:p>
            <a:pPr lvl="1"/>
            <a:endParaRPr lang="en-US" altLang="zh-CN" sz="3600" dirty="0"/>
          </a:p>
          <a:p>
            <a:r>
              <a:rPr lang="en-US" altLang="zh-CN" sz="3900" dirty="0" smtClean="0"/>
              <a:t>Size: find the largest value in the </a:t>
            </a:r>
            <a:r>
              <a:rPr lang="en-US" altLang="zh-CN" sz="3900" b="1" dirty="0" smtClean="0"/>
              <a:t>A, </a:t>
            </a:r>
            <a:r>
              <a:rPr lang="en-US" altLang="zh-CN" sz="3900" dirty="0" smtClean="0"/>
              <a:t>r = max(A[</a:t>
            </a:r>
            <a:r>
              <a:rPr lang="en-US" altLang="zh-CN" sz="3900" dirty="0" err="1" smtClean="0"/>
              <a:t>i</a:t>
            </a:r>
            <a:r>
              <a:rPr lang="en-US" altLang="zh-CN" sz="3900" dirty="0" smtClean="0"/>
              <a:t>])</a:t>
            </a:r>
            <a:endParaRPr lang="en-US" altLang="zh-CN" sz="3900" dirty="0" smtClean="0"/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9561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Why it works?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02023"/>
          </a:xfrm>
        </p:spPr>
        <p:txBody>
          <a:bodyPr>
            <a:normAutofit/>
          </a:bodyPr>
          <a:lstStyle/>
          <a:p>
            <a:r>
              <a:rPr lang="en-US" altLang="zh-CN" sz="3900" dirty="0" smtClean="0"/>
              <a:t>Spirograph can build a beautiful shapes with inner mathematic formulas</a:t>
            </a:r>
          </a:p>
          <a:p>
            <a:endParaRPr lang="en-US" altLang="zh-CN" sz="3900" dirty="0" smtClean="0"/>
          </a:p>
          <a:p>
            <a:r>
              <a:rPr lang="en-US" altLang="zh-CN" sz="3900" dirty="0" smtClean="0"/>
              <a:t>Both colors and music are form of wavelengths</a:t>
            </a:r>
            <a:endParaRPr lang="en-US" altLang="zh-CN" sz="3200" dirty="0" smtClean="0"/>
          </a:p>
          <a:p>
            <a:pPr lvl="1"/>
            <a:endParaRPr lang="en-US" altLang="zh-CN" sz="3600" dirty="0"/>
          </a:p>
          <a:p>
            <a:r>
              <a:rPr lang="en-US" altLang="zh-CN" sz="3900" dirty="0" smtClean="0"/>
              <a:t>FFT is always used to get the analysis results of </a:t>
            </a:r>
            <a:r>
              <a:rPr lang="en-US" altLang="zh-CN" sz="3900" b="1" dirty="0" smtClean="0"/>
              <a:t>Computer Audio</a:t>
            </a:r>
            <a:r>
              <a:rPr lang="en-US" altLang="zh-CN" sz="3900" dirty="0" smtClean="0"/>
              <a:t>.</a:t>
            </a:r>
            <a:endParaRPr lang="en-US" altLang="zh-CN" sz="3900" dirty="0" smtClean="0"/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1601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en.wikipedia.org/wiki/Spirograph</a:t>
            </a:r>
            <a:endParaRPr lang="en-US" sz="2400" dirty="0" smtClean="0"/>
          </a:p>
          <a:p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www.mathematische-basteleien.de/spirographs.htm</a:t>
            </a:r>
            <a:endParaRPr lang="en-US" sz="2400" dirty="0" smtClean="0"/>
          </a:p>
          <a:p>
            <a:r>
              <a:rPr lang="en-US" sz="2400" dirty="0" smtClean="0">
                <a:hlinkClick r:id="rId4"/>
              </a:rPr>
              <a:t>http</a:t>
            </a:r>
            <a:r>
              <a:rPr lang="en-US" sz="2400" dirty="0">
                <a:hlinkClick r:id="rId4"/>
              </a:rPr>
              <a:t>://</a:t>
            </a:r>
            <a:r>
              <a:rPr lang="en-US" sz="2400" dirty="0" smtClean="0">
                <a:hlinkClick r:id="rId4"/>
              </a:rPr>
              <a:t>code.compartmental.net/minim/fft_class_fft.html</a:t>
            </a:r>
            <a:endParaRPr lang="en-US" sz="2400" dirty="0" smtClean="0"/>
          </a:p>
          <a:p>
            <a:r>
              <a:rPr lang="en-US" sz="2400" b="1" dirty="0"/>
              <a:t>Color Music: Visual Color Notation for Musical </a:t>
            </a:r>
            <a:r>
              <a:rPr lang="en-US" sz="2400" b="1" dirty="0" smtClean="0"/>
              <a:t>Expression</a:t>
            </a:r>
            <a:br>
              <a:rPr lang="en-US" sz="2400" b="1" dirty="0" smtClean="0"/>
            </a:br>
            <a:r>
              <a:rPr lang="en-US" sz="2400" dirty="0" smtClean="0">
                <a:hlinkClick r:id="rId5"/>
              </a:rPr>
              <a:t>http</a:t>
            </a:r>
            <a:r>
              <a:rPr lang="en-US" sz="2400" dirty="0">
                <a:hlinkClick r:id="rId5"/>
              </a:rPr>
              <a:t>://</a:t>
            </a:r>
            <a:r>
              <a:rPr lang="en-US" sz="2400" dirty="0" smtClean="0">
                <a:hlinkClick r:id="rId5"/>
              </a:rPr>
              <a:t>www.mitpressjournals.org/doi/abs/10.1162/002409400552531</a:t>
            </a:r>
            <a:endParaRPr lang="en-US" sz="2400" dirty="0" smtClean="0"/>
          </a:p>
          <a:p>
            <a:r>
              <a:rPr lang="en-US" sz="2400" b="1" dirty="0"/>
              <a:t>Residual modeling in music </a:t>
            </a:r>
            <a:r>
              <a:rPr lang="en-US" sz="2400" b="1" dirty="0"/>
              <a:t>analysis-synthesis</a:t>
            </a:r>
            <a:br>
              <a:rPr lang="en-US" sz="2400" b="1" dirty="0"/>
            </a:br>
            <a:r>
              <a:rPr lang="en-US" sz="2400" b="1" dirty="0">
                <a:hlinkClick r:id="rId6"/>
              </a:rPr>
              <a:t>http://ieeexplore.ieee.org/abstract/document/543293</a:t>
            </a:r>
            <a:r>
              <a:rPr lang="en-US" sz="2400" b="1" dirty="0" smtClean="0">
                <a:hlinkClick r:id="rId6"/>
              </a:rPr>
              <a:t>/</a:t>
            </a:r>
            <a:endParaRPr lang="en-US" sz="2400" b="1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920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295</Words>
  <Application>Microsoft Macintosh PowerPoint</Application>
  <PresentationFormat>Widescreen</PresentationFormat>
  <Paragraphs>61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DengXian</vt:lpstr>
      <vt:lpstr>DengXian Light</vt:lpstr>
      <vt:lpstr>Arial</vt:lpstr>
      <vt:lpstr>Office Theme</vt:lpstr>
      <vt:lpstr>Dancing Spirograph</vt:lpstr>
      <vt:lpstr>Problem Statement</vt:lpstr>
      <vt:lpstr>Spirograph</vt:lpstr>
      <vt:lpstr>Ideas of Implementation</vt:lpstr>
      <vt:lpstr>Music Parser</vt:lpstr>
      <vt:lpstr>Points Dancers</vt:lpstr>
      <vt:lpstr>Why it works?</vt:lpstr>
      <vt:lpstr>Reference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Yinglin</dc:creator>
  <cp:lastModifiedBy>Li, Yinglin</cp:lastModifiedBy>
  <cp:revision>88</cp:revision>
  <dcterms:created xsi:type="dcterms:W3CDTF">2017-09-24T23:54:27Z</dcterms:created>
  <dcterms:modified xsi:type="dcterms:W3CDTF">2017-11-28T18:17:00Z</dcterms:modified>
</cp:coreProperties>
</file>