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5"/>
  </p:notesMasterIdLst>
  <p:handoutMasterIdLst>
    <p:handoutMasterId r:id="rId16"/>
  </p:handoutMasterIdLst>
  <p:sldIdLst>
    <p:sldId id="258" r:id="rId2"/>
    <p:sldId id="283" r:id="rId3"/>
    <p:sldId id="281" r:id="rId4"/>
    <p:sldId id="264" r:id="rId5"/>
    <p:sldId id="265" r:id="rId6"/>
    <p:sldId id="282" r:id="rId7"/>
    <p:sldId id="285" r:id="rId8"/>
    <p:sldId id="286" r:id="rId9"/>
    <p:sldId id="287" r:id="rId10"/>
    <p:sldId id="288" r:id="rId11"/>
    <p:sldId id="289" r:id="rId12"/>
    <p:sldId id="290"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20"/>
    <p:restoredTop sz="94670"/>
  </p:normalViewPr>
  <p:slideViewPr>
    <p:cSldViewPr snapToGrid="0" snapToObjects="1">
      <p:cViewPr varScale="1">
        <p:scale>
          <a:sx n="117" d="100"/>
          <a:sy n="117" d="100"/>
        </p:scale>
        <p:origin x="94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12/21/18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12/21/18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12639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4</a:t>
            </a:fld>
            <a:endParaRPr lang="en-US"/>
          </a:p>
        </p:txBody>
      </p:sp>
    </p:spTree>
    <p:extLst>
      <p:ext uri="{BB962C8B-B14F-4D97-AF65-F5344CB8AC3E}">
        <p14:creationId xmlns:p14="http://schemas.microsoft.com/office/powerpoint/2010/main" val="974441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13</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CD61EB-86A7-2143-909A-671FBD4CCD5D}" type="datetime1">
              <a:rPr lang="en-US" smtClean="0"/>
              <a:t>12/21/18</a:t>
            </a:fld>
            <a:endParaRPr lang="en-US"/>
          </a:p>
        </p:txBody>
      </p:sp>
      <p:sp>
        <p:nvSpPr>
          <p:cNvPr id="5" name="Footer Placeholder 4"/>
          <p:cNvSpPr>
            <a:spLocks noGrp="1"/>
          </p:cNvSpPr>
          <p:nvPr>
            <p:ph type="ftr" sz="quarter" idx="11"/>
          </p:nvPr>
        </p:nvSpPr>
        <p:spPr/>
        <p:txBody>
          <a:bodyPr/>
          <a:lstStyle/>
          <a:p>
            <a:r>
              <a:rPr lang="sk-SK"/>
              <a:t>© 2016 EV3Lessons.com</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a:solidFill>
                  <a:schemeClr val="bg1"/>
                </a:solidFill>
              </a:rPr>
              <a:t>ADVANCED EV3 PROGRAMMING LESSON</a:t>
            </a:r>
          </a:p>
        </p:txBody>
      </p:sp>
      <p:pic>
        <p:nvPicPr>
          <p:cNvPr id="15" name="Picture 14"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20917" y="473502"/>
            <a:ext cx="2940317" cy="1092118"/>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026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100E592-9121-CD4C-A5D0-650E85B01007}" type="datetime1">
              <a:rPr lang="en-US" smtClean="0"/>
              <a:t>12/21/18</a:t>
            </a:fld>
            <a:endParaRPr lang="en-US"/>
          </a:p>
        </p:txBody>
      </p:sp>
      <p:sp>
        <p:nvSpPr>
          <p:cNvPr id="5" name="Footer Placeholder 4"/>
          <p:cNvSpPr>
            <a:spLocks noGrp="1"/>
          </p:cNvSpPr>
          <p:nvPr>
            <p:ph type="ftr" sz="quarter" idx="11"/>
          </p:nvPr>
        </p:nvSpPr>
        <p:spPr/>
        <p:txBody>
          <a:bodyPr/>
          <a:lstStyle/>
          <a:p>
            <a:r>
              <a:rPr lang="sk-SK"/>
              <a:t>© 2016 EV3Lessons.com</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078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a:t>Click to edit Master title style</a:t>
            </a:r>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D17434C9-5DD5-BC42-8D00-C95AA05F9490}" type="datetime1">
              <a:rPr lang="en-US" smtClean="0"/>
              <a:t>12/21/18</a:t>
            </a:fld>
            <a:endParaRPr lang="en-US" dirty="0"/>
          </a:p>
        </p:txBody>
      </p:sp>
      <p:sp>
        <p:nvSpPr>
          <p:cNvPr id="5" name="Footer Placeholder 4"/>
          <p:cNvSpPr>
            <a:spLocks noGrp="1"/>
          </p:cNvSpPr>
          <p:nvPr>
            <p:ph type="ftr" sz="quarter" idx="11"/>
          </p:nvPr>
        </p:nvSpPr>
        <p:spPr/>
        <p:txBody>
          <a:bodyPr/>
          <a:lstStyle/>
          <a:p>
            <a:r>
              <a:rPr lang="sk-SK"/>
              <a:t>© 2016 EV3Lessons.com</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64773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3765F00A-3677-6146-BF75-826889CCEDCA}" type="datetime1">
              <a:rPr lang="en-US" smtClean="0"/>
              <a:t>12/21/18</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userDrawn="1"/>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userDrawn="1"/>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841856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Click to edit Master title style</a:t>
            </a:r>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540F61AE-1C41-BA4F-9947-B9B43E7ACD59}" type="datetime1">
              <a:rPr lang="en-US" smtClean="0"/>
              <a:t>12/21/18</a:t>
            </a:fld>
            <a:endParaRPr lang="en-US"/>
          </a:p>
        </p:txBody>
      </p:sp>
      <p:sp>
        <p:nvSpPr>
          <p:cNvPr id="8" name="Footer Placeholder 7"/>
          <p:cNvSpPr>
            <a:spLocks noGrp="1"/>
          </p:cNvSpPr>
          <p:nvPr>
            <p:ph type="ftr" sz="quarter" idx="11"/>
          </p:nvPr>
        </p:nvSpPr>
        <p:spPr/>
        <p:txBody>
          <a:bodyPr/>
          <a:lstStyle/>
          <a:p>
            <a:r>
              <a:rPr lang="sk-SK"/>
              <a:t>© 2016 EV3Lessons.com</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6717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A54BB882-2478-FE4A-881F-E1C11FF9B456}" type="datetime1">
              <a:rPr lang="en-US" smtClean="0"/>
              <a:t>12/21/18</a:t>
            </a:fld>
            <a:endParaRPr lang="en-US"/>
          </a:p>
        </p:txBody>
      </p:sp>
      <p:sp>
        <p:nvSpPr>
          <p:cNvPr id="4" name="Footer Placeholder 3"/>
          <p:cNvSpPr>
            <a:spLocks noGrp="1"/>
          </p:cNvSpPr>
          <p:nvPr>
            <p:ph type="ftr" sz="quarter" idx="11"/>
          </p:nvPr>
        </p:nvSpPr>
        <p:spPr/>
        <p:txBody>
          <a:bodyPr/>
          <a:lstStyle/>
          <a:p>
            <a:r>
              <a:rPr lang="sk-SK"/>
              <a:t>© 2016 EV3Lessons.com</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6737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561762A-4F54-4640-B80B-2E9A9CC9D637}" type="datetime1">
              <a:rPr lang="en-US" smtClean="0"/>
              <a:t>12/21/18</a:t>
            </a:fld>
            <a:endParaRPr lang="en-US"/>
          </a:p>
        </p:txBody>
      </p:sp>
      <p:sp>
        <p:nvSpPr>
          <p:cNvPr id="5" name="Footer Placeholder 4"/>
          <p:cNvSpPr>
            <a:spLocks noGrp="1"/>
          </p:cNvSpPr>
          <p:nvPr>
            <p:ph type="ftr" sz="quarter" idx="11"/>
          </p:nvPr>
        </p:nvSpPr>
        <p:spPr/>
        <p:txBody>
          <a:bodyPr/>
          <a:lstStyle/>
          <a:p>
            <a:r>
              <a:rPr lang="sk-SK"/>
              <a:t>© 2016 EV3Lessons.com</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7824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a:t>Click to edit Master title style</a:t>
            </a: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809B2184-06D6-3E4E-9390-0071FDC72B08}" type="datetime1">
              <a:rPr lang="en-US" smtClean="0"/>
              <a:t>12/21/18</a:t>
            </a:fld>
            <a:endParaRPr lang="en-US"/>
          </a:p>
        </p:txBody>
      </p:sp>
      <p:sp>
        <p:nvSpPr>
          <p:cNvPr id="5" name="Footer Placeholder 4"/>
          <p:cNvSpPr>
            <a:spLocks noGrp="1"/>
          </p:cNvSpPr>
          <p:nvPr>
            <p:ph type="ftr" sz="quarter" idx="11"/>
          </p:nvPr>
        </p:nvSpPr>
        <p:spPr/>
        <p:txBody>
          <a:bodyPr/>
          <a:lstStyle/>
          <a:p>
            <a:r>
              <a:rPr lang="sk-SK"/>
              <a:t>© 2016 EV3Lessons.com</a:t>
            </a:r>
            <a:endParaRPr lang="en-US"/>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96046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98BFBC-4682-9247-893E-49B2B25445E9}" type="datetime1">
              <a:rPr lang="en-US" smtClean="0"/>
              <a:t>12/21/18</a:t>
            </a:fld>
            <a:endParaRPr lang="en-US" dirty="0"/>
          </a:p>
        </p:txBody>
      </p:sp>
      <p:sp>
        <p:nvSpPr>
          <p:cNvPr id="4" name="Footer Placeholder 3"/>
          <p:cNvSpPr>
            <a:spLocks noGrp="1"/>
          </p:cNvSpPr>
          <p:nvPr>
            <p:ph type="ftr" sz="quarter" idx="11"/>
          </p:nvPr>
        </p:nvSpPr>
        <p:spPr/>
        <p:txBody>
          <a:bodyPr/>
          <a:lstStyle/>
          <a:p>
            <a:r>
              <a:rPr lang="sk-SK"/>
              <a:t>© 2016 EV3Lessons.com</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301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251916C3-5C55-6842-81BB-4BDA5AEB10B6}" type="datetime1">
              <a:rPr lang="en-US" smtClean="0"/>
              <a:t>12/21/18</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sk-SK"/>
              <a:t>© 2016 EV3Lessons.com</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167109427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hf hdr="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Using the Gyro Sensor </a:t>
            </a:r>
            <a:br>
              <a:rPr lang="en-US" dirty="0"/>
            </a:br>
            <a:r>
              <a:rPr lang="en-US" dirty="0"/>
              <a:t>and Dealing with Drift</a:t>
            </a:r>
          </a:p>
        </p:txBody>
      </p:sp>
      <p:sp>
        <p:nvSpPr>
          <p:cNvPr id="14" name="Subtitle 13"/>
          <p:cNvSpPr>
            <a:spLocks noGrp="1"/>
          </p:cNvSpPr>
          <p:nvPr>
            <p:ph type="subTitle" idx="1"/>
          </p:nvPr>
        </p:nvSpPr>
        <p:spPr/>
        <p:txBody>
          <a:bodyPr/>
          <a:lstStyle/>
          <a:p>
            <a:r>
              <a:rPr lang="en-US" dirty="0"/>
              <a:t>By Sanjay and Arvind </a:t>
            </a:r>
            <a:r>
              <a:rPr lang="en-US" dirty="0" err="1"/>
              <a:t>Seshan</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523" t="17619" r="3095" b="25000"/>
          <a:stretch/>
        </p:blipFill>
        <p:spPr>
          <a:xfrm>
            <a:off x="3459013" y="4560129"/>
            <a:ext cx="2225974" cy="1382629"/>
          </a:xfrm>
          <a:prstGeom prst="rect">
            <a:avLst/>
          </a:prstGeom>
        </p:spPr>
      </p:pic>
    </p:spTree>
    <p:extLst>
      <p:ext uri="{BB962C8B-B14F-4D97-AF65-F5344CB8AC3E}">
        <p14:creationId xmlns:p14="http://schemas.microsoft.com/office/powerpoint/2010/main" val="3648421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normAutofit/>
          </a:bodyPr>
          <a:lstStyle/>
          <a:p>
            <a:r>
              <a:rPr lang="en-US" dirty="0"/>
              <a:t>Strategy 3 Solution</a:t>
            </a:r>
          </a:p>
        </p:txBody>
      </p:sp>
      <p:pic>
        <p:nvPicPr>
          <p:cNvPr id="7" name="Picture 6" descr="Screenshot 2015-02-28 14.47.22.png"/>
          <p:cNvPicPr>
            <a:picLocks noChangeAspect="1"/>
          </p:cNvPicPr>
          <p:nvPr/>
        </p:nvPicPr>
        <p:blipFill rotWithShape="1">
          <a:blip r:embed="rId2" cstate="email">
            <a:extLst>
              <a:ext uri="{28A0092B-C50C-407E-A947-70E740481C1C}">
                <a14:useLocalDpi xmlns:a14="http://schemas.microsoft.com/office/drawing/2010/main" val="0"/>
              </a:ext>
            </a:extLst>
          </a:blip>
          <a:srcRect b="47847"/>
          <a:stretch/>
        </p:blipFill>
        <p:spPr>
          <a:xfrm>
            <a:off x="0" y="1761634"/>
            <a:ext cx="9144000" cy="2889741"/>
          </a:xfrm>
          <a:prstGeom prst="rect">
            <a:avLst/>
          </a:prstGeom>
        </p:spPr>
      </p:pic>
      <p:sp>
        <p:nvSpPr>
          <p:cNvPr id="8" name="TextBox 7"/>
          <p:cNvSpPr txBox="1"/>
          <p:nvPr/>
        </p:nvSpPr>
        <p:spPr>
          <a:xfrm>
            <a:off x="5349874" y="4682705"/>
            <a:ext cx="3508375" cy="1754327"/>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that in the rest of your program, you should only use the “angle” modes of the gyro. Using the “rate” or “rate and angle” mode will cause the gyro to recalibrate. </a:t>
            </a:r>
          </a:p>
        </p:txBody>
      </p:sp>
      <p:sp>
        <p:nvSpPr>
          <p:cNvPr id="10" name="TextBox 9"/>
          <p:cNvSpPr txBox="1"/>
          <p:nvPr/>
        </p:nvSpPr>
        <p:spPr>
          <a:xfrm>
            <a:off x="406925" y="4651375"/>
            <a:ext cx="3200681" cy="1754327"/>
          </a:xfrm>
          <a:prstGeom prst="rect">
            <a:avLst/>
          </a:prstGeom>
          <a:solidFill>
            <a:schemeClr val="accent2">
              <a:lumMod val="60000"/>
              <a:lumOff val="40000"/>
            </a:schemeClr>
          </a:solidFill>
        </p:spPr>
        <p:txBody>
          <a:bodyPr wrap="square" rtlCol="0">
            <a:spAutoFit/>
          </a:bodyPr>
          <a:lstStyle/>
          <a:p>
            <a:r>
              <a:rPr lang="en-US" dirty="0"/>
              <a:t>This version of the calibration leaves the gyro in angle mode. This is probably the most common way to use the gyro. This code takes about 0.1sec to run.</a:t>
            </a:r>
          </a:p>
        </p:txBody>
      </p:sp>
      <p:sp>
        <p:nvSpPr>
          <p:cNvPr id="3" name="Date Placeholder 2"/>
          <p:cNvSpPr>
            <a:spLocks noGrp="1"/>
          </p:cNvSpPr>
          <p:nvPr>
            <p:ph type="dt" sz="half" idx="10"/>
          </p:nvPr>
        </p:nvSpPr>
        <p:spPr/>
        <p:txBody>
          <a:bodyPr/>
          <a:lstStyle/>
          <a:p>
            <a:fld id="{6193FD32-FB04-CD45-91B4-2D0C5581EDE3}" type="datetime1">
              <a:rPr lang="en-US" smtClean="0"/>
              <a:t>12/21/18</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10</a:t>
            </a:fld>
            <a:endParaRPr lang="en-US"/>
          </a:p>
        </p:txBody>
      </p:sp>
    </p:spTree>
    <p:extLst>
      <p:ext uri="{BB962C8B-B14F-4D97-AF65-F5344CB8AC3E}">
        <p14:creationId xmlns:p14="http://schemas.microsoft.com/office/powerpoint/2010/main" val="248135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normAutofit/>
          </a:bodyPr>
          <a:lstStyle/>
          <a:p>
            <a:r>
              <a:rPr lang="en-US" dirty="0"/>
              <a:t>Strategy 4 Solution</a:t>
            </a:r>
          </a:p>
        </p:txBody>
      </p:sp>
      <p:pic>
        <p:nvPicPr>
          <p:cNvPr id="6" name="Picture 5" descr="Screenshot 2015-02-28 14.49.49.png"/>
          <p:cNvPicPr>
            <a:picLocks noChangeAspect="1"/>
          </p:cNvPicPr>
          <p:nvPr/>
        </p:nvPicPr>
        <p:blipFill rotWithShape="1">
          <a:blip r:embed="rId2" cstate="email">
            <a:extLst>
              <a:ext uri="{28A0092B-C50C-407E-A947-70E740481C1C}">
                <a14:useLocalDpi xmlns:a14="http://schemas.microsoft.com/office/drawing/2010/main" val="0"/>
              </a:ext>
            </a:extLst>
          </a:blip>
          <a:srcRect b="50586"/>
          <a:stretch/>
        </p:blipFill>
        <p:spPr>
          <a:xfrm>
            <a:off x="0" y="1749278"/>
            <a:ext cx="9144000" cy="2679848"/>
          </a:xfrm>
          <a:prstGeom prst="rect">
            <a:avLst/>
          </a:prstGeom>
        </p:spPr>
      </p:pic>
      <p:sp>
        <p:nvSpPr>
          <p:cNvPr id="7" name="TextBox 6"/>
          <p:cNvSpPr txBox="1"/>
          <p:nvPr/>
        </p:nvSpPr>
        <p:spPr>
          <a:xfrm>
            <a:off x="4683125" y="4571999"/>
            <a:ext cx="4253955" cy="2031325"/>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that in the rest of your program, you should only use the “rate + angle” modes of the gyro. Using the "angle" or “rate” mode will cause the gyro to recalibrate. Also, ***DO NOT*** use the gyro reset - this forces the gyro into angle mode which will cause a long 3 second recalibration.</a:t>
            </a:r>
          </a:p>
        </p:txBody>
      </p:sp>
      <p:sp>
        <p:nvSpPr>
          <p:cNvPr id="8" name="TextBox 7"/>
          <p:cNvSpPr txBox="1"/>
          <p:nvPr/>
        </p:nvSpPr>
        <p:spPr>
          <a:xfrm>
            <a:off x="284163" y="4577361"/>
            <a:ext cx="2484548" cy="1477328"/>
          </a:xfrm>
          <a:prstGeom prst="rect">
            <a:avLst/>
          </a:prstGeom>
          <a:solidFill>
            <a:schemeClr val="accent2">
              <a:lumMod val="60000"/>
              <a:lumOff val="40000"/>
            </a:schemeClr>
          </a:solidFill>
        </p:spPr>
        <p:txBody>
          <a:bodyPr wrap="square" rtlCol="0">
            <a:spAutoFit/>
          </a:bodyPr>
          <a:lstStyle/>
          <a:p>
            <a:r>
              <a:rPr lang="en-US" dirty="0">
                <a:solidFill>
                  <a:srgbClr val="000000"/>
                </a:solidFill>
              </a:rPr>
              <a:t>This version of the calibration leaves the gyro in </a:t>
            </a:r>
            <a:r>
              <a:rPr lang="en-US" dirty="0" err="1">
                <a:solidFill>
                  <a:srgbClr val="000000"/>
                </a:solidFill>
              </a:rPr>
              <a:t>rate+angle</a:t>
            </a:r>
            <a:r>
              <a:rPr lang="en-US" dirty="0">
                <a:solidFill>
                  <a:srgbClr val="000000"/>
                </a:solidFill>
              </a:rPr>
              <a:t> mode. This is useful if you use the rate output. </a:t>
            </a:r>
          </a:p>
        </p:txBody>
      </p:sp>
      <p:sp>
        <p:nvSpPr>
          <p:cNvPr id="3" name="Date Placeholder 2"/>
          <p:cNvSpPr>
            <a:spLocks noGrp="1"/>
          </p:cNvSpPr>
          <p:nvPr>
            <p:ph type="dt" sz="half" idx="10"/>
          </p:nvPr>
        </p:nvSpPr>
        <p:spPr/>
        <p:txBody>
          <a:bodyPr/>
          <a:lstStyle/>
          <a:p>
            <a:fld id="{576DC0FE-24C6-5542-B19C-469520102976}" type="datetime1">
              <a:rPr lang="en-US" smtClean="0"/>
              <a:t>12/21/18</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11</a:t>
            </a:fld>
            <a:endParaRPr lang="en-US"/>
          </a:p>
        </p:txBody>
      </p:sp>
    </p:spTree>
    <p:extLst>
      <p:ext uri="{BB962C8B-B14F-4D97-AF65-F5344CB8AC3E}">
        <p14:creationId xmlns:p14="http://schemas.microsoft.com/office/powerpoint/2010/main" val="304529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normAutofit/>
          </a:bodyPr>
          <a:lstStyle/>
          <a:p>
            <a:r>
              <a:rPr lang="en-US" dirty="0"/>
              <a:t>Discussion Guide</a:t>
            </a:r>
          </a:p>
        </p:txBody>
      </p:sp>
      <p:sp>
        <p:nvSpPr>
          <p:cNvPr id="7" name="Content Placeholder 2"/>
          <p:cNvSpPr txBox="1">
            <a:spLocks/>
          </p:cNvSpPr>
          <p:nvPr/>
        </p:nvSpPr>
        <p:spPr>
          <a:xfrm>
            <a:off x="284163" y="1567543"/>
            <a:ext cx="8574087" cy="4869489"/>
          </a:xfrm>
          <a:prstGeom prst="rect">
            <a:avLst/>
          </a:prstGeom>
        </p:spPr>
        <p:txBody>
          <a:bodyPr>
            <a:normAutofit fontScale="70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indent="-457200">
              <a:buFont typeface="+mj-lt"/>
              <a:buAutoNum type="arabicPeriod"/>
            </a:pPr>
            <a:r>
              <a:rPr lang="it-IT" b="1" dirty="0" err="1">
                <a:solidFill>
                  <a:schemeClr val="tx1"/>
                </a:solidFill>
              </a:rPr>
              <a:t>What</a:t>
            </a:r>
            <a:r>
              <a:rPr lang="it-IT" b="1" dirty="0">
                <a:solidFill>
                  <a:schemeClr val="tx1"/>
                </a:solidFill>
              </a:rPr>
              <a:t> are 2 common </a:t>
            </a:r>
            <a:r>
              <a:rPr lang="it-IT" b="1" dirty="0" err="1">
                <a:solidFill>
                  <a:schemeClr val="tx1"/>
                </a:solidFill>
              </a:rPr>
              <a:t>problems</a:t>
            </a:r>
            <a:r>
              <a:rPr lang="it-IT" b="1" dirty="0">
                <a:solidFill>
                  <a:schemeClr val="tx1"/>
                </a:solidFill>
              </a:rPr>
              <a:t> </a:t>
            </a:r>
            <a:r>
              <a:rPr lang="it-IT" b="1" dirty="0" err="1">
                <a:solidFill>
                  <a:schemeClr val="tx1"/>
                </a:solidFill>
              </a:rPr>
              <a:t>when</a:t>
            </a:r>
            <a:r>
              <a:rPr lang="it-IT" b="1" dirty="0">
                <a:solidFill>
                  <a:schemeClr val="tx1"/>
                </a:solidFill>
              </a:rPr>
              <a:t> </a:t>
            </a:r>
            <a:r>
              <a:rPr lang="it-IT" b="1" dirty="0" err="1">
                <a:solidFill>
                  <a:schemeClr val="tx1"/>
                </a:solidFill>
              </a:rPr>
              <a:t>programming</a:t>
            </a:r>
            <a:r>
              <a:rPr lang="it-IT" b="1" dirty="0">
                <a:solidFill>
                  <a:schemeClr val="tx1"/>
                </a:solidFill>
              </a:rPr>
              <a:t> with the </a:t>
            </a:r>
            <a:r>
              <a:rPr lang="it-IT" b="1" dirty="0" err="1">
                <a:solidFill>
                  <a:schemeClr val="tx1"/>
                </a:solidFill>
              </a:rPr>
              <a:t>gyro</a:t>
            </a:r>
            <a:r>
              <a:rPr lang="it-IT" b="1" dirty="0">
                <a:solidFill>
                  <a:schemeClr val="tx1"/>
                </a:solidFill>
              </a:rPr>
              <a:t>?</a:t>
            </a:r>
          </a:p>
          <a:p>
            <a:pPr marL="460375" lvl="1" indent="0">
              <a:buNone/>
            </a:pPr>
            <a:r>
              <a:rPr lang="it-IT" dirty="0" err="1"/>
              <a:t>Ans</a:t>
            </a:r>
            <a:r>
              <a:rPr lang="it-IT" dirty="0"/>
              <a:t>. </a:t>
            </a:r>
            <a:r>
              <a:rPr lang="it-IT" dirty="0" err="1"/>
              <a:t>Gryo</a:t>
            </a:r>
            <a:r>
              <a:rPr lang="it-IT" dirty="0"/>
              <a:t> </a:t>
            </a:r>
            <a:r>
              <a:rPr lang="it-IT" dirty="0" err="1"/>
              <a:t>drift</a:t>
            </a:r>
            <a:r>
              <a:rPr lang="it-IT" dirty="0"/>
              <a:t> and </a:t>
            </a:r>
            <a:r>
              <a:rPr lang="it-IT" dirty="0" err="1"/>
              <a:t>Gyro</a:t>
            </a:r>
            <a:r>
              <a:rPr lang="it-IT" dirty="0"/>
              <a:t> </a:t>
            </a:r>
            <a:r>
              <a:rPr lang="it-IT" dirty="0" err="1"/>
              <a:t>lag</a:t>
            </a:r>
            <a:endParaRPr lang="it-IT" dirty="0"/>
          </a:p>
          <a:p>
            <a:pPr marL="457200" indent="-457200">
              <a:buFont typeface="+mj-lt"/>
              <a:buAutoNum type="arabicPeriod"/>
            </a:pPr>
            <a:r>
              <a:rPr lang="it-IT" b="1" dirty="0" err="1">
                <a:solidFill>
                  <a:schemeClr val="tx1"/>
                </a:solidFill>
              </a:rPr>
              <a:t>What</a:t>
            </a:r>
            <a:r>
              <a:rPr lang="it-IT" b="1" dirty="0">
                <a:solidFill>
                  <a:schemeClr val="tx1"/>
                </a:solidFill>
              </a:rPr>
              <a:t> </a:t>
            </a:r>
            <a:r>
              <a:rPr lang="it-IT" b="1" dirty="0" err="1">
                <a:solidFill>
                  <a:schemeClr val="tx1"/>
                </a:solidFill>
              </a:rPr>
              <a:t>does</a:t>
            </a:r>
            <a:r>
              <a:rPr lang="it-IT" b="1" dirty="0">
                <a:solidFill>
                  <a:schemeClr val="tx1"/>
                </a:solidFill>
              </a:rPr>
              <a:t> </a:t>
            </a:r>
            <a:r>
              <a:rPr lang="it-IT" b="1" dirty="0" err="1">
                <a:solidFill>
                  <a:schemeClr val="tx1"/>
                </a:solidFill>
              </a:rPr>
              <a:t>Gyro</a:t>
            </a:r>
            <a:r>
              <a:rPr lang="it-IT" b="1" dirty="0">
                <a:solidFill>
                  <a:schemeClr val="tx1"/>
                </a:solidFill>
              </a:rPr>
              <a:t> </a:t>
            </a:r>
            <a:r>
              <a:rPr lang="it-IT" b="1" dirty="0" err="1">
                <a:solidFill>
                  <a:schemeClr val="tx1"/>
                </a:solidFill>
              </a:rPr>
              <a:t>drift</a:t>
            </a:r>
            <a:r>
              <a:rPr lang="it-IT" b="1" dirty="0">
                <a:solidFill>
                  <a:schemeClr val="tx1"/>
                </a:solidFill>
              </a:rPr>
              <a:t> </a:t>
            </a:r>
            <a:r>
              <a:rPr lang="it-IT" b="1" dirty="0" err="1">
                <a:solidFill>
                  <a:schemeClr val="tx1"/>
                </a:solidFill>
              </a:rPr>
              <a:t>mean</a:t>
            </a:r>
            <a:r>
              <a:rPr lang="it-IT" b="1" dirty="0">
                <a:solidFill>
                  <a:schemeClr val="tx1"/>
                </a:solidFill>
              </a:rPr>
              <a:t>?</a:t>
            </a:r>
          </a:p>
          <a:p>
            <a:pPr marL="460375" lvl="1" indent="0">
              <a:buNone/>
            </a:pPr>
            <a:r>
              <a:rPr lang="it-IT" dirty="0" err="1"/>
              <a:t>Ans</a:t>
            </a:r>
            <a:r>
              <a:rPr lang="it-IT" dirty="0"/>
              <a:t>. The </a:t>
            </a:r>
            <a:r>
              <a:rPr lang="it-IT" dirty="0" err="1"/>
              <a:t>Gyro</a:t>
            </a:r>
            <a:r>
              <a:rPr lang="it-IT" dirty="0"/>
              <a:t> </a:t>
            </a:r>
            <a:r>
              <a:rPr lang="it-IT" dirty="0" err="1"/>
              <a:t>readings</a:t>
            </a:r>
            <a:r>
              <a:rPr lang="it-IT" dirty="0"/>
              <a:t> </a:t>
            </a:r>
            <a:r>
              <a:rPr lang="it-IT" dirty="0" err="1"/>
              <a:t>keep</a:t>
            </a:r>
            <a:r>
              <a:rPr lang="it-IT" dirty="0"/>
              <a:t> </a:t>
            </a:r>
            <a:r>
              <a:rPr lang="it-IT" dirty="0" err="1"/>
              <a:t>changing</a:t>
            </a:r>
            <a:r>
              <a:rPr lang="it-IT" dirty="0"/>
              <a:t> </a:t>
            </a:r>
            <a:r>
              <a:rPr lang="it-IT" dirty="0" err="1"/>
              <a:t>even</a:t>
            </a:r>
            <a:r>
              <a:rPr lang="it-IT" dirty="0"/>
              <a:t> </a:t>
            </a:r>
            <a:r>
              <a:rPr lang="it-IT" dirty="0" err="1"/>
              <a:t>when</a:t>
            </a:r>
            <a:r>
              <a:rPr lang="it-IT" dirty="0"/>
              <a:t> the robot </a:t>
            </a:r>
            <a:r>
              <a:rPr lang="it-IT" dirty="0" err="1"/>
              <a:t>is</a:t>
            </a:r>
            <a:r>
              <a:rPr lang="it-IT" dirty="0"/>
              <a:t> </a:t>
            </a:r>
            <a:r>
              <a:rPr lang="it-IT" dirty="0" err="1"/>
              <a:t>still</a:t>
            </a:r>
            <a:endParaRPr lang="it-IT" dirty="0"/>
          </a:p>
          <a:p>
            <a:pPr marL="457200" indent="-457200">
              <a:buFont typeface="+mj-lt"/>
              <a:buAutoNum type="arabicPeriod"/>
            </a:pPr>
            <a:r>
              <a:rPr lang="it-IT" b="1" dirty="0">
                <a:solidFill>
                  <a:schemeClr val="tx1"/>
                </a:solidFill>
              </a:rPr>
              <a:t>Can </a:t>
            </a:r>
            <a:r>
              <a:rPr lang="it-IT" b="1" dirty="0" err="1">
                <a:solidFill>
                  <a:schemeClr val="tx1"/>
                </a:solidFill>
              </a:rPr>
              <a:t>you</a:t>
            </a:r>
            <a:r>
              <a:rPr lang="it-IT" b="1" dirty="0">
                <a:solidFill>
                  <a:schemeClr val="tx1"/>
                </a:solidFill>
              </a:rPr>
              <a:t> </a:t>
            </a:r>
            <a:r>
              <a:rPr lang="it-IT" b="1" dirty="0" err="1">
                <a:solidFill>
                  <a:schemeClr val="tx1"/>
                </a:solidFill>
              </a:rPr>
              <a:t>move</a:t>
            </a:r>
            <a:r>
              <a:rPr lang="it-IT" b="1" dirty="0">
                <a:solidFill>
                  <a:schemeClr val="tx1"/>
                </a:solidFill>
              </a:rPr>
              <a:t> </a:t>
            </a:r>
            <a:r>
              <a:rPr lang="it-IT" b="1" dirty="0" err="1">
                <a:solidFill>
                  <a:schemeClr val="tx1"/>
                </a:solidFill>
              </a:rPr>
              <a:t>your</a:t>
            </a:r>
            <a:r>
              <a:rPr lang="it-IT" b="1" dirty="0">
                <a:solidFill>
                  <a:schemeClr val="tx1"/>
                </a:solidFill>
              </a:rPr>
              <a:t> robot </a:t>
            </a:r>
            <a:r>
              <a:rPr lang="it-IT" b="1" dirty="0" err="1">
                <a:solidFill>
                  <a:schemeClr val="tx1"/>
                </a:solidFill>
              </a:rPr>
              <a:t>when</a:t>
            </a:r>
            <a:r>
              <a:rPr lang="it-IT" b="1" dirty="0">
                <a:solidFill>
                  <a:schemeClr val="tx1"/>
                </a:solidFill>
              </a:rPr>
              <a:t> </a:t>
            </a:r>
            <a:r>
              <a:rPr lang="it-IT" b="1" dirty="0" err="1">
                <a:solidFill>
                  <a:schemeClr val="tx1"/>
                </a:solidFill>
              </a:rPr>
              <a:t>you</a:t>
            </a:r>
            <a:r>
              <a:rPr lang="it-IT" b="1" dirty="0">
                <a:solidFill>
                  <a:schemeClr val="tx1"/>
                </a:solidFill>
              </a:rPr>
              <a:t> calibrate </a:t>
            </a:r>
            <a:r>
              <a:rPr lang="it-IT" b="1" dirty="0" err="1">
                <a:solidFill>
                  <a:schemeClr val="tx1"/>
                </a:solidFill>
              </a:rPr>
              <a:t>your</a:t>
            </a:r>
            <a:r>
              <a:rPr lang="it-IT" b="1" dirty="0">
                <a:solidFill>
                  <a:schemeClr val="tx1"/>
                </a:solidFill>
              </a:rPr>
              <a:t> </a:t>
            </a:r>
            <a:r>
              <a:rPr lang="it-IT" b="1" dirty="0" err="1">
                <a:solidFill>
                  <a:schemeClr val="tx1"/>
                </a:solidFill>
              </a:rPr>
              <a:t>gyro</a:t>
            </a:r>
            <a:r>
              <a:rPr lang="it-IT" b="1" dirty="0">
                <a:solidFill>
                  <a:schemeClr val="tx1"/>
                </a:solidFill>
              </a:rPr>
              <a:t>?</a:t>
            </a:r>
          </a:p>
          <a:p>
            <a:pPr marL="460375" lvl="1" indent="0">
              <a:buNone/>
            </a:pPr>
            <a:r>
              <a:rPr lang="it-IT" dirty="0" err="1"/>
              <a:t>Ans</a:t>
            </a:r>
            <a:r>
              <a:rPr lang="it-IT" dirty="0"/>
              <a:t>. No!!  </a:t>
            </a:r>
            <a:r>
              <a:rPr lang="it-IT" dirty="0" err="1"/>
              <a:t>Keep</a:t>
            </a:r>
            <a:r>
              <a:rPr lang="it-IT" dirty="0"/>
              <a:t> the robot </a:t>
            </a:r>
            <a:r>
              <a:rPr lang="it-IT" dirty="0" err="1"/>
              <a:t>still</a:t>
            </a:r>
            <a:r>
              <a:rPr lang="it-IT" dirty="0"/>
              <a:t>.</a:t>
            </a:r>
          </a:p>
          <a:p>
            <a:pPr marL="457200" indent="-457200">
              <a:buFont typeface="+mj-lt"/>
              <a:buAutoNum type="arabicPeriod"/>
            </a:pPr>
            <a:r>
              <a:rPr lang="it-IT" b="1" dirty="0">
                <a:solidFill>
                  <a:schemeClr val="tx1"/>
                </a:solidFill>
              </a:rPr>
              <a:t>Do </a:t>
            </a:r>
            <a:r>
              <a:rPr lang="it-IT" b="1" dirty="0" err="1">
                <a:solidFill>
                  <a:schemeClr val="tx1"/>
                </a:solidFill>
              </a:rPr>
              <a:t>you</a:t>
            </a:r>
            <a:r>
              <a:rPr lang="it-IT" b="1" dirty="0">
                <a:solidFill>
                  <a:schemeClr val="tx1"/>
                </a:solidFill>
              </a:rPr>
              <a:t> </a:t>
            </a:r>
            <a:r>
              <a:rPr lang="it-IT" b="1" dirty="0" err="1">
                <a:solidFill>
                  <a:schemeClr val="tx1"/>
                </a:solidFill>
              </a:rPr>
              <a:t>need</a:t>
            </a:r>
            <a:r>
              <a:rPr lang="it-IT" b="1" dirty="0">
                <a:solidFill>
                  <a:schemeClr val="tx1"/>
                </a:solidFill>
              </a:rPr>
              <a:t> to calibrate </a:t>
            </a:r>
            <a:r>
              <a:rPr lang="it-IT" b="1" dirty="0" err="1">
                <a:solidFill>
                  <a:schemeClr val="tx1"/>
                </a:solidFill>
              </a:rPr>
              <a:t>your</a:t>
            </a:r>
            <a:r>
              <a:rPr lang="it-IT" b="1" dirty="0">
                <a:solidFill>
                  <a:schemeClr val="tx1"/>
                </a:solidFill>
              </a:rPr>
              <a:t> </a:t>
            </a:r>
            <a:r>
              <a:rPr lang="it-IT" b="1" dirty="0" err="1">
                <a:solidFill>
                  <a:schemeClr val="tx1"/>
                </a:solidFill>
              </a:rPr>
              <a:t>gryo</a:t>
            </a:r>
            <a:r>
              <a:rPr lang="it-IT" b="1" dirty="0">
                <a:solidFill>
                  <a:schemeClr val="tx1"/>
                </a:solidFill>
              </a:rPr>
              <a:t> </a:t>
            </a:r>
            <a:r>
              <a:rPr lang="it-IT" b="1" dirty="0" err="1">
                <a:solidFill>
                  <a:schemeClr val="tx1"/>
                </a:solidFill>
              </a:rPr>
              <a:t>before</a:t>
            </a:r>
            <a:r>
              <a:rPr lang="it-IT" b="1" dirty="0">
                <a:solidFill>
                  <a:schemeClr val="tx1"/>
                </a:solidFill>
              </a:rPr>
              <a:t> </a:t>
            </a:r>
            <a:r>
              <a:rPr lang="it-IT" b="1" dirty="0" err="1">
                <a:solidFill>
                  <a:schemeClr val="tx1"/>
                </a:solidFill>
              </a:rPr>
              <a:t>every</a:t>
            </a:r>
            <a:r>
              <a:rPr lang="it-IT" b="1" dirty="0">
                <a:solidFill>
                  <a:schemeClr val="tx1"/>
                </a:solidFill>
              </a:rPr>
              <a:t> </a:t>
            </a:r>
            <a:r>
              <a:rPr lang="it-IT" b="1" dirty="0" err="1">
                <a:solidFill>
                  <a:schemeClr val="tx1"/>
                </a:solidFill>
              </a:rPr>
              <a:t>move</a:t>
            </a:r>
            <a:r>
              <a:rPr lang="it-IT" b="1" dirty="0">
                <a:solidFill>
                  <a:schemeClr val="tx1"/>
                </a:solidFill>
              </a:rPr>
              <a:t>?</a:t>
            </a:r>
          </a:p>
          <a:p>
            <a:pPr marL="460375" lvl="1" indent="0">
              <a:buNone/>
            </a:pPr>
            <a:r>
              <a:rPr lang="it-IT" dirty="0" err="1"/>
              <a:t>Ans</a:t>
            </a:r>
            <a:r>
              <a:rPr lang="it-IT" dirty="0"/>
              <a:t>. No. Once </a:t>
            </a:r>
            <a:r>
              <a:rPr lang="it-IT" dirty="0" err="1"/>
              <a:t>before</a:t>
            </a:r>
            <a:r>
              <a:rPr lang="it-IT" dirty="0"/>
              <a:t> </a:t>
            </a:r>
            <a:r>
              <a:rPr lang="it-IT" dirty="0" err="1"/>
              <a:t>you</a:t>
            </a:r>
            <a:r>
              <a:rPr lang="it-IT" dirty="0"/>
              <a:t> </a:t>
            </a:r>
            <a:r>
              <a:rPr lang="it-IT" dirty="0" err="1"/>
              <a:t>run</a:t>
            </a:r>
            <a:r>
              <a:rPr lang="it-IT" dirty="0"/>
              <a:t> </a:t>
            </a:r>
            <a:r>
              <a:rPr lang="it-IT" dirty="0" err="1"/>
              <a:t>your</a:t>
            </a:r>
            <a:r>
              <a:rPr lang="it-IT" dirty="0"/>
              <a:t> </a:t>
            </a:r>
            <a:r>
              <a:rPr lang="it-IT" dirty="0" err="1"/>
              <a:t>entire</a:t>
            </a:r>
            <a:r>
              <a:rPr lang="it-IT" dirty="0"/>
              <a:t> </a:t>
            </a:r>
            <a:r>
              <a:rPr lang="it-IT" dirty="0" err="1"/>
              <a:t>program</a:t>
            </a:r>
            <a:endParaRPr lang="it-IT" dirty="0"/>
          </a:p>
          <a:p>
            <a:pPr marL="457200" indent="-457200">
              <a:buFont typeface="+mj-lt"/>
              <a:buAutoNum type="arabicPeriod"/>
            </a:pPr>
            <a:r>
              <a:rPr lang="it-IT" b="1" dirty="0" err="1">
                <a:solidFill>
                  <a:schemeClr val="tx1"/>
                </a:solidFill>
              </a:rPr>
              <a:t>Why</a:t>
            </a:r>
            <a:r>
              <a:rPr lang="it-IT" b="1" dirty="0">
                <a:solidFill>
                  <a:schemeClr val="tx1"/>
                </a:solidFill>
              </a:rPr>
              <a:t> </a:t>
            </a:r>
            <a:r>
              <a:rPr lang="it-IT" b="1" dirty="0" err="1">
                <a:solidFill>
                  <a:schemeClr val="tx1"/>
                </a:solidFill>
              </a:rPr>
              <a:t>might</a:t>
            </a:r>
            <a:r>
              <a:rPr lang="it-IT" b="1" dirty="0">
                <a:solidFill>
                  <a:schemeClr val="tx1"/>
                </a:solidFill>
              </a:rPr>
              <a:t> </a:t>
            </a:r>
            <a:r>
              <a:rPr lang="it-IT" b="1" dirty="0" err="1">
                <a:solidFill>
                  <a:schemeClr val="tx1"/>
                </a:solidFill>
              </a:rPr>
              <a:t>it</a:t>
            </a:r>
            <a:r>
              <a:rPr lang="it-IT" b="1" dirty="0">
                <a:solidFill>
                  <a:schemeClr val="tx1"/>
                </a:solidFill>
              </a:rPr>
              <a:t> be </a:t>
            </a:r>
            <a:r>
              <a:rPr lang="it-IT" b="1" dirty="0" err="1">
                <a:solidFill>
                  <a:schemeClr val="tx1"/>
                </a:solidFill>
              </a:rPr>
              <a:t>important</a:t>
            </a:r>
            <a:r>
              <a:rPr lang="it-IT" b="1" dirty="0">
                <a:solidFill>
                  <a:schemeClr val="tx1"/>
                </a:solidFill>
              </a:rPr>
              <a:t> to </a:t>
            </a:r>
            <a:r>
              <a:rPr lang="it-IT" b="1" dirty="0" err="1">
                <a:solidFill>
                  <a:schemeClr val="tx1"/>
                </a:solidFill>
              </a:rPr>
              <a:t>consider</a:t>
            </a:r>
            <a:r>
              <a:rPr lang="it-IT" b="1" dirty="0">
                <a:solidFill>
                  <a:schemeClr val="tx1"/>
                </a:solidFill>
              </a:rPr>
              <a:t> multiple </a:t>
            </a:r>
            <a:r>
              <a:rPr lang="it-IT" b="1" dirty="0" err="1">
                <a:solidFill>
                  <a:schemeClr val="tx1"/>
                </a:solidFill>
              </a:rPr>
              <a:t>solutions</a:t>
            </a:r>
            <a:r>
              <a:rPr lang="it-IT" b="1" dirty="0">
                <a:solidFill>
                  <a:schemeClr val="tx1"/>
                </a:solidFill>
              </a:rPr>
              <a:t> to a </a:t>
            </a:r>
            <a:r>
              <a:rPr lang="it-IT" b="1" dirty="0" err="1">
                <a:solidFill>
                  <a:schemeClr val="tx1"/>
                </a:solidFill>
              </a:rPr>
              <a:t>problem</a:t>
            </a:r>
            <a:r>
              <a:rPr lang="it-IT" b="1" dirty="0">
                <a:solidFill>
                  <a:schemeClr val="tx1"/>
                </a:solidFill>
              </a:rPr>
              <a:t>?</a:t>
            </a:r>
          </a:p>
          <a:p>
            <a:pPr marL="460375" lvl="1" indent="0">
              <a:buNone/>
            </a:pPr>
            <a:r>
              <a:rPr lang="it-IT" dirty="0" err="1"/>
              <a:t>Ans</a:t>
            </a:r>
            <a:r>
              <a:rPr lang="it-IT" dirty="0"/>
              <a:t>. In </a:t>
            </a:r>
            <a:r>
              <a:rPr lang="it-IT" dirty="0" err="1"/>
              <a:t>robotics</a:t>
            </a:r>
            <a:r>
              <a:rPr lang="it-IT" dirty="0"/>
              <a:t>, </a:t>
            </a:r>
            <a:r>
              <a:rPr lang="it-IT" dirty="0" err="1"/>
              <a:t>there</a:t>
            </a:r>
            <a:r>
              <a:rPr lang="it-IT" dirty="0"/>
              <a:t> are multiple ways to solve a </a:t>
            </a:r>
            <a:r>
              <a:rPr lang="it-IT" dirty="0" err="1"/>
              <a:t>problem</a:t>
            </a:r>
            <a:r>
              <a:rPr lang="it-IT" dirty="0"/>
              <a:t> and </a:t>
            </a:r>
            <a:r>
              <a:rPr lang="it-IT" dirty="0" err="1"/>
              <a:t>there</a:t>
            </a:r>
            <a:r>
              <a:rPr lang="it-IT" dirty="0"/>
              <a:t> </a:t>
            </a:r>
            <a:r>
              <a:rPr lang="it-IT" dirty="0" err="1"/>
              <a:t>might</a:t>
            </a:r>
            <a:r>
              <a:rPr lang="it-IT" dirty="0"/>
              <a:t> be </a:t>
            </a:r>
            <a:r>
              <a:rPr lang="it-IT" dirty="0" err="1"/>
              <a:t>tradeoffs</a:t>
            </a:r>
            <a:r>
              <a:rPr lang="it-IT" dirty="0"/>
              <a:t> </a:t>
            </a:r>
            <a:r>
              <a:rPr lang="it-IT" dirty="0" err="1"/>
              <a:t>between</a:t>
            </a:r>
            <a:r>
              <a:rPr lang="it-IT" dirty="0"/>
              <a:t> the </a:t>
            </a:r>
            <a:r>
              <a:rPr lang="it-IT" dirty="0" err="1"/>
              <a:t>solutions</a:t>
            </a:r>
            <a:r>
              <a:rPr lang="it-IT" dirty="0"/>
              <a:t> (e.g. </a:t>
            </a:r>
            <a:r>
              <a:rPr lang="it-IT" dirty="0" err="1"/>
              <a:t>how</a:t>
            </a:r>
            <a:r>
              <a:rPr lang="it-IT" dirty="0"/>
              <a:t> long the code </a:t>
            </a:r>
            <a:r>
              <a:rPr lang="it-IT" dirty="0" err="1"/>
              <a:t>takes</a:t>
            </a:r>
            <a:r>
              <a:rPr lang="it-IT" dirty="0"/>
              <a:t> to </a:t>
            </a:r>
            <a:r>
              <a:rPr lang="it-IT" dirty="0" err="1"/>
              <a:t>run</a:t>
            </a:r>
            <a:r>
              <a:rPr lang="it-IT" dirty="0"/>
              <a:t> the code, can </a:t>
            </a:r>
            <a:r>
              <a:rPr lang="it-IT" dirty="0" err="1"/>
              <a:t>you</a:t>
            </a:r>
            <a:r>
              <a:rPr lang="it-IT" dirty="0"/>
              <a:t> use </a:t>
            </a:r>
            <a:r>
              <a:rPr lang="it-IT" dirty="0" err="1"/>
              <a:t>both</a:t>
            </a:r>
            <a:r>
              <a:rPr lang="it-IT" dirty="0"/>
              <a:t> rate and angle </a:t>
            </a:r>
            <a:r>
              <a:rPr lang="it-IT" dirty="0" err="1"/>
              <a:t>readings</a:t>
            </a:r>
            <a:r>
              <a:rPr lang="it-IT" dirty="0"/>
              <a:t>?)</a:t>
            </a:r>
          </a:p>
          <a:p>
            <a:pPr marL="460375" lvl="1" indent="0">
              <a:buNone/>
            </a:pPr>
            <a:endParaRPr lang="it-IT" dirty="0"/>
          </a:p>
          <a:p>
            <a:pPr marL="460375" lvl="1" indent="0">
              <a:buNone/>
            </a:pPr>
            <a:r>
              <a:rPr lang="it-IT" sz="2400" b="1" i="1" dirty="0">
                <a:solidFill>
                  <a:srgbClr val="FF0000"/>
                </a:solidFill>
              </a:rPr>
              <a:t>Update: </a:t>
            </a:r>
            <a:r>
              <a:rPr lang="it-IT" sz="2400" b="1" i="1" dirty="0" err="1">
                <a:solidFill>
                  <a:srgbClr val="FF0000"/>
                </a:solidFill>
              </a:rPr>
              <a:t>Please</a:t>
            </a:r>
            <a:r>
              <a:rPr lang="it-IT" sz="2400" b="1" i="1" dirty="0">
                <a:solidFill>
                  <a:srgbClr val="FF0000"/>
                </a:solidFill>
              </a:rPr>
              <a:t> </a:t>
            </a:r>
            <a:r>
              <a:rPr lang="it-IT" sz="2400" b="1" i="1" dirty="0" err="1">
                <a:solidFill>
                  <a:srgbClr val="FF0000"/>
                </a:solidFill>
              </a:rPr>
              <a:t>read</a:t>
            </a:r>
            <a:r>
              <a:rPr lang="it-IT" sz="2400" b="1" i="1" dirty="0">
                <a:solidFill>
                  <a:srgbClr val="FF0000"/>
                </a:solidFill>
              </a:rPr>
              <a:t> the “</a:t>
            </a:r>
            <a:r>
              <a:rPr lang="it-IT" sz="2400" b="1" i="1" dirty="0" err="1">
                <a:solidFill>
                  <a:srgbClr val="FF0000"/>
                </a:solidFill>
              </a:rPr>
              <a:t>Gyro</a:t>
            </a:r>
            <a:r>
              <a:rPr lang="it-IT" sz="2400" b="1" i="1" dirty="0">
                <a:solidFill>
                  <a:srgbClr val="FF0000"/>
                </a:solidFill>
              </a:rPr>
              <a:t> Sensor </a:t>
            </a:r>
            <a:r>
              <a:rPr lang="it-IT" sz="2400" b="1" i="1" dirty="0" err="1">
                <a:solidFill>
                  <a:srgbClr val="FF0000"/>
                </a:solidFill>
              </a:rPr>
              <a:t>Revisited</a:t>
            </a:r>
            <a:r>
              <a:rPr lang="it-IT" sz="2400" b="1" i="1" dirty="0">
                <a:solidFill>
                  <a:srgbClr val="FF0000"/>
                </a:solidFill>
              </a:rPr>
              <a:t>” </a:t>
            </a:r>
            <a:r>
              <a:rPr lang="it-IT" sz="2400" b="1" i="1" dirty="0" err="1">
                <a:solidFill>
                  <a:srgbClr val="FF0000"/>
                </a:solidFill>
              </a:rPr>
              <a:t>lesson</a:t>
            </a:r>
            <a:r>
              <a:rPr lang="it-IT" sz="2400" b="1" i="1" dirty="0">
                <a:solidFill>
                  <a:srgbClr val="FF0000"/>
                </a:solidFill>
              </a:rPr>
              <a:t> for </a:t>
            </a:r>
            <a:r>
              <a:rPr lang="it-IT" sz="2400" b="1" i="1" dirty="0" err="1">
                <a:solidFill>
                  <a:srgbClr val="FF0000"/>
                </a:solidFill>
              </a:rPr>
              <a:t>important</a:t>
            </a:r>
            <a:r>
              <a:rPr lang="it-IT" sz="2400" b="1" i="1" dirty="0">
                <a:solidFill>
                  <a:srgbClr val="FF0000"/>
                </a:solidFill>
              </a:rPr>
              <a:t> </a:t>
            </a:r>
            <a:r>
              <a:rPr lang="it-IT" sz="2400" b="1" i="1" dirty="0" err="1">
                <a:solidFill>
                  <a:srgbClr val="FF0000"/>
                </a:solidFill>
              </a:rPr>
              <a:t>updates</a:t>
            </a:r>
            <a:r>
              <a:rPr lang="it-IT" sz="2400" b="1" i="1" dirty="0">
                <a:solidFill>
                  <a:srgbClr val="FF0000"/>
                </a:solidFill>
              </a:rPr>
              <a:t> (8/6/2017) </a:t>
            </a:r>
            <a:r>
              <a:rPr lang="it-IT" sz="2400" b="1" i="1" dirty="0" err="1">
                <a:solidFill>
                  <a:srgbClr val="FF0000"/>
                </a:solidFill>
              </a:rPr>
              <a:t>after</a:t>
            </a:r>
            <a:r>
              <a:rPr lang="it-IT" sz="2400" b="1" i="1" dirty="0">
                <a:solidFill>
                  <a:srgbClr val="FF0000"/>
                </a:solidFill>
              </a:rPr>
              <a:t> </a:t>
            </a:r>
            <a:r>
              <a:rPr lang="it-IT" sz="2400" b="1" i="1" dirty="0" err="1">
                <a:solidFill>
                  <a:srgbClr val="FF0000"/>
                </a:solidFill>
              </a:rPr>
              <a:t>you</a:t>
            </a:r>
            <a:r>
              <a:rPr lang="it-IT" sz="2400" b="1" i="1" dirty="0">
                <a:solidFill>
                  <a:srgbClr val="FF0000"/>
                </a:solidFill>
              </a:rPr>
              <a:t> complete </a:t>
            </a:r>
            <a:r>
              <a:rPr lang="it-IT" sz="2400" b="1" i="1" dirty="0" err="1">
                <a:solidFill>
                  <a:srgbClr val="FF0000"/>
                </a:solidFill>
              </a:rPr>
              <a:t>this</a:t>
            </a:r>
            <a:r>
              <a:rPr lang="it-IT" sz="2400" b="1" i="1" dirty="0">
                <a:solidFill>
                  <a:srgbClr val="FF0000"/>
                </a:solidFill>
              </a:rPr>
              <a:t> </a:t>
            </a:r>
            <a:r>
              <a:rPr lang="it-IT" sz="2400" b="1" i="1" dirty="0" err="1">
                <a:solidFill>
                  <a:srgbClr val="FF0000"/>
                </a:solidFill>
              </a:rPr>
              <a:t>lesson</a:t>
            </a:r>
            <a:r>
              <a:rPr lang="it-IT" sz="2400" b="1" i="1" dirty="0">
                <a:solidFill>
                  <a:srgbClr val="FF0000"/>
                </a:solidFill>
              </a:rPr>
              <a:t>. The </a:t>
            </a:r>
            <a:r>
              <a:rPr lang="it-IT" sz="2400" b="1" i="1" dirty="0" err="1">
                <a:solidFill>
                  <a:srgbClr val="FF0000"/>
                </a:solidFill>
              </a:rPr>
              <a:t>strategies</a:t>
            </a:r>
            <a:r>
              <a:rPr lang="it-IT" sz="2400" b="1" i="1" dirty="0">
                <a:solidFill>
                  <a:srgbClr val="FF0000"/>
                </a:solidFill>
              </a:rPr>
              <a:t> in </a:t>
            </a:r>
            <a:r>
              <a:rPr lang="it-IT" sz="2400" b="1" i="1" dirty="0" err="1">
                <a:solidFill>
                  <a:srgbClr val="FF0000"/>
                </a:solidFill>
              </a:rPr>
              <a:t>this</a:t>
            </a:r>
            <a:r>
              <a:rPr lang="it-IT" sz="2400" b="1" i="1" dirty="0">
                <a:solidFill>
                  <a:srgbClr val="FF0000"/>
                </a:solidFill>
              </a:rPr>
              <a:t> </a:t>
            </a:r>
            <a:r>
              <a:rPr lang="it-IT" sz="2400" b="1" i="1" dirty="0" err="1">
                <a:solidFill>
                  <a:srgbClr val="FF0000"/>
                </a:solidFill>
              </a:rPr>
              <a:t>lesson</a:t>
            </a:r>
            <a:r>
              <a:rPr lang="it-IT" sz="2400" b="1" i="1" dirty="0">
                <a:solidFill>
                  <a:srgbClr val="FF0000"/>
                </a:solidFill>
              </a:rPr>
              <a:t> </a:t>
            </a:r>
            <a:r>
              <a:rPr lang="it-IT" sz="2400" b="1" i="1" dirty="0" err="1">
                <a:solidFill>
                  <a:srgbClr val="FF0000"/>
                </a:solidFill>
              </a:rPr>
              <a:t>will</a:t>
            </a:r>
            <a:r>
              <a:rPr lang="it-IT" sz="2400" b="1" i="1" dirty="0">
                <a:solidFill>
                  <a:srgbClr val="FF0000"/>
                </a:solidFill>
              </a:rPr>
              <a:t> </a:t>
            </a:r>
            <a:r>
              <a:rPr lang="it-IT" sz="2400" b="1" i="1" dirty="0" err="1">
                <a:solidFill>
                  <a:srgbClr val="FF0000"/>
                </a:solidFill>
              </a:rPr>
              <a:t>not</a:t>
            </a:r>
            <a:r>
              <a:rPr lang="it-IT" sz="2400" b="1" i="1" dirty="0">
                <a:solidFill>
                  <a:srgbClr val="FF0000"/>
                </a:solidFill>
              </a:rPr>
              <a:t> work on </a:t>
            </a:r>
            <a:r>
              <a:rPr lang="it-IT" sz="2400" b="1" i="1" dirty="0" err="1">
                <a:solidFill>
                  <a:srgbClr val="FF0000"/>
                </a:solidFill>
              </a:rPr>
              <a:t>newer</a:t>
            </a:r>
            <a:r>
              <a:rPr lang="it-IT" sz="2400" b="1" i="1" dirty="0">
                <a:solidFill>
                  <a:srgbClr val="FF0000"/>
                </a:solidFill>
              </a:rPr>
              <a:t> </a:t>
            </a:r>
            <a:r>
              <a:rPr lang="it-IT" sz="2400" b="1" i="1" dirty="0" err="1">
                <a:solidFill>
                  <a:srgbClr val="FF0000"/>
                </a:solidFill>
              </a:rPr>
              <a:t>gyro</a:t>
            </a:r>
            <a:r>
              <a:rPr lang="it-IT" sz="2400" b="1" i="1" dirty="0">
                <a:solidFill>
                  <a:srgbClr val="FF0000"/>
                </a:solidFill>
              </a:rPr>
              <a:t> </a:t>
            </a:r>
            <a:r>
              <a:rPr lang="it-IT" sz="2400" b="1" i="1" dirty="0" err="1">
                <a:solidFill>
                  <a:srgbClr val="FF0000"/>
                </a:solidFill>
              </a:rPr>
              <a:t>sensors</a:t>
            </a:r>
            <a:r>
              <a:rPr lang="it-IT" sz="2400" b="1" i="1" dirty="0">
                <a:solidFill>
                  <a:srgbClr val="FF0000"/>
                </a:solidFill>
              </a:rPr>
              <a:t>. </a:t>
            </a:r>
            <a:r>
              <a:rPr lang="it-IT" sz="2400" b="1" i="1" dirty="0" err="1">
                <a:solidFill>
                  <a:srgbClr val="FF0000"/>
                </a:solidFill>
              </a:rPr>
              <a:t>Please</a:t>
            </a:r>
            <a:r>
              <a:rPr lang="it-IT" sz="2400" b="1" i="1" dirty="0">
                <a:solidFill>
                  <a:srgbClr val="FF0000"/>
                </a:solidFill>
              </a:rPr>
              <a:t> </a:t>
            </a:r>
            <a:r>
              <a:rPr lang="it-IT" sz="2400" b="1" i="1" dirty="0" err="1">
                <a:solidFill>
                  <a:srgbClr val="FF0000"/>
                </a:solidFill>
              </a:rPr>
              <a:t>read</a:t>
            </a:r>
            <a:r>
              <a:rPr lang="it-IT" sz="2400" b="1" i="1" dirty="0">
                <a:solidFill>
                  <a:srgbClr val="FF0000"/>
                </a:solidFill>
              </a:rPr>
              <a:t> the </a:t>
            </a:r>
            <a:r>
              <a:rPr lang="it-IT" sz="2400" b="1" i="1" dirty="0" err="1">
                <a:solidFill>
                  <a:srgbClr val="FF0000"/>
                </a:solidFill>
              </a:rPr>
              <a:t>next</a:t>
            </a:r>
            <a:r>
              <a:rPr lang="it-IT" sz="2400" b="1" i="1" dirty="0">
                <a:solidFill>
                  <a:srgbClr val="FF0000"/>
                </a:solidFill>
              </a:rPr>
              <a:t> </a:t>
            </a:r>
            <a:r>
              <a:rPr lang="it-IT" sz="2400" b="1" i="1" dirty="0" err="1">
                <a:solidFill>
                  <a:srgbClr val="FF0000"/>
                </a:solidFill>
              </a:rPr>
              <a:t>lesson</a:t>
            </a:r>
            <a:r>
              <a:rPr lang="it-IT" sz="2400" b="1" i="1" dirty="0">
                <a:solidFill>
                  <a:srgbClr val="FF0000"/>
                </a:solidFill>
              </a:rPr>
              <a:t> to </a:t>
            </a:r>
            <a:r>
              <a:rPr lang="it-IT" sz="2400" b="1" i="1" dirty="0" err="1">
                <a:solidFill>
                  <a:srgbClr val="FF0000"/>
                </a:solidFill>
              </a:rPr>
              <a:t>find</a:t>
            </a:r>
            <a:r>
              <a:rPr lang="it-IT" sz="2400" b="1" i="1" dirty="0">
                <a:solidFill>
                  <a:srgbClr val="FF0000"/>
                </a:solidFill>
              </a:rPr>
              <a:t> out </a:t>
            </a:r>
            <a:r>
              <a:rPr lang="it-IT" sz="2400" b="1" i="1" dirty="0" err="1">
                <a:solidFill>
                  <a:srgbClr val="FF0000"/>
                </a:solidFill>
              </a:rPr>
              <a:t>if</a:t>
            </a:r>
            <a:r>
              <a:rPr lang="it-IT" sz="2400" b="1" i="1" dirty="0">
                <a:solidFill>
                  <a:srgbClr val="FF0000"/>
                </a:solidFill>
              </a:rPr>
              <a:t> </a:t>
            </a:r>
            <a:r>
              <a:rPr lang="it-IT" sz="2400" b="1" i="1" dirty="0" err="1">
                <a:solidFill>
                  <a:srgbClr val="FF0000"/>
                </a:solidFill>
              </a:rPr>
              <a:t>your</a:t>
            </a:r>
            <a:r>
              <a:rPr lang="it-IT" sz="2400" b="1" i="1" dirty="0">
                <a:solidFill>
                  <a:srgbClr val="FF0000"/>
                </a:solidFill>
              </a:rPr>
              <a:t> </a:t>
            </a:r>
            <a:r>
              <a:rPr lang="it-IT" sz="2400" b="1" i="1" dirty="0" err="1">
                <a:solidFill>
                  <a:srgbClr val="FF0000"/>
                </a:solidFill>
              </a:rPr>
              <a:t>sensor</a:t>
            </a:r>
            <a:r>
              <a:rPr lang="it-IT" sz="2400" b="1" i="1" dirty="0">
                <a:solidFill>
                  <a:srgbClr val="FF0000"/>
                </a:solidFill>
              </a:rPr>
              <a:t> </a:t>
            </a:r>
            <a:r>
              <a:rPr lang="it-IT" sz="2400" b="1" i="1" dirty="0" err="1">
                <a:solidFill>
                  <a:srgbClr val="FF0000"/>
                </a:solidFill>
              </a:rPr>
              <a:t>is</a:t>
            </a:r>
            <a:r>
              <a:rPr lang="it-IT" sz="2400" b="1" i="1" dirty="0">
                <a:solidFill>
                  <a:srgbClr val="FF0000"/>
                </a:solidFill>
              </a:rPr>
              <a:t> a </a:t>
            </a:r>
            <a:r>
              <a:rPr lang="it-IT" sz="2400" b="1" i="1" dirty="0" err="1">
                <a:solidFill>
                  <a:srgbClr val="FF0000"/>
                </a:solidFill>
              </a:rPr>
              <a:t>newer</a:t>
            </a:r>
            <a:r>
              <a:rPr lang="it-IT" sz="2400" b="1" i="1" dirty="0">
                <a:solidFill>
                  <a:srgbClr val="FF0000"/>
                </a:solidFill>
              </a:rPr>
              <a:t> model and </a:t>
            </a:r>
            <a:r>
              <a:rPr lang="it-IT" sz="2400" b="1" i="1" dirty="0" err="1">
                <a:solidFill>
                  <a:srgbClr val="FF0000"/>
                </a:solidFill>
              </a:rPr>
              <a:t>what</a:t>
            </a:r>
            <a:r>
              <a:rPr lang="it-IT" sz="2400" b="1" i="1" dirty="0">
                <a:solidFill>
                  <a:srgbClr val="FF0000"/>
                </a:solidFill>
              </a:rPr>
              <a:t> </a:t>
            </a:r>
            <a:r>
              <a:rPr lang="it-IT" sz="2400" b="1" i="1" dirty="0" err="1">
                <a:solidFill>
                  <a:srgbClr val="FF0000"/>
                </a:solidFill>
              </a:rPr>
              <a:t>alternatives</a:t>
            </a:r>
            <a:r>
              <a:rPr lang="it-IT" sz="2400" b="1" i="1" dirty="0">
                <a:solidFill>
                  <a:srgbClr val="FF0000"/>
                </a:solidFill>
              </a:rPr>
              <a:t> </a:t>
            </a:r>
            <a:r>
              <a:rPr lang="it-IT" sz="2400" b="1" i="1" dirty="0" err="1">
                <a:solidFill>
                  <a:srgbClr val="FF0000"/>
                </a:solidFill>
              </a:rPr>
              <a:t>you</a:t>
            </a:r>
            <a:r>
              <a:rPr lang="it-IT" sz="2400" b="1" i="1" dirty="0">
                <a:solidFill>
                  <a:srgbClr val="FF0000"/>
                </a:solidFill>
              </a:rPr>
              <a:t> </a:t>
            </a:r>
            <a:r>
              <a:rPr lang="it-IT" sz="2400" b="1" i="1" dirty="0" err="1">
                <a:solidFill>
                  <a:srgbClr val="FF0000"/>
                </a:solidFill>
              </a:rPr>
              <a:t>have</a:t>
            </a:r>
            <a:r>
              <a:rPr lang="it-IT" sz="2400" b="1" i="1" dirty="0">
                <a:solidFill>
                  <a:srgbClr val="FF0000"/>
                </a:solidFill>
              </a:rPr>
              <a:t> to </a:t>
            </a:r>
            <a:r>
              <a:rPr lang="it-IT" sz="2400" b="1" i="1" dirty="0" err="1">
                <a:solidFill>
                  <a:srgbClr val="FF0000"/>
                </a:solidFill>
              </a:rPr>
              <a:t>reclaibrate</a:t>
            </a:r>
            <a:r>
              <a:rPr lang="it-IT" sz="2400" b="1" i="1" dirty="0">
                <a:solidFill>
                  <a:srgbClr val="FF0000"/>
                </a:solidFill>
              </a:rPr>
              <a:t> </a:t>
            </a:r>
            <a:r>
              <a:rPr lang="it-IT" sz="2400" b="1" i="1" dirty="0" err="1">
                <a:solidFill>
                  <a:srgbClr val="FF0000"/>
                </a:solidFill>
              </a:rPr>
              <a:t>your</a:t>
            </a:r>
            <a:r>
              <a:rPr lang="it-IT" sz="2400" b="1" i="1" dirty="0">
                <a:solidFill>
                  <a:srgbClr val="FF0000"/>
                </a:solidFill>
              </a:rPr>
              <a:t> </a:t>
            </a:r>
            <a:r>
              <a:rPr lang="it-IT" sz="2400" b="1" i="1" dirty="0" err="1">
                <a:solidFill>
                  <a:srgbClr val="FF0000"/>
                </a:solidFill>
              </a:rPr>
              <a:t>gyro</a:t>
            </a:r>
            <a:r>
              <a:rPr lang="it-IT" sz="2400" b="1" i="1" dirty="0">
                <a:solidFill>
                  <a:srgbClr val="FF0000"/>
                </a:solidFill>
              </a:rPr>
              <a:t> </a:t>
            </a:r>
            <a:r>
              <a:rPr lang="it-IT" sz="2400" b="1" i="1" dirty="0" err="1">
                <a:solidFill>
                  <a:srgbClr val="FF0000"/>
                </a:solidFill>
              </a:rPr>
              <a:t>sensor</a:t>
            </a:r>
            <a:r>
              <a:rPr lang="it-IT" sz="2400" b="1" i="1" dirty="0">
                <a:solidFill>
                  <a:srgbClr val="FF0000"/>
                </a:solidFill>
              </a:rPr>
              <a:t>.</a:t>
            </a:r>
          </a:p>
          <a:p>
            <a:pPr marL="460375" lvl="1" indent="0">
              <a:buNone/>
            </a:pPr>
            <a:endParaRPr lang="it-IT" dirty="0"/>
          </a:p>
        </p:txBody>
      </p:sp>
      <p:sp>
        <p:nvSpPr>
          <p:cNvPr id="3" name="Date Placeholder 2"/>
          <p:cNvSpPr>
            <a:spLocks noGrp="1"/>
          </p:cNvSpPr>
          <p:nvPr>
            <p:ph type="dt" sz="half" idx="10"/>
          </p:nvPr>
        </p:nvSpPr>
        <p:spPr/>
        <p:txBody>
          <a:bodyPr/>
          <a:lstStyle/>
          <a:p>
            <a:fld id="{F9D1C0A9-2B1B-9943-A35C-2A04CA207E70}" type="datetime1">
              <a:rPr lang="en-US" smtClean="0"/>
              <a:t>12/21/18</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12</a:t>
            </a:fld>
            <a:endParaRPr lang="en-US"/>
          </a:p>
        </p:txBody>
      </p:sp>
    </p:spTree>
    <p:extLst>
      <p:ext uri="{BB962C8B-B14F-4D97-AF65-F5344CB8AC3E}">
        <p14:creationId xmlns:p14="http://schemas.microsoft.com/office/powerpoint/2010/main" val="261608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tutorial was written by Sanjay </a:t>
            </a:r>
            <a:r>
              <a:rPr lang="en-US" dirty="0" err="1"/>
              <a:t>Seshan</a:t>
            </a:r>
            <a:r>
              <a:rPr lang="en-US" dirty="0"/>
              <a:t> and Arvind </a:t>
            </a:r>
            <a:r>
              <a:rPr lang="en-US" dirty="0" err="1"/>
              <a:t>Seshan</a:t>
            </a:r>
            <a:r>
              <a:rPr lang="en-US" dirty="0"/>
              <a:t> </a:t>
            </a:r>
            <a:r>
              <a:rPr lang="en-US"/>
              <a:t>and uses </a:t>
            </a:r>
            <a:r>
              <a:rPr lang="en-US" dirty="0"/>
              <a:t>code shared by Hoosier </a:t>
            </a:r>
            <a:r>
              <a:rPr lang="en-US" dirty="0" err="1"/>
              <a:t>Girlz</a:t>
            </a:r>
            <a:r>
              <a:rPr lang="en-US" dirty="0"/>
              <a:t> (http://</a:t>
            </a:r>
            <a:r>
              <a:rPr lang="en-US" dirty="0" err="1"/>
              <a:t>www.fllhoosiergirlz.com</a:t>
            </a:r>
            <a:r>
              <a:rPr lang="en-US" dirty="0"/>
              <a:t>)</a:t>
            </a:r>
          </a:p>
          <a:p>
            <a:r>
              <a:rPr lang="en-US" dirty="0"/>
              <a:t>More lessons at www.ev3lessons.com</a:t>
            </a:r>
          </a:p>
        </p:txBody>
      </p:sp>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lstStyle/>
          <a:p>
            <a:r>
              <a:rPr lang="en-US"/>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fld id="{CD848738-2DDE-9B42-91A4-B9D48A936005}" type="datetime1">
              <a:rPr lang="en-US" smtClean="0"/>
              <a:t>12/21/18</a:t>
            </a:fld>
            <a:endParaRPr lang="en-US"/>
          </a:p>
        </p:txBody>
      </p:sp>
      <p:sp>
        <p:nvSpPr>
          <p:cNvPr id="8" name="Slide Number Placeholder 7"/>
          <p:cNvSpPr>
            <a:spLocks noGrp="1"/>
          </p:cNvSpPr>
          <p:nvPr>
            <p:ph type="sldNum" sz="quarter" idx="12"/>
          </p:nvPr>
        </p:nvSpPr>
        <p:spPr/>
        <p:txBody>
          <a:bodyPr/>
          <a:lstStyle/>
          <a:p>
            <a:fld id="{4382A7F7-08BF-4252-8141-63FB96055BBB}" type="slidenum">
              <a:rPr lang="en-US" smtClean="0"/>
              <a:t>13</a:t>
            </a:fld>
            <a:endParaRPr lang="en-US"/>
          </a:p>
        </p:txBody>
      </p:sp>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70000" lnSpcReduction="20000"/>
          </a:bodyPr>
          <a:lstStyle/>
          <a:p>
            <a:pPr marL="457200" indent="-457200">
              <a:buFont typeface="+mj-lt"/>
              <a:buAutoNum type="arabicPeriod"/>
            </a:pPr>
            <a:r>
              <a:rPr lang="en-US" dirty="0"/>
              <a:t>Learn what the Gyro Sensor does</a:t>
            </a:r>
          </a:p>
          <a:p>
            <a:pPr marL="457200" indent="-457200">
              <a:buFont typeface="+mj-lt"/>
              <a:buAutoNum type="arabicPeriod"/>
            </a:pPr>
            <a:r>
              <a:rPr lang="en-US" dirty="0"/>
              <a:t>Learn about 2 common problems with using the gyro sensor (drift and lag)</a:t>
            </a:r>
          </a:p>
          <a:p>
            <a:pPr marL="457200" indent="-457200">
              <a:buFont typeface="+mj-lt"/>
              <a:buAutoNum type="arabicPeriod"/>
            </a:pPr>
            <a:r>
              <a:rPr lang="en-US" dirty="0"/>
              <a:t>Learn what “drift” means</a:t>
            </a:r>
          </a:p>
          <a:p>
            <a:pPr marL="457200" indent="-457200">
              <a:buFont typeface="+mj-lt"/>
              <a:buAutoNum type="arabicPeriod"/>
            </a:pPr>
            <a:r>
              <a:rPr lang="en-US" dirty="0"/>
              <a:t>Learn how to correct for drift with a gyro “calibration” technique</a:t>
            </a:r>
          </a:p>
          <a:p>
            <a:pPr marL="457200" indent="-457200">
              <a:buFont typeface="+mj-lt"/>
              <a:buAutoNum type="arabicPeriod"/>
            </a:pPr>
            <a:r>
              <a:rPr lang="en-US" dirty="0"/>
              <a:t>Understand why it is important to consider multiple solutions to a problem such as gyro drift</a:t>
            </a:r>
          </a:p>
          <a:p>
            <a:pPr marL="0" indent="0">
              <a:buNone/>
            </a:pPr>
            <a:r>
              <a:rPr lang="en-US" dirty="0"/>
              <a:t>Prerequisites: Data wires, Loops, Logic &amp; Comparison Blocks</a:t>
            </a:r>
          </a:p>
          <a:p>
            <a:pPr marL="0" lvl="1" indent="0">
              <a:spcBef>
                <a:spcPts val="2000"/>
              </a:spcBef>
              <a:buClr>
                <a:schemeClr val="bg1">
                  <a:lumMod val="65000"/>
                </a:schemeClr>
              </a:buClr>
              <a:buNone/>
            </a:pPr>
            <a:r>
              <a:rPr lang="it-IT" sz="2600" b="1" i="1" dirty="0">
                <a:solidFill>
                  <a:srgbClr val="FF0000"/>
                </a:solidFill>
              </a:rPr>
              <a:t>Update: </a:t>
            </a:r>
            <a:r>
              <a:rPr lang="it-IT" sz="2600" b="1" i="1" dirty="0" err="1">
                <a:solidFill>
                  <a:srgbClr val="FF0000"/>
                </a:solidFill>
              </a:rPr>
              <a:t>Please</a:t>
            </a:r>
            <a:r>
              <a:rPr lang="it-IT" sz="2600" b="1" i="1" dirty="0">
                <a:solidFill>
                  <a:srgbClr val="FF0000"/>
                </a:solidFill>
              </a:rPr>
              <a:t> </a:t>
            </a:r>
            <a:r>
              <a:rPr lang="it-IT" sz="2600" b="1" i="1" dirty="0" err="1">
                <a:solidFill>
                  <a:srgbClr val="FF0000"/>
                </a:solidFill>
              </a:rPr>
              <a:t>read</a:t>
            </a:r>
            <a:r>
              <a:rPr lang="it-IT" sz="2600" b="1" i="1" dirty="0">
                <a:solidFill>
                  <a:srgbClr val="FF0000"/>
                </a:solidFill>
              </a:rPr>
              <a:t> the “</a:t>
            </a:r>
            <a:r>
              <a:rPr lang="it-IT" sz="2600" b="1" i="1" dirty="0" err="1">
                <a:solidFill>
                  <a:srgbClr val="FF0000"/>
                </a:solidFill>
              </a:rPr>
              <a:t>Gyro</a:t>
            </a:r>
            <a:r>
              <a:rPr lang="it-IT" sz="2600" b="1" i="1" dirty="0">
                <a:solidFill>
                  <a:srgbClr val="FF0000"/>
                </a:solidFill>
              </a:rPr>
              <a:t> Sensor </a:t>
            </a:r>
            <a:r>
              <a:rPr lang="it-IT" sz="2600" b="1" i="1" dirty="0" err="1">
                <a:solidFill>
                  <a:srgbClr val="FF0000"/>
                </a:solidFill>
              </a:rPr>
              <a:t>Revisited</a:t>
            </a:r>
            <a:r>
              <a:rPr lang="it-IT" sz="2600" b="1" i="1" dirty="0">
                <a:solidFill>
                  <a:srgbClr val="FF0000"/>
                </a:solidFill>
              </a:rPr>
              <a:t>” </a:t>
            </a:r>
            <a:r>
              <a:rPr lang="it-IT" sz="2600" b="1" i="1" dirty="0" err="1">
                <a:solidFill>
                  <a:srgbClr val="FF0000"/>
                </a:solidFill>
              </a:rPr>
              <a:t>lesson</a:t>
            </a:r>
            <a:r>
              <a:rPr lang="it-IT" sz="2600" b="1" i="1" dirty="0">
                <a:solidFill>
                  <a:srgbClr val="FF0000"/>
                </a:solidFill>
              </a:rPr>
              <a:t> for </a:t>
            </a:r>
            <a:r>
              <a:rPr lang="it-IT" sz="2600" b="1" i="1" dirty="0" err="1">
                <a:solidFill>
                  <a:srgbClr val="FF0000"/>
                </a:solidFill>
              </a:rPr>
              <a:t>important</a:t>
            </a:r>
            <a:r>
              <a:rPr lang="it-IT" sz="2600" b="1" i="1" dirty="0">
                <a:solidFill>
                  <a:srgbClr val="FF0000"/>
                </a:solidFill>
              </a:rPr>
              <a:t> </a:t>
            </a:r>
            <a:r>
              <a:rPr lang="it-IT" sz="2600" b="1" i="1" dirty="0" err="1">
                <a:solidFill>
                  <a:srgbClr val="FF0000"/>
                </a:solidFill>
              </a:rPr>
              <a:t>updates</a:t>
            </a:r>
            <a:r>
              <a:rPr lang="it-IT" sz="2600" b="1" i="1" dirty="0">
                <a:solidFill>
                  <a:srgbClr val="FF0000"/>
                </a:solidFill>
              </a:rPr>
              <a:t> (8/6/2017) </a:t>
            </a:r>
            <a:r>
              <a:rPr lang="it-IT" sz="2600" b="1" i="1" dirty="0" err="1">
                <a:solidFill>
                  <a:srgbClr val="FF0000"/>
                </a:solidFill>
              </a:rPr>
              <a:t>after</a:t>
            </a:r>
            <a:r>
              <a:rPr lang="it-IT" sz="2600" b="1" i="1" dirty="0">
                <a:solidFill>
                  <a:srgbClr val="FF0000"/>
                </a:solidFill>
              </a:rPr>
              <a:t> </a:t>
            </a:r>
            <a:r>
              <a:rPr lang="it-IT" sz="2600" b="1" i="1" dirty="0" err="1">
                <a:solidFill>
                  <a:srgbClr val="FF0000"/>
                </a:solidFill>
              </a:rPr>
              <a:t>you</a:t>
            </a:r>
            <a:r>
              <a:rPr lang="it-IT" sz="2600" b="1" i="1" dirty="0">
                <a:solidFill>
                  <a:srgbClr val="FF0000"/>
                </a:solidFill>
              </a:rPr>
              <a:t> complete </a:t>
            </a:r>
            <a:r>
              <a:rPr lang="it-IT" sz="2600" b="1" i="1" dirty="0" err="1">
                <a:solidFill>
                  <a:srgbClr val="FF0000"/>
                </a:solidFill>
              </a:rPr>
              <a:t>this</a:t>
            </a:r>
            <a:r>
              <a:rPr lang="it-IT" sz="2600" b="1" i="1" dirty="0">
                <a:solidFill>
                  <a:srgbClr val="FF0000"/>
                </a:solidFill>
              </a:rPr>
              <a:t> </a:t>
            </a:r>
            <a:r>
              <a:rPr lang="it-IT" sz="2600" b="1" i="1" dirty="0" err="1">
                <a:solidFill>
                  <a:srgbClr val="FF0000"/>
                </a:solidFill>
              </a:rPr>
              <a:t>lesson</a:t>
            </a:r>
            <a:r>
              <a:rPr lang="it-IT" sz="2600" b="1" i="1" dirty="0">
                <a:solidFill>
                  <a:srgbClr val="FF0000"/>
                </a:solidFill>
              </a:rPr>
              <a:t>. The </a:t>
            </a:r>
            <a:r>
              <a:rPr lang="it-IT" sz="2600" b="1" i="1" dirty="0" err="1">
                <a:solidFill>
                  <a:srgbClr val="FF0000"/>
                </a:solidFill>
              </a:rPr>
              <a:t>strategies</a:t>
            </a:r>
            <a:r>
              <a:rPr lang="it-IT" sz="2600" b="1" i="1" dirty="0">
                <a:solidFill>
                  <a:srgbClr val="FF0000"/>
                </a:solidFill>
              </a:rPr>
              <a:t> in </a:t>
            </a:r>
            <a:r>
              <a:rPr lang="it-IT" sz="2600" b="1" i="1" dirty="0" err="1">
                <a:solidFill>
                  <a:srgbClr val="FF0000"/>
                </a:solidFill>
              </a:rPr>
              <a:t>this</a:t>
            </a:r>
            <a:r>
              <a:rPr lang="it-IT" sz="2600" b="1" i="1" dirty="0">
                <a:solidFill>
                  <a:srgbClr val="FF0000"/>
                </a:solidFill>
              </a:rPr>
              <a:t> </a:t>
            </a:r>
            <a:r>
              <a:rPr lang="it-IT" sz="2600" b="1" i="1" dirty="0" err="1">
                <a:solidFill>
                  <a:srgbClr val="FF0000"/>
                </a:solidFill>
              </a:rPr>
              <a:t>lesson</a:t>
            </a:r>
            <a:r>
              <a:rPr lang="it-IT" sz="2600" b="1" i="1" dirty="0">
                <a:solidFill>
                  <a:srgbClr val="FF0000"/>
                </a:solidFill>
              </a:rPr>
              <a:t> </a:t>
            </a:r>
            <a:r>
              <a:rPr lang="it-IT" sz="2600" b="1" i="1" dirty="0" err="1">
                <a:solidFill>
                  <a:srgbClr val="FF0000"/>
                </a:solidFill>
              </a:rPr>
              <a:t>will</a:t>
            </a:r>
            <a:r>
              <a:rPr lang="it-IT" sz="2600" b="1" i="1" dirty="0">
                <a:solidFill>
                  <a:srgbClr val="FF0000"/>
                </a:solidFill>
              </a:rPr>
              <a:t> </a:t>
            </a:r>
            <a:r>
              <a:rPr lang="it-IT" sz="2600" b="1" i="1" dirty="0" err="1">
                <a:solidFill>
                  <a:srgbClr val="FF0000"/>
                </a:solidFill>
              </a:rPr>
              <a:t>not</a:t>
            </a:r>
            <a:r>
              <a:rPr lang="it-IT" sz="2600" b="1" i="1" dirty="0">
                <a:solidFill>
                  <a:srgbClr val="FF0000"/>
                </a:solidFill>
              </a:rPr>
              <a:t> work on </a:t>
            </a:r>
            <a:r>
              <a:rPr lang="it-IT" sz="2600" b="1" i="1" dirty="0" err="1">
                <a:solidFill>
                  <a:srgbClr val="FF0000"/>
                </a:solidFill>
              </a:rPr>
              <a:t>newer</a:t>
            </a:r>
            <a:r>
              <a:rPr lang="it-IT" sz="2600" b="1" i="1" dirty="0">
                <a:solidFill>
                  <a:srgbClr val="FF0000"/>
                </a:solidFill>
              </a:rPr>
              <a:t> </a:t>
            </a:r>
            <a:r>
              <a:rPr lang="it-IT" sz="2600" b="1" i="1" dirty="0" err="1">
                <a:solidFill>
                  <a:srgbClr val="FF0000"/>
                </a:solidFill>
              </a:rPr>
              <a:t>gyro</a:t>
            </a:r>
            <a:r>
              <a:rPr lang="it-IT" sz="2600" b="1" i="1" dirty="0">
                <a:solidFill>
                  <a:srgbClr val="FF0000"/>
                </a:solidFill>
              </a:rPr>
              <a:t> </a:t>
            </a:r>
            <a:r>
              <a:rPr lang="it-IT" sz="2600" b="1" i="1" dirty="0" err="1">
                <a:solidFill>
                  <a:srgbClr val="FF0000"/>
                </a:solidFill>
              </a:rPr>
              <a:t>sensors</a:t>
            </a:r>
            <a:r>
              <a:rPr lang="it-IT" sz="2600" b="1" i="1" dirty="0">
                <a:solidFill>
                  <a:srgbClr val="FF0000"/>
                </a:solidFill>
              </a:rPr>
              <a:t>. </a:t>
            </a:r>
            <a:r>
              <a:rPr lang="it-IT" sz="2600" b="1" i="1" dirty="0" err="1">
                <a:solidFill>
                  <a:srgbClr val="FF0000"/>
                </a:solidFill>
              </a:rPr>
              <a:t>Please</a:t>
            </a:r>
            <a:r>
              <a:rPr lang="it-IT" sz="2600" b="1" i="1" dirty="0">
                <a:solidFill>
                  <a:srgbClr val="FF0000"/>
                </a:solidFill>
              </a:rPr>
              <a:t> </a:t>
            </a:r>
            <a:r>
              <a:rPr lang="it-IT" sz="2600" b="1" i="1" dirty="0" err="1">
                <a:solidFill>
                  <a:srgbClr val="FF0000"/>
                </a:solidFill>
              </a:rPr>
              <a:t>read</a:t>
            </a:r>
            <a:r>
              <a:rPr lang="it-IT" sz="2600" b="1" i="1" dirty="0">
                <a:solidFill>
                  <a:srgbClr val="FF0000"/>
                </a:solidFill>
              </a:rPr>
              <a:t> the </a:t>
            </a:r>
            <a:r>
              <a:rPr lang="it-IT" sz="2600" b="1" i="1" dirty="0" err="1">
                <a:solidFill>
                  <a:srgbClr val="FF0000"/>
                </a:solidFill>
              </a:rPr>
              <a:t>next</a:t>
            </a:r>
            <a:r>
              <a:rPr lang="it-IT" sz="2600" b="1" i="1" dirty="0">
                <a:solidFill>
                  <a:srgbClr val="FF0000"/>
                </a:solidFill>
              </a:rPr>
              <a:t> </a:t>
            </a:r>
            <a:r>
              <a:rPr lang="it-IT" sz="2600" b="1" i="1" dirty="0" err="1">
                <a:solidFill>
                  <a:srgbClr val="FF0000"/>
                </a:solidFill>
              </a:rPr>
              <a:t>lesson</a:t>
            </a:r>
            <a:r>
              <a:rPr lang="it-IT" sz="2600" b="1" i="1" dirty="0">
                <a:solidFill>
                  <a:srgbClr val="FF0000"/>
                </a:solidFill>
              </a:rPr>
              <a:t> to </a:t>
            </a:r>
            <a:r>
              <a:rPr lang="it-IT" sz="2600" b="1" i="1" dirty="0" err="1">
                <a:solidFill>
                  <a:srgbClr val="FF0000"/>
                </a:solidFill>
              </a:rPr>
              <a:t>find</a:t>
            </a:r>
            <a:r>
              <a:rPr lang="it-IT" sz="2600" b="1" i="1" dirty="0">
                <a:solidFill>
                  <a:srgbClr val="FF0000"/>
                </a:solidFill>
              </a:rPr>
              <a:t> out </a:t>
            </a:r>
            <a:r>
              <a:rPr lang="it-IT" sz="2600" b="1" i="1" dirty="0" err="1">
                <a:solidFill>
                  <a:srgbClr val="FF0000"/>
                </a:solidFill>
              </a:rPr>
              <a:t>if</a:t>
            </a:r>
            <a:r>
              <a:rPr lang="it-IT" sz="2600" b="1" i="1" dirty="0">
                <a:solidFill>
                  <a:srgbClr val="FF0000"/>
                </a:solidFill>
              </a:rPr>
              <a:t> </a:t>
            </a:r>
            <a:r>
              <a:rPr lang="it-IT" sz="2600" b="1" i="1" dirty="0" err="1">
                <a:solidFill>
                  <a:srgbClr val="FF0000"/>
                </a:solidFill>
              </a:rPr>
              <a:t>your</a:t>
            </a:r>
            <a:r>
              <a:rPr lang="it-IT" sz="2600" b="1" i="1" dirty="0">
                <a:solidFill>
                  <a:srgbClr val="FF0000"/>
                </a:solidFill>
              </a:rPr>
              <a:t> </a:t>
            </a:r>
            <a:r>
              <a:rPr lang="it-IT" sz="2600" b="1" i="1" dirty="0" err="1">
                <a:solidFill>
                  <a:srgbClr val="FF0000"/>
                </a:solidFill>
              </a:rPr>
              <a:t>sensor</a:t>
            </a:r>
            <a:r>
              <a:rPr lang="it-IT" sz="2600" b="1" i="1" dirty="0">
                <a:solidFill>
                  <a:srgbClr val="FF0000"/>
                </a:solidFill>
              </a:rPr>
              <a:t> </a:t>
            </a:r>
            <a:r>
              <a:rPr lang="it-IT" sz="2600" b="1" i="1" dirty="0" err="1">
                <a:solidFill>
                  <a:srgbClr val="FF0000"/>
                </a:solidFill>
              </a:rPr>
              <a:t>is</a:t>
            </a:r>
            <a:r>
              <a:rPr lang="it-IT" sz="2600" b="1" i="1" dirty="0">
                <a:solidFill>
                  <a:srgbClr val="FF0000"/>
                </a:solidFill>
              </a:rPr>
              <a:t> a </a:t>
            </a:r>
            <a:r>
              <a:rPr lang="it-IT" sz="2600" b="1" i="1" dirty="0" err="1">
                <a:solidFill>
                  <a:srgbClr val="FF0000"/>
                </a:solidFill>
              </a:rPr>
              <a:t>newer</a:t>
            </a:r>
            <a:r>
              <a:rPr lang="it-IT" sz="2600" b="1" i="1" dirty="0">
                <a:solidFill>
                  <a:srgbClr val="FF0000"/>
                </a:solidFill>
              </a:rPr>
              <a:t> model and </a:t>
            </a:r>
            <a:r>
              <a:rPr lang="it-IT" sz="2600" b="1" i="1" dirty="0" err="1">
                <a:solidFill>
                  <a:srgbClr val="FF0000"/>
                </a:solidFill>
              </a:rPr>
              <a:t>what</a:t>
            </a:r>
            <a:r>
              <a:rPr lang="it-IT" sz="2600" b="1" i="1" dirty="0">
                <a:solidFill>
                  <a:srgbClr val="FF0000"/>
                </a:solidFill>
              </a:rPr>
              <a:t> </a:t>
            </a:r>
            <a:r>
              <a:rPr lang="it-IT" sz="2600" b="1" i="1" dirty="0" err="1">
                <a:solidFill>
                  <a:srgbClr val="FF0000"/>
                </a:solidFill>
              </a:rPr>
              <a:t>alternatives</a:t>
            </a:r>
            <a:r>
              <a:rPr lang="it-IT" sz="2600" b="1" i="1" dirty="0">
                <a:solidFill>
                  <a:srgbClr val="FF0000"/>
                </a:solidFill>
              </a:rPr>
              <a:t> </a:t>
            </a:r>
            <a:r>
              <a:rPr lang="it-IT" sz="2600" b="1" i="1" dirty="0" err="1">
                <a:solidFill>
                  <a:srgbClr val="FF0000"/>
                </a:solidFill>
              </a:rPr>
              <a:t>you</a:t>
            </a:r>
            <a:r>
              <a:rPr lang="it-IT" sz="2600" b="1" i="1" dirty="0">
                <a:solidFill>
                  <a:srgbClr val="FF0000"/>
                </a:solidFill>
              </a:rPr>
              <a:t> </a:t>
            </a:r>
            <a:r>
              <a:rPr lang="it-IT" sz="2600" b="1" i="1" dirty="0" err="1">
                <a:solidFill>
                  <a:srgbClr val="FF0000"/>
                </a:solidFill>
              </a:rPr>
              <a:t>have</a:t>
            </a:r>
            <a:r>
              <a:rPr lang="it-IT" sz="2600" b="1" i="1" dirty="0">
                <a:solidFill>
                  <a:srgbClr val="FF0000"/>
                </a:solidFill>
              </a:rPr>
              <a:t> to </a:t>
            </a:r>
            <a:r>
              <a:rPr lang="it-IT" sz="2600" b="1" i="1" dirty="0" err="1">
                <a:solidFill>
                  <a:srgbClr val="FF0000"/>
                </a:solidFill>
              </a:rPr>
              <a:t>reclaibrate</a:t>
            </a:r>
            <a:r>
              <a:rPr lang="it-IT" sz="2600" b="1" i="1" dirty="0">
                <a:solidFill>
                  <a:srgbClr val="FF0000"/>
                </a:solidFill>
              </a:rPr>
              <a:t> </a:t>
            </a:r>
            <a:r>
              <a:rPr lang="it-IT" sz="2600" b="1" i="1" dirty="0" err="1">
                <a:solidFill>
                  <a:srgbClr val="FF0000"/>
                </a:solidFill>
              </a:rPr>
              <a:t>your</a:t>
            </a:r>
            <a:r>
              <a:rPr lang="it-IT" sz="2600" b="1" i="1" dirty="0">
                <a:solidFill>
                  <a:srgbClr val="FF0000"/>
                </a:solidFill>
              </a:rPr>
              <a:t> </a:t>
            </a:r>
            <a:r>
              <a:rPr lang="it-IT" sz="2600" b="1" i="1" dirty="0" err="1">
                <a:solidFill>
                  <a:srgbClr val="FF0000"/>
                </a:solidFill>
              </a:rPr>
              <a:t>gyro</a:t>
            </a:r>
            <a:r>
              <a:rPr lang="it-IT" sz="2600" b="1" i="1" dirty="0">
                <a:solidFill>
                  <a:srgbClr val="FF0000"/>
                </a:solidFill>
              </a:rPr>
              <a:t> </a:t>
            </a:r>
            <a:r>
              <a:rPr lang="it-IT" sz="2600" b="1" i="1" dirty="0" err="1">
                <a:solidFill>
                  <a:srgbClr val="FF0000"/>
                </a:solidFill>
              </a:rPr>
              <a:t>sensor</a:t>
            </a:r>
            <a:r>
              <a:rPr lang="it-IT" sz="2600" b="1" i="1" dirty="0">
                <a:solidFill>
                  <a:srgbClr val="FF0000"/>
                </a:solidFill>
              </a:rPr>
              <a:t>.</a:t>
            </a:r>
          </a:p>
          <a:p>
            <a:pPr marL="0" indent="0">
              <a:buNone/>
            </a:pPr>
            <a:endParaRPr lang="en-US" dirty="0"/>
          </a:p>
        </p:txBody>
      </p:sp>
      <p:sp>
        <p:nvSpPr>
          <p:cNvPr id="2" name="Footer Placeholder 1"/>
          <p:cNvSpPr>
            <a:spLocks noGrp="1"/>
          </p:cNvSpPr>
          <p:nvPr>
            <p:ph type="ftr" sz="quarter" idx="11"/>
          </p:nvPr>
        </p:nvSpPr>
        <p:spPr/>
        <p:txBody>
          <a:bodyPr/>
          <a:lstStyle/>
          <a:p>
            <a:r>
              <a:rPr lang="sk-SK"/>
              <a:t>© 2016 EV3Lessons.com</a:t>
            </a:r>
            <a:endParaRPr lang="en-US"/>
          </a:p>
        </p:txBody>
      </p:sp>
      <p:sp>
        <p:nvSpPr>
          <p:cNvPr id="6" name="Title 5"/>
          <p:cNvSpPr>
            <a:spLocks noGrp="1"/>
          </p:cNvSpPr>
          <p:nvPr>
            <p:ph type="title"/>
          </p:nvPr>
        </p:nvSpPr>
        <p:spPr/>
        <p:txBody>
          <a:bodyPr/>
          <a:lstStyle/>
          <a:p>
            <a:r>
              <a:rPr lang="en-US" dirty="0"/>
              <a:t>Lesson Objectives</a:t>
            </a:r>
          </a:p>
        </p:txBody>
      </p:sp>
      <p:sp>
        <p:nvSpPr>
          <p:cNvPr id="3" name="Date Placeholder 2"/>
          <p:cNvSpPr>
            <a:spLocks noGrp="1"/>
          </p:cNvSpPr>
          <p:nvPr>
            <p:ph type="dt" sz="half" idx="10"/>
          </p:nvPr>
        </p:nvSpPr>
        <p:spPr/>
        <p:txBody>
          <a:bodyPr/>
          <a:lstStyle/>
          <a:p>
            <a:fld id="{504049EF-DCAF-B14F-ACA0-1EE592A878A0}" type="datetime1">
              <a:rPr lang="en-US" smtClean="0"/>
              <a:t>12/21/18</a:t>
            </a:fld>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269834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Gyro sensor detects rotational motion</a:t>
            </a:r>
          </a:p>
          <a:p>
            <a:r>
              <a:rPr lang="en-US" dirty="0"/>
              <a:t>The sensor measures the rate of rotation in degrees per second (rate)</a:t>
            </a:r>
          </a:p>
          <a:p>
            <a:r>
              <a:rPr lang="en-US" dirty="0"/>
              <a:t>It also keeps track of the total rotational angle and therefore lets you measure how far your robot has turned (angle)</a:t>
            </a:r>
          </a:p>
          <a:p>
            <a:r>
              <a:rPr lang="en-US" dirty="0"/>
              <a:t>The accuracy of the sensor is ±3 degrees for 90 degree turn</a:t>
            </a:r>
          </a:p>
          <a:p>
            <a:endParaRPr lang="en-US" dirty="0"/>
          </a:p>
        </p:txBody>
      </p:sp>
      <p:sp>
        <p:nvSpPr>
          <p:cNvPr id="2" name="Footer Placeholder 1"/>
          <p:cNvSpPr>
            <a:spLocks noGrp="1"/>
          </p:cNvSpPr>
          <p:nvPr>
            <p:ph type="ftr" sz="quarter" idx="11"/>
          </p:nvPr>
        </p:nvSpPr>
        <p:spPr/>
        <p:txBody>
          <a:bodyPr/>
          <a:lstStyle/>
          <a:p>
            <a:r>
              <a:rPr lang="sk-SK"/>
              <a:t>© 2016 EV3Lessons.com</a:t>
            </a:r>
            <a:endParaRPr lang="en-US"/>
          </a:p>
        </p:txBody>
      </p:sp>
      <p:sp>
        <p:nvSpPr>
          <p:cNvPr id="6" name="Title 5"/>
          <p:cNvSpPr>
            <a:spLocks noGrp="1"/>
          </p:cNvSpPr>
          <p:nvPr>
            <p:ph type="title"/>
          </p:nvPr>
        </p:nvSpPr>
        <p:spPr/>
        <p:txBody>
          <a:bodyPr/>
          <a:lstStyle/>
          <a:p>
            <a:r>
              <a:rPr lang="en-US" dirty="0"/>
              <a:t>What is the Gyro Sensor?</a:t>
            </a:r>
          </a:p>
        </p:txBody>
      </p:sp>
      <p:sp>
        <p:nvSpPr>
          <p:cNvPr id="3" name="Date Placeholder 2"/>
          <p:cNvSpPr>
            <a:spLocks noGrp="1"/>
          </p:cNvSpPr>
          <p:nvPr>
            <p:ph type="dt" sz="half" idx="10"/>
          </p:nvPr>
        </p:nvSpPr>
        <p:spPr/>
        <p:txBody>
          <a:bodyPr/>
          <a:lstStyle/>
          <a:p>
            <a:fld id="{7CAD3490-3091-EB47-9335-B171F325E32C}" type="datetime1">
              <a:rPr lang="en-US" smtClean="0"/>
              <a:t>12/21/18</a:t>
            </a:fld>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3</a:t>
            </a:fld>
            <a:endParaRPr lang="en-US"/>
          </a:p>
        </p:txBody>
      </p:sp>
    </p:spTree>
    <p:extLst>
      <p:ext uri="{BB962C8B-B14F-4D97-AF65-F5344CB8AC3E}">
        <p14:creationId xmlns:p14="http://schemas.microsoft.com/office/powerpoint/2010/main" val="23718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There are 2 common Gyro issues – drift and lag</a:t>
            </a:r>
          </a:p>
          <a:p>
            <a:pPr lvl="1"/>
            <a:r>
              <a:rPr lang="en-US" dirty="0"/>
              <a:t>Drift – readings keep changing even when the robot is still</a:t>
            </a:r>
          </a:p>
          <a:p>
            <a:pPr lvl="1"/>
            <a:r>
              <a:rPr lang="en-US" dirty="0"/>
              <a:t>Lag – readings are delayed</a:t>
            </a:r>
          </a:p>
          <a:p>
            <a:r>
              <a:rPr lang="en-US" dirty="0"/>
              <a:t>In this lesson, we focus on the first problem: drift. </a:t>
            </a:r>
          </a:p>
          <a:p>
            <a:pPr lvl="1"/>
            <a:r>
              <a:rPr lang="en-US" dirty="0"/>
              <a:t>We will cover lag in the Gyro Turn lesson</a:t>
            </a:r>
          </a:p>
          <a:p>
            <a:r>
              <a:rPr lang="en-US" dirty="0"/>
              <a:t>Solution to drift: gyro calibration</a:t>
            </a:r>
          </a:p>
          <a:p>
            <a:pPr lvl="1"/>
            <a:r>
              <a:rPr lang="en-US" dirty="0"/>
              <a:t>The source of the drift problem is that the gyro must “learn” what is still.</a:t>
            </a:r>
          </a:p>
          <a:p>
            <a:pPr lvl="1"/>
            <a:r>
              <a:rPr lang="en-US" dirty="0"/>
              <a:t>For a color sensor, you have to “teach” the robot what is black and white</a:t>
            </a:r>
          </a:p>
          <a:p>
            <a:pPr lvl="1"/>
            <a:r>
              <a:rPr lang="en-US" dirty="0"/>
              <a:t>For your gyro, you need to calibrate the sensor to understand what is “still”</a:t>
            </a:r>
          </a:p>
          <a:p>
            <a:endParaRPr lang="en-US" dirty="0"/>
          </a:p>
        </p:txBody>
      </p:sp>
      <p:sp>
        <p:nvSpPr>
          <p:cNvPr id="4" name="Footer Placeholder 3"/>
          <p:cNvSpPr>
            <a:spLocks noGrp="1"/>
          </p:cNvSpPr>
          <p:nvPr>
            <p:ph type="ftr" sz="quarter" idx="11"/>
          </p:nvPr>
        </p:nvSpPr>
        <p:spPr/>
        <p:txBody>
          <a:bodyPr/>
          <a:lstStyle/>
          <a:p>
            <a:r>
              <a:rPr lang="sk-SK"/>
              <a:t>© 2016 EV3Lessons.com</a:t>
            </a:r>
            <a:endParaRPr lang="en-US" dirty="0"/>
          </a:p>
        </p:txBody>
      </p:sp>
      <p:sp>
        <p:nvSpPr>
          <p:cNvPr id="2" name="Title 1"/>
          <p:cNvSpPr>
            <a:spLocks noGrp="1"/>
          </p:cNvSpPr>
          <p:nvPr>
            <p:ph type="title"/>
          </p:nvPr>
        </p:nvSpPr>
        <p:spPr/>
        <p:txBody>
          <a:bodyPr/>
          <a:lstStyle/>
          <a:p>
            <a:r>
              <a:rPr lang="en-US"/>
              <a:t>Gyro Sensor Problems</a:t>
            </a:r>
            <a:endParaRPr lang="en-US" dirty="0"/>
          </a:p>
        </p:txBody>
      </p:sp>
      <p:sp>
        <p:nvSpPr>
          <p:cNvPr id="5" name="Date Placeholder 4"/>
          <p:cNvSpPr>
            <a:spLocks noGrp="1"/>
          </p:cNvSpPr>
          <p:nvPr>
            <p:ph type="dt" sz="half" idx="10"/>
          </p:nvPr>
        </p:nvSpPr>
        <p:spPr/>
        <p:txBody>
          <a:bodyPr/>
          <a:lstStyle/>
          <a:p>
            <a:fld id="{39D0E7D0-5543-9F4E-93A0-E7A4BCDF0F3E}" type="datetime1">
              <a:rPr lang="en-US" smtClean="0"/>
              <a:t>12/21/18</a:t>
            </a:fld>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4</a:t>
            </a:fld>
            <a:endParaRPr lang="en-US"/>
          </a:p>
        </p:txBody>
      </p:sp>
    </p:spTree>
    <p:extLst>
      <p:ext uri="{BB962C8B-B14F-4D97-AF65-F5344CB8AC3E}">
        <p14:creationId xmlns:p14="http://schemas.microsoft.com/office/powerpoint/2010/main" val="243152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37486"/>
            <a:ext cx="8245474" cy="4373563"/>
          </a:xfrm>
        </p:spPr>
        <p:txBody>
          <a:bodyPr>
            <a:normAutofit/>
          </a:bodyPr>
          <a:lstStyle/>
          <a:p>
            <a:pPr marL="342900" indent="-342900">
              <a:buFont typeface="Arial"/>
              <a:buChar char="•"/>
            </a:pPr>
            <a:r>
              <a:rPr lang="en-US" sz="2800" dirty="0"/>
              <a:t>The gyro auto-calibrates when the robot is turned on or the gyro wire is connected. If the robot is moving during calibration, the gyro “learns” the wrong value for “still” – this causes drift!</a:t>
            </a:r>
          </a:p>
          <a:p>
            <a:pPr marL="342900" indent="-342900">
              <a:buFont typeface="Arial"/>
              <a:buChar char="•"/>
            </a:pPr>
            <a:r>
              <a:rPr lang="en-US" sz="2800" dirty="0"/>
              <a:t>Unfortunately, there is no gyro calibration block. There a few ways to make the sensor recalibrate.</a:t>
            </a:r>
          </a:p>
          <a:p>
            <a:endParaRPr lang="en-US" sz="2800" dirty="0"/>
          </a:p>
        </p:txBody>
      </p:sp>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normAutofit/>
          </a:bodyPr>
          <a:lstStyle/>
          <a:p>
            <a:r>
              <a:rPr lang="en-US" dirty="0"/>
              <a:t>Gyro Calibration to Solve Problem 1: Lag</a:t>
            </a:r>
          </a:p>
        </p:txBody>
      </p:sp>
      <p:sp>
        <p:nvSpPr>
          <p:cNvPr id="5" name="Date Placeholder 4"/>
          <p:cNvSpPr>
            <a:spLocks noGrp="1"/>
          </p:cNvSpPr>
          <p:nvPr>
            <p:ph type="dt" sz="half" idx="10"/>
          </p:nvPr>
        </p:nvSpPr>
        <p:spPr/>
        <p:txBody>
          <a:bodyPr/>
          <a:lstStyle/>
          <a:p>
            <a:fld id="{AC895C39-8ECF-0843-A8DF-609EDBCEAE0B}" type="datetime1">
              <a:rPr lang="en-US" smtClean="0"/>
              <a:t>12/21/18</a:t>
            </a:fld>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193030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342900" indent="-342900">
              <a:buFont typeface="Arial"/>
              <a:buChar char="•"/>
            </a:pPr>
            <a:r>
              <a:rPr lang="en-US" dirty="0"/>
              <a:t>The below are critical notes for using the gyro correctly!!!!!</a:t>
            </a:r>
          </a:p>
          <a:p>
            <a:pPr marL="342900" indent="-342900">
              <a:buFont typeface="Arial"/>
              <a:buChar char="•"/>
            </a:pPr>
            <a:r>
              <a:rPr lang="en-US" dirty="0"/>
              <a:t>THE ROBOT MUST BE STILL WHEN YOU RUN ANY OF THESE CALIBRATION PROGRAMS!!!!</a:t>
            </a:r>
          </a:p>
          <a:p>
            <a:pPr marL="342900" indent="-342900">
              <a:buFont typeface="Arial"/>
              <a:buChar char="•"/>
            </a:pPr>
            <a:r>
              <a:rPr lang="en-US" dirty="0"/>
              <a:t>JUST LIKE THE COLOR CALIBRATION, YOU SHOULDN’T RUN THIS EVERY TIME YOU NEED TO READ THE GYRO. YOU SHOULD CALIBRATE IN A SEPARATE PROGRAM JUST BEFORE YOU RUN YOUR PROGRAM OR ONCE AT THE BEGINNING OF YOUR PROGRAM.</a:t>
            </a:r>
          </a:p>
          <a:p>
            <a:pPr marL="342900" indent="-342900">
              <a:buFont typeface="Arial"/>
              <a:buChar char="•"/>
            </a:pPr>
            <a:r>
              <a:rPr lang="it-IT" b="1" i="1" dirty="0">
                <a:solidFill>
                  <a:srgbClr val="FF0000"/>
                </a:solidFill>
              </a:rPr>
              <a:t>Update: </a:t>
            </a:r>
            <a:r>
              <a:rPr lang="it-IT" b="1" i="1" dirty="0" err="1">
                <a:solidFill>
                  <a:srgbClr val="FF0000"/>
                </a:solidFill>
              </a:rPr>
              <a:t>Please</a:t>
            </a:r>
            <a:r>
              <a:rPr lang="it-IT" b="1" i="1" dirty="0">
                <a:solidFill>
                  <a:srgbClr val="FF0000"/>
                </a:solidFill>
              </a:rPr>
              <a:t> </a:t>
            </a:r>
            <a:r>
              <a:rPr lang="it-IT" b="1" i="1" dirty="0" err="1">
                <a:solidFill>
                  <a:srgbClr val="FF0000"/>
                </a:solidFill>
              </a:rPr>
              <a:t>read</a:t>
            </a:r>
            <a:r>
              <a:rPr lang="it-IT" b="1" i="1" dirty="0">
                <a:solidFill>
                  <a:srgbClr val="FF0000"/>
                </a:solidFill>
              </a:rPr>
              <a:t> the “</a:t>
            </a:r>
            <a:r>
              <a:rPr lang="it-IT" b="1" i="1" dirty="0" err="1">
                <a:solidFill>
                  <a:srgbClr val="FF0000"/>
                </a:solidFill>
              </a:rPr>
              <a:t>Gyro</a:t>
            </a:r>
            <a:r>
              <a:rPr lang="it-IT" b="1" i="1" dirty="0">
                <a:solidFill>
                  <a:srgbClr val="FF0000"/>
                </a:solidFill>
              </a:rPr>
              <a:t> Sensor </a:t>
            </a:r>
            <a:r>
              <a:rPr lang="it-IT" b="1" i="1" dirty="0" err="1">
                <a:solidFill>
                  <a:srgbClr val="FF0000"/>
                </a:solidFill>
              </a:rPr>
              <a:t>Revisited</a:t>
            </a:r>
            <a:r>
              <a:rPr lang="it-IT" b="1" i="1" dirty="0">
                <a:solidFill>
                  <a:srgbClr val="FF0000"/>
                </a:solidFill>
              </a:rPr>
              <a:t>” </a:t>
            </a:r>
            <a:r>
              <a:rPr lang="it-IT" b="1" i="1" dirty="0" err="1">
                <a:solidFill>
                  <a:srgbClr val="FF0000"/>
                </a:solidFill>
              </a:rPr>
              <a:t>lesson</a:t>
            </a:r>
            <a:r>
              <a:rPr lang="it-IT" b="1" i="1" dirty="0">
                <a:solidFill>
                  <a:srgbClr val="FF0000"/>
                </a:solidFill>
              </a:rPr>
              <a:t> for </a:t>
            </a:r>
            <a:r>
              <a:rPr lang="it-IT" b="1" i="1" dirty="0" err="1">
                <a:solidFill>
                  <a:srgbClr val="FF0000"/>
                </a:solidFill>
              </a:rPr>
              <a:t>important</a:t>
            </a:r>
            <a:r>
              <a:rPr lang="it-IT" b="1" i="1" dirty="0">
                <a:solidFill>
                  <a:srgbClr val="FF0000"/>
                </a:solidFill>
              </a:rPr>
              <a:t> </a:t>
            </a:r>
            <a:r>
              <a:rPr lang="it-IT" b="1" i="1" dirty="0" err="1">
                <a:solidFill>
                  <a:srgbClr val="FF0000"/>
                </a:solidFill>
              </a:rPr>
              <a:t>updates</a:t>
            </a:r>
            <a:r>
              <a:rPr lang="it-IT" b="1" i="1" dirty="0">
                <a:solidFill>
                  <a:srgbClr val="FF0000"/>
                </a:solidFill>
              </a:rPr>
              <a:t> (8/6/2017) </a:t>
            </a:r>
            <a:r>
              <a:rPr lang="it-IT" b="1" i="1" dirty="0" err="1">
                <a:solidFill>
                  <a:srgbClr val="FF0000"/>
                </a:solidFill>
              </a:rPr>
              <a:t>after</a:t>
            </a:r>
            <a:r>
              <a:rPr lang="it-IT" b="1" i="1" dirty="0">
                <a:solidFill>
                  <a:srgbClr val="FF0000"/>
                </a:solidFill>
              </a:rPr>
              <a:t> </a:t>
            </a:r>
            <a:r>
              <a:rPr lang="it-IT" b="1" i="1" dirty="0" err="1">
                <a:solidFill>
                  <a:srgbClr val="FF0000"/>
                </a:solidFill>
              </a:rPr>
              <a:t>you</a:t>
            </a:r>
            <a:r>
              <a:rPr lang="it-IT" b="1" i="1" dirty="0">
                <a:solidFill>
                  <a:srgbClr val="FF0000"/>
                </a:solidFill>
              </a:rPr>
              <a:t> complete </a:t>
            </a:r>
            <a:r>
              <a:rPr lang="it-IT" b="1" i="1" dirty="0" err="1">
                <a:solidFill>
                  <a:srgbClr val="FF0000"/>
                </a:solidFill>
              </a:rPr>
              <a:t>this</a:t>
            </a:r>
            <a:r>
              <a:rPr lang="it-IT" b="1" i="1" dirty="0">
                <a:solidFill>
                  <a:srgbClr val="FF0000"/>
                </a:solidFill>
              </a:rPr>
              <a:t> </a:t>
            </a:r>
            <a:r>
              <a:rPr lang="it-IT" b="1" i="1" dirty="0" err="1">
                <a:solidFill>
                  <a:srgbClr val="FF0000"/>
                </a:solidFill>
              </a:rPr>
              <a:t>lesson</a:t>
            </a:r>
            <a:r>
              <a:rPr lang="it-IT" b="1" i="1" dirty="0">
                <a:solidFill>
                  <a:srgbClr val="FF0000"/>
                </a:solidFill>
              </a:rPr>
              <a:t>. The </a:t>
            </a:r>
            <a:r>
              <a:rPr lang="it-IT" b="1" i="1" dirty="0" err="1">
                <a:solidFill>
                  <a:srgbClr val="FF0000"/>
                </a:solidFill>
              </a:rPr>
              <a:t>strategies</a:t>
            </a:r>
            <a:r>
              <a:rPr lang="it-IT" b="1" i="1" dirty="0">
                <a:solidFill>
                  <a:srgbClr val="FF0000"/>
                </a:solidFill>
              </a:rPr>
              <a:t> in </a:t>
            </a:r>
            <a:r>
              <a:rPr lang="it-IT" b="1" i="1" dirty="0" err="1">
                <a:solidFill>
                  <a:srgbClr val="FF0000"/>
                </a:solidFill>
              </a:rPr>
              <a:t>this</a:t>
            </a:r>
            <a:r>
              <a:rPr lang="it-IT" b="1" i="1" dirty="0">
                <a:solidFill>
                  <a:srgbClr val="FF0000"/>
                </a:solidFill>
              </a:rPr>
              <a:t> </a:t>
            </a:r>
            <a:r>
              <a:rPr lang="it-IT" b="1" i="1" dirty="0" err="1">
                <a:solidFill>
                  <a:srgbClr val="FF0000"/>
                </a:solidFill>
              </a:rPr>
              <a:t>lesson</a:t>
            </a:r>
            <a:r>
              <a:rPr lang="it-IT" b="1" i="1" dirty="0">
                <a:solidFill>
                  <a:srgbClr val="FF0000"/>
                </a:solidFill>
              </a:rPr>
              <a:t> </a:t>
            </a:r>
            <a:r>
              <a:rPr lang="it-IT" b="1" i="1" dirty="0" err="1">
                <a:solidFill>
                  <a:srgbClr val="FF0000"/>
                </a:solidFill>
              </a:rPr>
              <a:t>will</a:t>
            </a:r>
            <a:r>
              <a:rPr lang="it-IT" b="1" i="1" dirty="0">
                <a:solidFill>
                  <a:srgbClr val="FF0000"/>
                </a:solidFill>
              </a:rPr>
              <a:t> </a:t>
            </a:r>
            <a:r>
              <a:rPr lang="it-IT" b="1" i="1" dirty="0" err="1">
                <a:solidFill>
                  <a:srgbClr val="FF0000"/>
                </a:solidFill>
              </a:rPr>
              <a:t>not</a:t>
            </a:r>
            <a:r>
              <a:rPr lang="it-IT" b="1" i="1" dirty="0">
                <a:solidFill>
                  <a:srgbClr val="FF0000"/>
                </a:solidFill>
              </a:rPr>
              <a:t> work on </a:t>
            </a:r>
            <a:r>
              <a:rPr lang="it-IT" b="1" i="1" dirty="0" err="1">
                <a:solidFill>
                  <a:srgbClr val="FF0000"/>
                </a:solidFill>
              </a:rPr>
              <a:t>newer</a:t>
            </a:r>
            <a:r>
              <a:rPr lang="it-IT" b="1" i="1" dirty="0">
                <a:solidFill>
                  <a:srgbClr val="FF0000"/>
                </a:solidFill>
              </a:rPr>
              <a:t> </a:t>
            </a:r>
            <a:r>
              <a:rPr lang="it-IT" b="1" i="1" dirty="0" err="1">
                <a:solidFill>
                  <a:srgbClr val="FF0000"/>
                </a:solidFill>
              </a:rPr>
              <a:t>gyro</a:t>
            </a:r>
            <a:r>
              <a:rPr lang="it-IT" b="1" i="1" dirty="0">
                <a:solidFill>
                  <a:srgbClr val="FF0000"/>
                </a:solidFill>
              </a:rPr>
              <a:t> </a:t>
            </a:r>
            <a:r>
              <a:rPr lang="it-IT" b="1" i="1" dirty="0" err="1">
                <a:solidFill>
                  <a:srgbClr val="FF0000"/>
                </a:solidFill>
              </a:rPr>
              <a:t>sensors</a:t>
            </a:r>
            <a:r>
              <a:rPr lang="it-IT" b="1" i="1" dirty="0">
                <a:solidFill>
                  <a:srgbClr val="FF0000"/>
                </a:solidFill>
              </a:rPr>
              <a:t>. </a:t>
            </a:r>
            <a:r>
              <a:rPr lang="it-IT" b="1" i="1" dirty="0" err="1">
                <a:solidFill>
                  <a:srgbClr val="FF0000"/>
                </a:solidFill>
              </a:rPr>
              <a:t>Please</a:t>
            </a:r>
            <a:r>
              <a:rPr lang="it-IT" b="1" i="1" dirty="0">
                <a:solidFill>
                  <a:srgbClr val="FF0000"/>
                </a:solidFill>
              </a:rPr>
              <a:t> </a:t>
            </a:r>
            <a:r>
              <a:rPr lang="it-IT" b="1" i="1" dirty="0" err="1">
                <a:solidFill>
                  <a:srgbClr val="FF0000"/>
                </a:solidFill>
              </a:rPr>
              <a:t>read</a:t>
            </a:r>
            <a:r>
              <a:rPr lang="it-IT" b="1" i="1" dirty="0">
                <a:solidFill>
                  <a:srgbClr val="FF0000"/>
                </a:solidFill>
              </a:rPr>
              <a:t> the </a:t>
            </a:r>
            <a:r>
              <a:rPr lang="it-IT" b="1" i="1" dirty="0" err="1">
                <a:solidFill>
                  <a:srgbClr val="FF0000"/>
                </a:solidFill>
              </a:rPr>
              <a:t>next</a:t>
            </a:r>
            <a:r>
              <a:rPr lang="it-IT" b="1" i="1" dirty="0">
                <a:solidFill>
                  <a:srgbClr val="FF0000"/>
                </a:solidFill>
              </a:rPr>
              <a:t> </a:t>
            </a:r>
            <a:r>
              <a:rPr lang="it-IT" b="1" i="1" dirty="0" err="1">
                <a:solidFill>
                  <a:srgbClr val="FF0000"/>
                </a:solidFill>
              </a:rPr>
              <a:t>lesson</a:t>
            </a:r>
            <a:r>
              <a:rPr lang="it-IT" b="1" i="1" dirty="0">
                <a:solidFill>
                  <a:srgbClr val="FF0000"/>
                </a:solidFill>
              </a:rPr>
              <a:t> to </a:t>
            </a:r>
            <a:r>
              <a:rPr lang="it-IT" b="1" i="1" dirty="0" err="1">
                <a:solidFill>
                  <a:srgbClr val="FF0000"/>
                </a:solidFill>
              </a:rPr>
              <a:t>find</a:t>
            </a:r>
            <a:r>
              <a:rPr lang="it-IT" b="1" i="1" dirty="0">
                <a:solidFill>
                  <a:srgbClr val="FF0000"/>
                </a:solidFill>
              </a:rPr>
              <a:t> out </a:t>
            </a:r>
            <a:r>
              <a:rPr lang="it-IT" b="1" i="1" dirty="0" err="1">
                <a:solidFill>
                  <a:srgbClr val="FF0000"/>
                </a:solidFill>
              </a:rPr>
              <a:t>if</a:t>
            </a:r>
            <a:r>
              <a:rPr lang="it-IT" b="1" i="1" dirty="0">
                <a:solidFill>
                  <a:srgbClr val="FF0000"/>
                </a:solidFill>
              </a:rPr>
              <a:t> </a:t>
            </a:r>
            <a:r>
              <a:rPr lang="it-IT" b="1" i="1" dirty="0" err="1">
                <a:solidFill>
                  <a:srgbClr val="FF0000"/>
                </a:solidFill>
              </a:rPr>
              <a:t>your</a:t>
            </a:r>
            <a:r>
              <a:rPr lang="it-IT" b="1" i="1" dirty="0">
                <a:solidFill>
                  <a:srgbClr val="FF0000"/>
                </a:solidFill>
              </a:rPr>
              <a:t> </a:t>
            </a:r>
            <a:r>
              <a:rPr lang="it-IT" b="1" i="1" dirty="0" err="1">
                <a:solidFill>
                  <a:srgbClr val="FF0000"/>
                </a:solidFill>
              </a:rPr>
              <a:t>sensor</a:t>
            </a:r>
            <a:r>
              <a:rPr lang="it-IT" b="1" i="1" dirty="0">
                <a:solidFill>
                  <a:srgbClr val="FF0000"/>
                </a:solidFill>
              </a:rPr>
              <a:t> </a:t>
            </a:r>
            <a:r>
              <a:rPr lang="it-IT" b="1" i="1" dirty="0" err="1">
                <a:solidFill>
                  <a:srgbClr val="FF0000"/>
                </a:solidFill>
              </a:rPr>
              <a:t>is</a:t>
            </a:r>
            <a:r>
              <a:rPr lang="it-IT" b="1" i="1" dirty="0">
                <a:solidFill>
                  <a:srgbClr val="FF0000"/>
                </a:solidFill>
              </a:rPr>
              <a:t> a </a:t>
            </a:r>
            <a:r>
              <a:rPr lang="it-IT" b="1" i="1" dirty="0" err="1">
                <a:solidFill>
                  <a:srgbClr val="FF0000"/>
                </a:solidFill>
              </a:rPr>
              <a:t>newer</a:t>
            </a:r>
            <a:r>
              <a:rPr lang="it-IT" b="1" i="1" dirty="0">
                <a:solidFill>
                  <a:srgbClr val="FF0000"/>
                </a:solidFill>
              </a:rPr>
              <a:t> model and </a:t>
            </a:r>
            <a:r>
              <a:rPr lang="it-IT" b="1" i="1" dirty="0" err="1">
                <a:solidFill>
                  <a:srgbClr val="FF0000"/>
                </a:solidFill>
              </a:rPr>
              <a:t>what</a:t>
            </a:r>
            <a:r>
              <a:rPr lang="it-IT" b="1" i="1" dirty="0">
                <a:solidFill>
                  <a:srgbClr val="FF0000"/>
                </a:solidFill>
              </a:rPr>
              <a:t> </a:t>
            </a:r>
            <a:r>
              <a:rPr lang="it-IT" b="1" i="1" dirty="0" err="1">
                <a:solidFill>
                  <a:srgbClr val="FF0000"/>
                </a:solidFill>
              </a:rPr>
              <a:t>alternatives</a:t>
            </a:r>
            <a:r>
              <a:rPr lang="it-IT" b="1" i="1" dirty="0">
                <a:solidFill>
                  <a:srgbClr val="FF0000"/>
                </a:solidFill>
              </a:rPr>
              <a:t> </a:t>
            </a:r>
            <a:r>
              <a:rPr lang="it-IT" b="1" i="1" dirty="0" err="1">
                <a:solidFill>
                  <a:srgbClr val="FF0000"/>
                </a:solidFill>
              </a:rPr>
              <a:t>you</a:t>
            </a:r>
            <a:r>
              <a:rPr lang="it-IT" b="1" i="1" dirty="0">
                <a:solidFill>
                  <a:srgbClr val="FF0000"/>
                </a:solidFill>
              </a:rPr>
              <a:t> </a:t>
            </a:r>
            <a:r>
              <a:rPr lang="it-IT" b="1" i="1" dirty="0" err="1">
                <a:solidFill>
                  <a:srgbClr val="FF0000"/>
                </a:solidFill>
              </a:rPr>
              <a:t>have</a:t>
            </a:r>
            <a:r>
              <a:rPr lang="it-IT" b="1" i="1" dirty="0">
                <a:solidFill>
                  <a:srgbClr val="FF0000"/>
                </a:solidFill>
              </a:rPr>
              <a:t> to </a:t>
            </a:r>
            <a:r>
              <a:rPr lang="it-IT" b="1" i="1" dirty="0" err="1">
                <a:solidFill>
                  <a:srgbClr val="FF0000"/>
                </a:solidFill>
              </a:rPr>
              <a:t>reclaibrate</a:t>
            </a:r>
            <a:r>
              <a:rPr lang="it-IT" b="1" i="1" dirty="0">
                <a:solidFill>
                  <a:srgbClr val="FF0000"/>
                </a:solidFill>
              </a:rPr>
              <a:t> </a:t>
            </a:r>
            <a:r>
              <a:rPr lang="it-IT" b="1" i="1" dirty="0" err="1">
                <a:solidFill>
                  <a:srgbClr val="FF0000"/>
                </a:solidFill>
              </a:rPr>
              <a:t>your</a:t>
            </a:r>
            <a:r>
              <a:rPr lang="it-IT" b="1" i="1" dirty="0">
                <a:solidFill>
                  <a:srgbClr val="FF0000"/>
                </a:solidFill>
              </a:rPr>
              <a:t> </a:t>
            </a:r>
            <a:r>
              <a:rPr lang="it-IT" b="1" i="1" dirty="0" err="1">
                <a:solidFill>
                  <a:srgbClr val="FF0000"/>
                </a:solidFill>
              </a:rPr>
              <a:t>gyro</a:t>
            </a:r>
            <a:r>
              <a:rPr lang="it-IT" b="1" i="1" dirty="0">
                <a:solidFill>
                  <a:srgbClr val="FF0000"/>
                </a:solidFill>
              </a:rPr>
              <a:t> </a:t>
            </a:r>
            <a:r>
              <a:rPr lang="it-IT" b="1" i="1" dirty="0" err="1">
                <a:solidFill>
                  <a:srgbClr val="FF0000"/>
                </a:solidFill>
              </a:rPr>
              <a:t>sensor</a:t>
            </a:r>
            <a:r>
              <a:rPr lang="it-IT" b="1" i="1" dirty="0">
                <a:solidFill>
                  <a:srgbClr val="FF0000"/>
                </a:solidFill>
              </a:rPr>
              <a:t>.</a:t>
            </a:r>
          </a:p>
          <a:p>
            <a:pPr marL="342900" indent="-342900">
              <a:buFont typeface="Arial"/>
              <a:buChar char="•"/>
            </a:pPr>
            <a:endParaRPr lang="en-US" dirty="0"/>
          </a:p>
          <a:p>
            <a:endParaRPr lang="en-US" dirty="0"/>
          </a:p>
        </p:txBody>
      </p:sp>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lstStyle/>
          <a:p>
            <a:r>
              <a:rPr lang="en-US" dirty="0"/>
              <a:t>IMPORTANT NOTES</a:t>
            </a:r>
          </a:p>
        </p:txBody>
      </p:sp>
      <p:sp>
        <p:nvSpPr>
          <p:cNvPr id="5" name="Date Placeholder 4"/>
          <p:cNvSpPr>
            <a:spLocks noGrp="1"/>
          </p:cNvSpPr>
          <p:nvPr>
            <p:ph type="dt" sz="half" idx="10"/>
          </p:nvPr>
        </p:nvSpPr>
        <p:spPr/>
        <p:txBody>
          <a:bodyPr/>
          <a:lstStyle/>
          <a:p>
            <a:fld id="{3653A55C-FE01-F548-B391-70A4C4A8BBBD}" type="datetime1">
              <a:rPr lang="en-US" smtClean="0"/>
              <a:t>12/21/18</a:t>
            </a:fld>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6</a:t>
            </a:fld>
            <a:endParaRPr lang="en-US"/>
          </a:p>
        </p:txBody>
      </p:sp>
    </p:spTree>
    <p:extLst>
      <p:ext uri="{BB962C8B-B14F-4D97-AF65-F5344CB8AC3E}">
        <p14:creationId xmlns:p14="http://schemas.microsoft.com/office/powerpoint/2010/main" val="106022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lstStyle/>
          <a:p>
            <a:r>
              <a:rPr lang="en-US" dirty="0"/>
              <a:t>Calibration: Strategy 1</a:t>
            </a:r>
          </a:p>
        </p:txBody>
      </p:sp>
      <p:sp>
        <p:nvSpPr>
          <p:cNvPr id="7" name="TextBox 6"/>
          <p:cNvSpPr txBox="1"/>
          <p:nvPr/>
        </p:nvSpPr>
        <p:spPr>
          <a:xfrm>
            <a:off x="666750" y="1886995"/>
            <a:ext cx="3607392" cy="1232245"/>
          </a:xfrm>
          <a:prstGeom prst="rect">
            <a:avLst/>
          </a:prstGeom>
          <a:solidFill>
            <a:schemeClr val="accent2">
              <a:lumMod val="60000"/>
              <a:lumOff val="40000"/>
            </a:schemeClr>
          </a:solidFill>
        </p:spPr>
        <p:txBody>
          <a:bodyPr wrap="square" rtlCol="0">
            <a:spAutoFit/>
          </a:bodyPr>
          <a:lstStyle/>
          <a:p>
            <a:r>
              <a:rPr lang="en-US" dirty="0">
                <a:solidFill>
                  <a:srgbClr val="000000"/>
                </a:solidFill>
              </a:rPr>
              <a:t>The gyro recalibrates when it switches modes. So, a “rate” reading followed by an “angle” reading calibrates the gyro. </a:t>
            </a:r>
          </a:p>
        </p:txBody>
      </p:sp>
      <p:sp>
        <p:nvSpPr>
          <p:cNvPr id="8" name="TextBox 7"/>
          <p:cNvSpPr txBox="1"/>
          <p:nvPr/>
        </p:nvSpPr>
        <p:spPr>
          <a:xfrm>
            <a:off x="4458948" y="1918912"/>
            <a:ext cx="3731304" cy="1200329"/>
          </a:xfrm>
          <a:prstGeom prst="rect">
            <a:avLst/>
          </a:prstGeom>
          <a:solidFill>
            <a:schemeClr val="accent4">
              <a:lumMod val="60000"/>
              <a:lumOff val="40000"/>
            </a:schemeClr>
          </a:solidFill>
        </p:spPr>
        <p:txBody>
          <a:bodyPr wrap="square" rtlCol="0">
            <a:spAutoFit/>
          </a:bodyPr>
          <a:lstStyle/>
          <a:p>
            <a:r>
              <a:rPr lang="en-US" dirty="0">
                <a:solidFill>
                  <a:srgbClr val="3366FF"/>
                </a:solidFill>
              </a:rPr>
              <a:t>Second, add a wait block to give the sensor a bit of time to fully reset. Our measurements show that 0.1 seconds is sufficient.</a:t>
            </a:r>
          </a:p>
        </p:txBody>
      </p:sp>
      <p:sp>
        <p:nvSpPr>
          <p:cNvPr id="9" name="TextBox 8"/>
          <p:cNvSpPr txBox="1"/>
          <p:nvPr/>
        </p:nvSpPr>
        <p:spPr>
          <a:xfrm>
            <a:off x="6061810" y="3543337"/>
            <a:ext cx="2796439" cy="2031325"/>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that in the rest of your program, you should only use the “angle” modes of the gyro. Using the “rate” or “rate and angle” mode will cause the gyro to recalibrate. </a:t>
            </a:r>
          </a:p>
        </p:txBody>
      </p:sp>
      <p:pic>
        <p:nvPicPr>
          <p:cNvPr id="10" name="Picture 9" descr="Screenshot 2015-02-28 14.41.35.png"/>
          <p:cNvPicPr>
            <a:picLocks noChangeAspect="1"/>
          </p:cNvPicPr>
          <p:nvPr/>
        </p:nvPicPr>
        <p:blipFill rotWithShape="1">
          <a:blip r:embed="rId2" cstate="email">
            <a:extLst>
              <a:ext uri="{28A0092B-C50C-407E-A947-70E740481C1C}">
                <a14:useLocalDpi xmlns:a14="http://schemas.microsoft.com/office/drawing/2010/main" val="0"/>
              </a:ext>
            </a:extLst>
          </a:blip>
          <a:srcRect t="34641" r="33535"/>
          <a:stretch/>
        </p:blipFill>
        <p:spPr>
          <a:xfrm>
            <a:off x="0" y="3269553"/>
            <a:ext cx="6061810" cy="3502722"/>
          </a:xfrm>
          <a:prstGeom prst="rect">
            <a:avLst/>
          </a:prstGeom>
        </p:spPr>
      </p:pic>
      <p:sp>
        <p:nvSpPr>
          <p:cNvPr id="3" name="Date Placeholder 2"/>
          <p:cNvSpPr>
            <a:spLocks noGrp="1"/>
          </p:cNvSpPr>
          <p:nvPr>
            <p:ph type="dt" sz="half" idx="10"/>
          </p:nvPr>
        </p:nvSpPr>
        <p:spPr/>
        <p:txBody>
          <a:bodyPr/>
          <a:lstStyle/>
          <a:p>
            <a:fld id="{C70C6FD9-D304-D74F-9512-2875B01280D3}" type="datetime1">
              <a:rPr lang="en-US" smtClean="0"/>
              <a:t>12/21/18</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spTree>
    <p:extLst>
      <p:ext uri="{BB962C8B-B14F-4D97-AF65-F5344CB8AC3E}">
        <p14:creationId xmlns:p14="http://schemas.microsoft.com/office/powerpoint/2010/main" val="421300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lstStyle/>
          <a:p>
            <a:r>
              <a:rPr lang="en-US" dirty="0"/>
              <a:t>Calibration: Strategy 2</a:t>
            </a:r>
          </a:p>
        </p:txBody>
      </p:sp>
      <p:sp>
        <p:nvSpPr>
          <p:cNvPr id="11" name="TextBox 10"/>
          <p:cNvSpPr txBox="1"/>
          <p:nvPr/>
        </p:nvSpPr>
        <p:spPr>
          <a:xfrm>
            <a:off x="549801" y="2100862"/>
            <a:ext cx="2484548" cy="1477328"/>
          </a:xfrm>
          <a:prstGeom prst="rect">
            <a:avLst/>
          </a:prstGeom>
          <a:solidFill>
            <a:schemeClr val="accent2">
              <a:lumMod val="60000"/>
              <a:lumOff val="40000"/>
            </a:schemeClr>
          </a:solidFill>
        </p:spPr>
        <p:txBody>
          <a:bodyPr wrap="square" rtlCol="0">
            <a:spAutoFit/>
          </a:bodyPr>
          <a:lstStyle/>
          <a:p>
            <a:r>
              <a:rPr lang="en-US" dirty="0">
                <a:solidFill>
                  <a:srgbClr val="000000"/>
                </a:solidFill>
              </a:rPr>
              <a:t>This version of the calibration leaves the gyro in </a:t>
            </a:r>
            <a:r>
              <a:rPr lang="en-US" dirty="0" err="1">
                <a:solidFill>
                  <a:srgbClr val="000000"/>
                </a:solidFill>
              </a:rPr>
              <a:t>rate+angle</a:t>
            </a:r>
            <a:r>
              <a:rPr lang="en-US" dirty="0">
                <a:solidFill>
                  <a:srgbClr val="000000"/>
                </a:solidFill>
              </a:rPr>
              <a:t> mode. This is useful if you use the rate output. </a:t>
            </a:r>
          </a:p>
        </p:txBody>
      </p:sp>
      <p:sp>
        <p:nvSpPr>
          <p:cNvPr id="12" name="TextBox 11"/>
          <p:cNvSpPr txBox="1"/>
          <p:nvPr/>
        </p:nvSpPr>
        <p:spPr>
          <a:xfrm>
            <a:off x="3400148" y="2107630"/>
            <a:ext cx="4188102" cy="923330"/>
          </a:xfrm>
          <a:prstGeom prst="rect">
            <a:avLst/>
          </a:prstGeom>
          <a:solidFill>
            <a:schemeClr val="accent4">
              <a:lumMod val="60000"/>
              <a:lumOff val="40000"/>
            </a:schemeClr>
          </a:solidFill>
        </p:spPr>
        <p:txBody>
          <a:bodyPr wrap="square" rtlCol="0">
            <a:spAutoFit/>
          </a:bodyPr>
          <a:lstStyle/>
          <a:p>
            <a:r>
              <a:rPr lang="en-US" dirty="0">
                <a:solidFill>
                  <a:srgbClr val="3366FF"/>
                </a:solidFill>
              </a:rPr>
              <a:t>The downside of this version is that it takes longer (about 3 seconds). Also, you cannot use gyro reset anymore!</a:t>
            </a:r>
          </a:p>
        </p:txBody>
      </p:sp>
      <p:pic>
        <p:nvPicPr>
          <p:cNvPr id="13" name="Picture 12" descr="Screenshot 2015-02-28 14.42.41.png"/>
          <p:cNvPicPr>
            <a:picLocks noChangeAspect="1"/>
          </p:cNvPicPr>
          <p:nvPr/>
        </p:nvPicPr>
        <p:blipFill rotWithShape="1">
          <a:blip r:embed="rId2" cstate="email">
            <a:extLst>
              <a:ext uri="{28A0092B-C50C-407E-A947-70E740481C1C}">
                <a14:useLocalDpi xmlns:a14="http://schemas.microsoft.com/office/drawing/2010/main" val="0"/>
              </a:ext>
            </a:extLst>
          </a:blip>
          <a:srcRect t="34831" r="34549"/>
          <a:stretch/>
        </p:blipFill>
        <p:spPr>
          <a:xfrm>
            <a:off x="0" y="3645122"/>
            <a:ext cx="5984875" cy="3069080"/>
          </a:xfrm>
          <a:prstGeom prst="rect">
            <a:avLst/>
          </a:prstGeom>
        </p:spPr>
      </p:pic>
      <p:sp>
        <p:nvSpPr>
          <p:cNvPr id="14" name="TextBox 13"/>
          <p:cNvSpPr txBox="1"/>
          <p:nvPr/>
        </p:nvSpPr>
        <p:spPr>
          <a:xfrm>
            <a:off x="6061810" y="3297882"/>
            <a:ext cx="2875270" cy="3416320"/>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that in the rest of your program, you should only use the “rate + angle” modes of the gyro. Using the "angle" or “rate” mode will cause the gyro to recalibrate. Also, ***DO NOT*** use the gyro reset - this forces the gyro into angle mode which will cause a long 3 second recalibration.</a:t>
            </a:r>
          </a:p>
        </p:txBody>
      </p:sp>
      <p:sp>
        <p:nvSpPr>
          <p:cNvPr id="3" name="Date Placeholder 2"/>
          <p:cNvSpPr>
            <a:spLocks noGrp="1"/>
          </p:cNvSpPr>
          <p:nvPr>
            <p:ph type="dt" sz="half" idx="10"/>
          </p:nvPr>
        </p:nvSpPr>
        <p:spPr/>
        <p:txBody>
          <a:bodyPr/>
          <a:lstStyle/>
          <a:p>
            <a:fld id="{3BFCB8D7-3BA4-784B-89B8-D4F821C20023}" type="datetime1">
              <a:rPr lang="en-US" smtClean="0"/>
              <a:t>12/21/18</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8</a:t>
            </a:fld>
            <a:endParaRPr lang="en-US"/>
          </a:p>
        </p:txBody>
      </p:sp>
    </p:spTree>
    <p:extLst>
      <p:ext uri="{BB962C8B-B14F-4D97-AF65-F5344CB8AC3E}">
        <p14:creationId xmlns:p14="http://schemas.microsoft.com/office/powerpoint/2010/main" val="156461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284163" y="2133600"/>
            <a:ext cx="8574087" cy="4303432"/>
          </a:xfrm>
        </p:spPr>
        <p:txBody>
          <a:bodyPr>
            <a:normAutofit fontScale="77500" lnSpcReduction="20000"/>
          </a:bodyPr>
          <a:lstStyle/>
          <a:p>
            <a:r>
              <a:rPr lang="it-IT" dirty="0" err="1"/>
              <a:t>Having</a:t>
            </a:r>
            <a:r>
              <a:rPr lang="it-IT" dirty="0"/>
              <a:t> a </a:t>
            </a:r>
            <a:r>
              <a:rPr lang="it-IT" dirty="0" err="1"/>
              <a:t>fixed</a:t>
            </a:r>
            <a:r>
              <a:rPr lang="it-IT" dirty="0"/>
              <a:t> time </a:t>
            </a:r>
            <a:r>
              <a:rPr lang="it-IT" dirty="0" err="1"/>
              <a:t>wait</a:t>
            </a:r>
            <a:r>
              <a:rPr lang="it-IT" dirty="0"/>
              <a:t> for the </a:t>
            </a:r>
            <a:r>
              <a:rPr lang="it-IT" dirty="0" err="1"/>
              <a:t>gyro</a:t>
            </a:r>
            <a:r>
              <a:rPr lang="it-IT" dirty="0"/>
              <a:t> to calibrate </a:t>
            </a:r>
            <a:r>
              <a:rPr lang="it-IT" dirty="0" err="1"/>
              <a:t>may</a:t>
            </a:r>
            <a:r>
              <a:rPr lang="it-IT" dirty="0"/>
              <a:t> </a:t>
            </a:r>
            <a:r>
              <a:rPr lang="it-IT" dirty="0" err="1"/>
              <a:t>not</a:t>
            </a:r>
            <a:r>
              <a:rPr lang="it-IT" dirty="0"/>
              <a:t> </a:t>
            </a:r>
            <a:r>
              <a:rPr lang="it-IT" dirty="0" err="1"/>
              <a:t>always</a:t>
            </a:r>
            <a:r>
              <a:rPr lang="it-IT" dirty="0"/>
              <a:t> work. </a:t>
            </a:r>
          </a:p>
          <a:p>
            <a:r>
              <a:rPr lang="it-IT" dirty="0"/>
              <a:t>The </a:t>
            </a:r>
            <a:r>
              <a:rPr lang="it-IT" dirty="0" err="1"/>
              <a:t>gyro</a:t>
            </a:r>
            <a:r>
              <a:rPr lang="it-IT" dirty="0"/>
              <a:t> </a:t>
            </a:r>
            <a:r>
              <a:rPr lang="it-IT" dirty="0" err="1"/>
              <a:t>returns</a:t>
            </a:r>
            <a:r>
              <a:rPr lang="it-IT" dirty="0"/>
              <a:t> “</a:t>
            </a:r>
            <a:r>
              <a:rPr lang="it-IT" dirty="0" err="1"/>
              <a:t>Not</a:t>
            </a:r>
            <a:r>
              <a:rPr lang="it-IT" dirty="0"/>
              <a:t> a </a:t>
            </a:r>
            <a:r>
              <a:rPr lang="it-IT" dirty="0" err="1"/>
              <a:t>Number</a:t>
            </a:r>
            <a:r>
              <a:rPr lang="it-IT" dirty="0"/>
              <a:t>” (</a:t>
            </a:r>
            <a:r>
              <a:rPr lang="it-IT" dirty="0" err="1"/>
              <a:t>NaN</a:t>
            </a:r>
            <a:r>
              <a:rPr lang="it-IT" dirty="0"/>
              <a:t>) </a:t>
            </a:r>
            <a:r>
              <a:rPr lang="it-IT" dirty="0" err="1"/>
              <a:t>until</a:t>
            </a:r>
            <a:r>
              <a:rPr lang="it-IT" dirty="0"/>
              <a:t> </a:t>
            </a:r>
            <a:r>
              <a:rPr lang="it-IT" dirty="0" err="1"/>
              <a:t>it</a:t>
            </a:r>
            <a:r>
              <a:rPr lang="it-IT" dirty="0"/>
              <a:t> </a:t>
            </a:r>
            <a:r>
              <a:rPr lang="it-IT" dirty="0" err="1"/>
              <a:t>has</a:t>
            </a:r>
            <a:r>
              <a:rPr lang="it-IT" dirty="0"/>
              <a:t> </a:t>
            </a:r>
            <a:r>
              <a:rPr lang="it-IT" dirty="0" err="1"/>
              <a:t>actually</a:t>
            </a:r>
            <a:r>
              <a:rPr lang="it-IT" dirty="0"/>
              <a:t> reset and </a:t>
            </a:r>
            <a:r>
              <a:rPr lang="it-IT" dirty="0" err="1"/>
              <a:t>NaNs</a:t>
            </a:r>
            <a:r>
              <a:rPr lang="it-IT" dirty="0"/>
              <a:t> are </a:t>
            </a:r>
            <a:r>
              <a:rPr lang="it-IT" dirty="0" err="1"/>
              <a:t>not</a:t>
            </a:r>
            <a:r>
              <a:rPr lang="it-IT" dirty="0"/>
              <a:t> &gt;, =, or &lt; </a:t>
            </a:r>
            <a:r>
              <a:rPr lang="it-IT" dirty="0" err="1"/>
              <a:t>any</a:t>
            </a:r>
            <a:r>
              <a:rPr lang="it-IT" dirty="0"/>
              <a:t> </a:t>
            </a:r>
            <a:r>
              <a:rPr lang="it-IT" dirty="0" err="1"/>
              <a:t>number</a:t>
            </a:r>
            <a:r>
              <a:rPr lang="it-IT" dirty="0"/>
              <a:t>.  </a:t>
            </a:r>
            <a:r>
              <a:rPr lang="it-IT" dirty="0" err="1"/>
              <a:t>This</a:t>
            </a:r>
            <a:r>
              <a:rPr lang="it-IT" dirty="0"/>
              <a:t> </a:t>
            </a:r>
            <a:r>
              <a:rPr lang="it-IT" dirty="0" err="1"/>
              <a:t>is</a:t>
            </a:r>
            <a:r>
              <a:rPr lang="it-IT" dirty="0"/>
              <a:t> </a:t>
            </a:r>
            <a:r>
              <a:rPr lang="it-IT" dirty="0" err="1"/>
              <a:t>because</a:t>
            </a:r>
            <a:r>
              <a:rPr lang="it-IT" dirty="0"/>
              <a:t> </a:t>
            </a:r>
            <a:r>
              <a:rPr lang="it-IT" dirty="0" err="1"/>
              <a:t>they</a:t>
            </a:r>
            <a:r>
              <a:rPr lang="it-IT" dirty="0"/>
              <a:t> are </a:t>
            </a:r>
            <a:r>
              <a:rPr lang="it-IT" dirty="0" err="1"/>
              <a:t>not</a:t>
            </a:r>
            <a:r>
              <a:rPr lang="it-IT" dirty="0"/>
              <a:t> </a:t>
            </a:r>
            <a:r>
              <a:rPr lang="it-IT" dirty="0" err="1"/>
              <a:t>numbers</a:t>
            </a:r>
            <a:r>
              <a:rPr lang="it-IT" dirty="0"/>
              <a:t>  </a:t>
            </a:r>
          </a:p>
          <a:p>
            <a:r>
              <a:rPr lang="en-US" dirty="0"/>
              <a:t>The only way you can know when it is fully reset is to make sure you are getting back a real number, instead of a Not-a-Number value</a:t>
            </a:r>
          </a:p>
          <a:p>
            <a:pPr lvl="1"/>
            <a:r>
              <a:rPr lang="en-US" dirty="0"/>
              <a:t>STEP 1: Recalibrate the gyro</a:t>
            </a:r>
          </a:p>
          <a:p>
            <a:pPr lvl="1"/>
            <a:r>
              <a:rPr lang="en-US" dirty="0"/>
              <a:t>STEP 2: start a loop</a:t>
            </a:r>
          </a:p>
          <a:p>
            <a:pPr lvl="1"/>
            <a:r>
              <a:rPr lang="en-US" dirty="0"/>
              <a:t>STEP 3: read angle</a:t>
            </a:r>
          </a:p>
          <a:p>
            <a:pPr lvl="1"/>
            <a:r>
              <a:rPr lang="it-IT" dirty="0"/>
              <a:t>STEP 4: </a:t>
            </a:r>
            <a:r>
              <a:rPr lang="it-IT" dirty="0" err="1"/>
              <a:t>check</a:t>
            </a:r>
            <a:r>
              <a:rPr lang="it-IT" dirty="0"/>
              <a:t> angle &gt;= 0</a:t>
            </a:r>
          </a:p>
          <a:p>
            <a:pPr lvl="1"/>
            <a:r>
              <a:rPr lang="it-IT" dirty="0"/>
              <a:t>STEP 5: </a:t>
            </a:r>
            <a:r>
              <a:rPr lang="it-IT" dirty="0" err="1"/>
              <a:t>check</a:t>
            </a:r>
            <a:r>
              <a:rPr lang="it-IT" dirty="0"/>
              <a:t> angle &lt; 0</a:t>
            </a:r>
          </a:p>
          <a:p>
            <a:pPr lvl="1"/>
            <a:r>
              <a:rPr lang="it-IT" dirty="0"/>
              <a:t>STEP 6: OR </a:t>
            </a:r>
            <a:r>
              <a:rPr lang="it-IT" dirty="0" err="1"/>
              <a:t>outputs</a:t>
            </a:r>
            <a:r>
              <a:rPr lang="it-IT" dirty="0"/>
              <a:t> of </a:t>
            </a:r>
            <a:r>
              <a:rPr lang="it-IT" dirty="0" err="1"/>
              <a:t>steps</a:t>
            </a:r>
            <a:r>
              <a:rPr lang="it-IT" dirty="0"/>
              <a:t> 4 &amp; 5</a:t>
            </a:r>
          </a:p>
          <a:p>
            <a:pPr lvl="1"/>
            <a:r>
              <a:rPr lang="it-IT" dirty="0"/>
              <a:t>STEP 7: </a:t>
            </a:r>
            <a:r>
              <a:rPr lang="it-IT" dirty="0" err="1"/>
              <a:t>If</a:t>
            </a:r>
            <a:r>
              <a:rPr lang="it-IT" dirty="0"/>
              <a:t> the output of </a:t>
            </a:r>
            <a:r>
              <a:rPr lang="it-IT" dirty="0" err="1"/>
              <a:t>step</a:t>
            </a:r>
            <a:r>
              <a:rPr lang="it-IT" dirty="0"/>
              <a:t> 6 </a:t>
            </a:r>
            <a:r>
              <a:rPr lang="it-IT" dirty="0" err="1"/>
              <a:t>is</a:t>
            </a:r>
            <a:r>
              <a:rPr lang="it-IT" dirty="0"/>
              <a:t> </a:t>
            </a:r>
            <a:r>
              <a:rPr lang="it-IT" dirty="0" err="1"/>
              <a:t>true</a:t>
            </a:r>
            <a:r>
              <a:rPr lang="it-IT" dirty="0"/>
              <a:t>, exit </a:t>
            </a:r>
            <a:r>
              <a:rPr lang="it-IT" dirty="0" err="1"/>
              <a:t>loop</a:t>
            </a:r>
            <a:endParaRPr lang="it-IT" dirty="0"/>
          </a:p>
          <a:p>
            <a:r>
              <a:rPr lang="it-IT" dirty="0"/>
              <a:t>At </a:t>
            </a:r>
            <a:r>
              <a:rPr lang="it-IT" dirty="0" err="1"/>
              <a:t>this</a:t>
            </a:r>
            <a:r>
              <a:rPr lang="it-IT" dirty="0"/>
              <a:t> </a:t>
            </a:r>
            <a:r>
              <a:rPr lang="it-IT" dirty="0" err="1"/>
              <a:t>point</a:t>
            </a:r>
            <a:r>
              <a:rPr lang="it-IT" dirty="0"/>
              <a:t>, the </a:t>
            </a:r>
            <a:r>
              <a:rPr lang="it-IT" dirty="0" err="1"/>
              <a:t>sensor</a:t>
            </a:r>
            <a:r>
              <a:rPr lang="it-IT" dirty="0"/>
              <a:t> </a:t>
            </a:r>
            <a:r>
              <a:rPr lang="it-IT" dirty="0" err="1"/>
              <a:t>drift</a:t>
            </a:r>
            <a:r>
              <a:rPr lang="it-IT" dirty="0"/>
              <a:t> </a:t>
            </a:r>
            <a:r>
              <a:rPr lang="it-IT" dirty="0" err="1"/>
              <a:t>should</a:t>
            </a:r>
            <a:r>
              <a:rPr lang="it-IT" dirty="0"/>
              <a:t> be </a:t>
            </a:r>
            <a:r>
              <a:rPr lang="it-IT" dirty="0" err="1"/>
              <a:t>gone</a:t>
            </a:r>
            <a:r>
              <a:rPr lang="it-IT" dirty="0"/>
              <a:t>.  </a:t>
            </a:r>
          </a:p>
        </p:txBody>
      </p:sp>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normAutofit/>
          </a:bodyPr>
          <a:lstStyle/>
          <a:p>
            <a:r>
              <a:rPr lang="en-US" dirty="0"/>
              <a:t>Strategy 3: </a:t>
            </a:r>
            <a:r>
              <a:rPr lang="en-US" dirty="0" err="1"/>
              <a:t>Pseudocode</a:t>
            </a:r>
            <a:endParaRPr lang="en-US" dirty="0"/>
          </a:p>
        </p:txBody>
      </p:sp>
      <p:sp>
        <p:nvSpPr>
          <p:cNvPr id="3" name="Date Placeholder 2"/>
          <p:cNvSpPr>
            <a:spLocks noGrp="1"/>
          </p:cNvSpPr>
          <p:nvPr>
            <p:ph type="dt" sz="half" idx="10"/>
          </p:nvPr>
        </p:nvSpPr>
        <p:spPr/>
        <p:txBody>
          <a:bodyPr/>
          <a:lstStyle/>
          <a:p>
            <a:fld id="{9C72BE0A-9816-CC47-B76D-60C66374C0D1}" type="datetime1">
              <a:rPr lang="en-US" smtClean="0"/>
              <a:t>12/21/18</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a:p>
        </p:txBody>
      </p:sp>
    </p:spTree>
    <p:extLst>
      <p:ext uri="{BB962C8B-B14F-4D97-AF65-F5344CB8AC3E}">
        <p14:creationId xmlns:p14="http://schemas.microsoft.com/office/powerpoint/2010/main" val="619936565"/>
      </p:ext>
    </p:extLst>
  </p:cSld>
  <p:clrMapOvr>
    <a:masterClrMapping/>
  </p:clrMapOvr>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CC572205-1ED8-1642-A2A3-8041B0707F52}" vid="{A169B8F7-398B-1744-9BD5-555FA23565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2981</TotalTime>
  <Words>1275</Words>
  <Application>Microsoft Macintosh PowerPoint</Application>
  <PresentationFormat>On-screen Show (4:3)</PresentationFormat>
  <Paragraphs>116</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Helvetica Neue</vt:lpstr>
      <vt:lpstr>Wingdings</vt:lpstr>
      <vt:lpstr>advanced</vt:lpstr>
      <vt:lpstr>Using the Gyro Sensor  and Dealing with Drift</vt:lpstr>
      <vt:lpstr>Lesson Objectives</vt:lpstr>
      <vt:lpstr>What is the Gyro Sensor?</vt:lpstr>
      <vt:lpstr>Gyro Sensor Problems</vt:lpstr>
      <vt:lpstr>Gyro Calibration to Solve Problem 1: Lag</vt:lpstr>
      <vt:lpstr>IMPORTANT NOTES</vt:lpstr>
      <vt:lpstr>Calibration: Strategy 1</vt:lpstr>
      <vt:lpstr>Calibration: Strategy 2</vt:lpstr>
      <vt:lpstr>Strategy 3: Pseudocode</vt:lpstr>
      <vt:lpstr>Strategy 3 Solution</vt:lpstr>
      <vt:lpstr>Strategy 4 Solution</vt:lpstr>
      <vt:lpstr>Discussion Guide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Gyro Sensor and Dealing with Drift</dc:title>
  <dc:creator>Sanjay Seshan</dc:creator>
  <cp:lastModifiedBy>Sanjay Seshan</cp:lastModifiedBy>
  <cp:revision>16</cp:revision>
  <dcterms:created xsi:type="dcterms:W3CDTF">2014-10-28T21:59:38Z</dcterms:created>
  <dcterms:modified xsi:type="dcterms:W3CDTF">2018-12-21T13:23:00Z</dcterms:modified>
</cp:coreProperties>
</file>