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3" r:id="rId3"/>
    <p:sldId id="301" r:id="rId4"/>
    <p:sldId id="291" r:id="rId5"/>
    <p:sldId id="292" r:id="rId6"/>
    <p:sldId id="293" r:id="rId7"/>
    <p:sldId id="296" r:id="rId8"/>
    <p:sldId id="302" r:id="rId9"/>
    <p:sldId id="295" r:id="rId10"/>
    <p:sldId id="294" r:id="rId11"/>
    <p:sldId id="297" r:id="rId12"/>
    <p:sldId id="298" r:id="rId13"/>
    <p:sldId id="299" r:id="rId14"/>
    <p:sldId id="300" r:id="rId15"/>
    <p:sldId id="303" r:id="rId16"/>
    <p:sldId id="30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6"/>
    <p:restoredTop sz="94638"/>
  </p:normalViewPr>
  <p:slideViewPr>
    <p:cSldViewPr snapToGrid="0" snapToObjects="1">
      <p:cViewPr varScale="1">
        <p:scale>
          <a:sx n="118" d="100"/>
          <a:sy n="11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2F13-0C3A-A94B-8FA7-CB077FED88CE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6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748A-2F24-7C43-8EC6-96C83C5A114B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1116-3281-3E44-9FE7-160D56F2790C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1D6B-9AA0-6642-BD3D-26E001DF4F48}" type="datetime1">
              <a:rPr lang="en-US" smtClean="0"/>
              <a:t>7/24/2018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185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A8C1-3799-3948-8907-C42AB90530A9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47A1-F255-9C4E-99C8-CAE251CBA203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D506-0C3D-DE44-A347-251139A6F849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E590729-8B0E-D54B-AFC1-49F953C5AACC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604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425-0305-6747-BE12-0D3FC33BAB52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8ED40B6-3E34-F74F-8D78-1B1AB169D20E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jlT0BUJr-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iff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ev3lesson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r>
              <a:rPr lang="en-US" dirty="0" smtClean="0"/>
              <a:t> </a:t>
            </a:r>
            <a:r>
              <a:rPr lang="en-US" dirty="0" smtClean="0"/>
              <a:t>- Aggiornamenti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Strategia</a:t>
            </a:r>
            <a:r>
              <a:rPr lang="en-US" dirty="0" smtClean="0"/>
              <a:t> di </a:t>
            </a:r>
            <a:r>
              <a:rPr lang="en-US" dirty="0" err="1" smtClean="0"/>
              <a:t>ricalibrazione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6027" y="1428189"/>
            <a:ext cx="400848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In primo luogo, la lettura del giroscopio come un sensore IR e poi come un giroscopio provoca la </a:t>
            </a:r>
            <a:r>
              <a:rPr lang="it-IT" dirty="0" err="1"/>
              <a:t>ricalibrazione</a:t>
            </a:r>
            <a:r>
              <a:rPr lang="it-IT" dirty="0"/>
              <a:t> del giroscopio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755" y="1441116"/>
            <a:ext cx="433049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Secondo, aggiungi un blocco di attesa per dare al sensore un </a:t>
            </a:r>
            <a:r>
              <a:rPr lang="it-IT" dirty="0" smtClean="0"/>
              <a:t>po‘ di </a:t>
            </a:r>
            <a:r>
              <a:rPr lang="it-IT" dirty="0"/>
              <a:t>tempo per ricalibrare completamente. Le nostre misurazioni mostrano che 4 secondi sono sicuri. Si noti che </a:t>
            </a:r>
            <a:r>
              <a:rPr lang="it-IT" dirty="0" smtClean="0"/>
              <a:t>col codice </a:t>
            </a:r>
            <a:r>
              <a:rPr lang="it-IT" dirty="0"/>
              <a:t>di Strategia 1 in </a:t>
            </a:r>
            <a:r>
              <a:rPr lang="it-IT" dirty="0" smtClean="0"/>
              <a:t>Introduzione al giroscopio, </a:t>
            </a:r>
            <a:r>
              <a:rPr lang="it-IT" dirty="0"/>
              <a:t>la </a:t>
            </a:r>
            <a:r>
              <a:rPr lang="it-IT" dirty="0" err="1"/>
              <a:t>ricalibrazione</a:t>
            </a:r>
            <a:r>
              <a:rPr lang="it-IT" dirty="0"/>
              <a:t> ha richiesto solo 0,1 secondi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1538" y="3543337"/>
            <a:ext cx="3446712" cy="31393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Nota per gli utenti del sensore "N3": nel resto del programma, </a:t>
            </a:r>
            <a:r>
              <a:rPr lang="it-IT" dirty="0" smtClean="0">
                <a:solidFill>
                  <a:schemeClr val="bg1"/>
                </a:solidFill>
              </a:rPr>
              <a:t>dovreste </a:t>
            </a:r>
            <a:r>
              <a:rPr lang="it-IT" dirty="0">
                <a:solidFill>
                  <a:schemeClr val="bg1"/>
                </a:solidFill>
              </a:rPr>
              <a:t>utilizzare solo le modalità "angolo" del giroscopio. L'uso della modalità "rate" o "rate </a:t>
            </a:r>
            <a:r>
              <a:rPr lang="it-IT" dirty="0" smtClean="0">
                <a:solidFill>
                  <a:schemeClr val="bg1"/>
                </a:solidFill>
              </a:rPr>
              <a:t>e angolo" </a:t>
            </a:r>
            <a:r>
              <a:rPr lang="it-IT" dirty="0">
                <a:solidFill>
                  <a:schemeClr val="bg1"/>
                </a:solidFill>
              </a:rPr>
              <a:t>farà ricalibrare il giroscopio. Gli utenti di sensori "N4" possono cambiare modalità senza causare una </a:t>
            </a:r>
            <a:r>
              <a:rPr lang="it-IT" dirty="0" err="1">
                <a:solidFill>
                  <a:schemeClr val="bg1"/>
                </a:solidFill>
              </a:rPr>
              <a:t>ricalibrazione</a:t>
            </a:r>
            <a:r>
              <a:rPr lang="it-IT" dirty="0">
                <a:solidFill>
                  <a:schemeClr val="bg1"/>
                </a:solidFill>
              </a:rPr>
              <a:t>. I cambi di modalità fanno "resettare" l'angolo a 0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048" y="3543337"/>
            <a:ext cx="5175489" cy="253006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67227" y="3770890"/>
            <a:ext cx="24480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it-IT" sz="1200" dirty="0" smtClean="0"/>
              <a:t>Legge la porta a cui è collegato il giroscopio come se vi fosse collegato il sensore infrarosso. Dopo legge l’angolo. (Il robot dev’essere fermo)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945880" y="3768924"/>
            <a:ext cx="11520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Aspetta 4 secondi per far ricalibrare il giroscopio</a:t>
            </a:r>
          </a:p>
          <a:p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2306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9698" y="6478013"/>
            <a:ext cx="6124902" cy="365125"/>
          </a:xfrm>
        </p:spPr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ricalibrazione</a:t>
            </a:r>
            <a:r>
              <a:rPr lang="en-US" dirty="0"/>
              <a:t>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8886" y="1443244"/>
            <a:ext cx="266886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Questa versione richiede un </a:t>
            </a:r>
            <a:r>
              <a:rPr lang="it-IT" dirty="0" smtClean="0"/>
              <a:t>po‘ più </a:t>
            </a:r>
            <a:r>
              <a:rPr lang="it-IT" dirty="0"/>
              <a:t>di tempo (4 contro 3 secondi) rispetto al codice di Strategia 2 in </a:t>
            </a:r>
            <a:r>
              <a:rPr lang="it-IT" dirty="0" smtClean="0"/>
              <a:t>introduzione al giroscopio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793" y="1399700"/>
            <a:ext cx="3209235" cy="535531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Nota per gli utenti del sensore "N3": nel resto del programma, </a:t>
            </a:r>
            <a:r>
              <a:rPr lang="it-IT" dirty="0" smtClean="0">
                <a:solidFill>
                  <a:schemeClr val="bg1"/>
                </a:solidFill>
              </a:rPr>
              <a:t>dovreste </a:t>
            </a:r>
            <a:r>
              <a:rPr lang="it-IT" dirty="0">
                <a:solidFill>
                  <a:schemeClr val="bg1"/>
                </a:solidFill>
              </a:rPr>
              <a:t>utilizzare solo le </a:t>
            </a:r>
            <a:r>
              <a:rPr lang="it-IT" dirty="0">
                <a:solidFill>
                  <a:schemeClr val="bg1"/>
                </a:solidFill>
              </a:rPr>
              <a:t>modalità «velocità </a:t>
            </a:r>
            <a:r>
              <a:rPr lang="it-IT" dirty="0" err="1">
                <a:solidFill>
                  <a:schemeClr val="bg1"/>
                </a:solidFill>
              </a:rPr>
              <a:t>angolare+angolo</a:t>
            </a:r>
            <a:r>
              <a:rPr lang="it-IT" dirty="0" smtClean="0">
                <a:solidFill>
                  <a:schemeClr val="bg1"/>
                </a:solidFill>
              </a:rPr>
              <a:t>»  </a:t>
            </a:r>
            <a:r>
              <a:rPr lang="it-IT" dirty="0">
                <a:solidFill>
                  <a:schemeClr val="bg1"/>
                </a:solidFill>
              </a:rPr>
              <a:t>del giroscopio. </a:t>
            </a:r>
            <a:r>
              <a:rPr lang="it-IT" dirty="0">
                <a:solidFill>
                  <a:schemeClr val="bg1"/>
                </a:solidFill>
              </a:rPr>
              <a:t>L'uso della </a:t>
            </a:r>
            <a:r>
              <a:rPr lang="it-IT" dirty="0">
                <a:solidFill>
                  <a:schemeClr val="bg1"/>
                </a:solidFill>
              </a:rPr>
              <a:t>modalità "angolo" o "velocità" farà ricalibrare il giroscopio. Inoltre, *** NON </a:t>
            </a:r>
            <a:r>
              <a:rPr lang="it-IT" dirty="0" smtClean="0">
                <a:solidFill>
                  <a:schemeClr val="bg1"/>
                </a:solidFill>
              </a:rPr>
              <a:t>usate </a:t>
            </a:r>
            <a:r>
              <a:rPr lang="it-IT" dirty="0">
                <a:solidFill>
                  <a:schemeClr val="bg1"/>
                </a:solidFill>
              </a:rPr>
              <a:t>la modalità di reset del giroscopio - questo costringe il giroscopio in modalità angolo che causerà una </a:t>
            </a:r>
            <a:r>
              <a:rPr lang="it-IT" dirty="0" err="1">
                <a:solidFill>
                  <a:schemeClr val="bg1"/>
                </a:solidFill>
              </a:rPr>
              <a:t>ricalibrazione</a:t>
            </a:r>
            <a:r>
              <a:rPr lang="it-IT" dirty="0">
                <a:solidFill>
                  <a:schemeClr val="bg1"/>
                </a:solidFill>
              </a:rPr>
              <a:t> lunga 3 secondi. Gli utenti di sensori "N4" possono cambiare modalità senza causare una </a:t>
            </a:r>
            <a:r>
              <a:rPr lang="it-IT" dirty="0" err="1">
                <a:solidFill>
                  <a:schemeClr val="bg1"/>
                </a:solidFill>
              </a:rPr>
              <a:t>ricalibrazione</a:t>
            </a:r>
            <a:r>
              <a:rPr lang="it-IT" dirty="0">
                <a:solidFill>
                  <a:schemeClr val="bg1"/>
                </a:solidFill>
              </a:rPr>
              <a:t>. I cambi di modalità fanno "resettare" l'angolo a 0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98" y="3377460"/>
            <a:ext cx="5528054" cy="269136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270123" y="5130346"/>
            <a:ext cx="2808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Legge la porta a cui è collegato il giroscopio come se vi fosse collegato il sensore infrarosso. Dopo legge l’angolo. (Il robot dev’essere fermo)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285744" y="5128380"/>
            <a:ext cx="1224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Aspetta 4 secondi per far ricalibrare il giroscopio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32" y="1458248"/>
            <a:ext cx="2833093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Questa versione della calibrazione lascia il giroscopio in modalità </a:t>
            </a:r>
            <a:r>
              <a:rPr lang="it-IT" dirty="0" smtClean="0">
                <a:solidFill>
                  <a:srgbClr val="000000"/>
                </a:solidFill>
              </a:rPr>
              <a:t>«velocità </a:t>
            </a:r>
            <a:r>
              <a:rPr lang="it-IT" dirty="0" err="1" smtClean="0">
                <a:solidFill>
                  <a:srgbClr val="000000"/>
                </a:solidFill>
              </a:rPr>
              <a:t>angolare+angolo</a:t>
            </a:r>
            <a:r>
              <a:rPr lang="it-IT" dirty="0" smtClean="0">
                <a:solidFill>
                  <a:srgbClr val="000000"/>
                </a:solidFill>
              </a:rPr>
              <a:t>». </a:t>
            </a:r>
            <a:r>
              <a:rPr lang="it-IT" dirty="0">
                <a:solidFill>
                  <a:srgbClr val="000000"/>
                </a:solidFill>
              </a:rPr>
              <a:t>Questo è utile per gli utenti "N3" se si utilizza l'output rate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Strategia</a:t>
            </a:r>
            <a:r>
              <a:rPr lang="en-US" dirty="0" smtClean="0"/>
              <a:t> di </a:t>
            </a:r>
            <a:r>
              <a:rPr lang="en-US" dirty="0" err="1" smtClean="0"/>
              <a:t>ricalibrazione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1221" y="3794559"/>
            <a:ext cx="4242004" cy="286232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Nota </a:t>
            </a:r>
            <a:r>
              <a:rPr lang="it-IT" dirty="0">
                <a:solidFill>
                  <a:schemeClr val="bg1"/>
                </a:solidFill>
              </a:rPr>
              <a:t>per gli utenti del sensore "N3": nel resto del programma, </a:t>
            </a:r>
            <a:r>
              <a:rPr lang="it-IT" dirty="0" smtClean="0">
                <a:solidFill>
                  <a:schemeClr val="bg1"/>
                </a:solidFill>
              </a:rPr>
              <a:t>dovreste </a:t>
            </a:r>
            <a:r>
              <a:rPr lang="it-IT" dirty="0">
                <a:solidFill>
                  <a:schemeClr val="bg1"/>
                </a:solidFill>
              </a:rPr>
              <a:t>utilizzare solo le modalità "angolo" del giroscopio. L'uso della modalità </a:t>
            </a:r>
            <a:r>
              <a:rPr lang="it-IT" dirty="0" smtClean="0">
                <a:solidFill>
                  <a:schemeClr val="bg1"/>
                </a:solidFill>
              </a:rPr>
              <a:t>«velocità angolare» </a:t>
            </a:r>
            <a:r>
              <a:rPr lang="it-IT" dirty="0">
                <a:solidFill>
                  <a:schemeClr val="bg1"/>
                </a:solidFill>
              </a:rPr>
              <a:t>o 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«velocità </a:t>
            </a:r>
            <a:r>
              <a:rPr lang="it-IT" dirty="0" err="1">
                <a:solidFill>
                  <a:schemeClr val="bg1"/>
                </a:solidFill>
              </a:rPr>
              <a:t>angolare+angolo</a:t>
            </a:r>
            <a:r>
              <a:rPr lang="it-IT" dirty="0" smtClean="0">
                <a:solidFill>
                  <a:schemeClr val="bg1"/>
                </a:solidFill>
              </a:rPr>
              <a:t>»  </a:t>
            </a:r>
            <a:r>
              <a:rPr lang="it-IT" dirty="0">
                <a:solidFill>
                  <a:schemeClr val="bg1"/>
                </a:solidFill>
              </a:rPr>
              <a:t>farà ricalibrare il giroscopio. Gli utenti di sensori "N4" possono cambiare modalità senza causare una </a:t>
            </a:r>
            <a:r>
              <a:rPr lang="it-IT" dirty="0" err="1">
                <a:solidFill>
                  <a:schemeClr val="bg1"/>
                </a:solidFill>
              </a:rPr>
              <a:t>ricalibrazione</a:t>
            </a:r>
            <a:r>
              <a:rPr lang="it-IT" dirty="0">
                <a:solidFill>
                  <a:schemeClr val="bg1"/>
                </a:solidFill>
              </a:rPr>
              <a:t>. I cambi di modalità fanno "resettare" l'angolo a 0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925" y="3990506"/>
            <a:ext cx="37521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Questa versione della calibrazione lascia il giroscopio in modalità angolo. Questo è probabilmente il modo più comune per usare il giroscopio. Questo codice impiega circa 4 secondi per essere eseguito (rispetto a 0,1 secondi per il codice di Strategia 3 in </a:t>
            </a:r>
            <a:r>
              <a:rPr lang="it-IT" dirty="0" smtClean="0"/>
              <a:t>Introduzione al Giroscopio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46894"/>
            <a:ext cx="9144000" cy="275339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39271" y="1610317"/>
            <a:ext cx="1643714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it-IT" sz="1000" dirty="0" smtClean="0"/>
              <a:t>Legge la porta a cui è collegato il giroscopio come se vi fosse collegato il sensore infrarosso. Dopo legge l’angolo. (Il robot dev’essere fermo)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073942" y="1790267"/>
            <a:ext cx="864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900" dirty="0"/>
              <a:t>restituirà un </a:t>
            </a:r>
            <a:r>
              <a:rPr lang="it-IT" sz="900" dirty="0" smtClean="0"/>
              <a:t>dato non </a:t>
            </a:r>
            <a:r>
              <a:rPr lang="it-IT" sz="900" dirty="0"/>
              <a:t>numerico fino alla </a:t>
            </a:r>
            <a:r>
              <a:rPr lang="it-IT" sz="900" dirty="0" err="1" smtClean="0"/>
              <a:t>ri</a:t>
            </a:r>
            <a:r>
              <a:rPr lang="it-IT" sz="900" dirty="0" smtClean="0"/>
              <a:t>-calibrazione </a:t>
            </a:r>
            <a:r>
              <a:rPr lang="it-IT" sz="900" dirty="0"/>
              <a:t>completa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22396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Strategia</a:t>
            </a:r>
            <a:r>
              <a:rPr lang="en-US" dirty="0" smtClean="0"/>
              <a:t> di </a:t>
            </a:r>
            <a:r>
              <a:rPr lang="en-US" dirty="0" err="1" smtClean="0"/>
              <a:t>ricalibrazione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7445" y="4144299"/>
            <a:ext cx="6149636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Nota per gli utenti del sensore "N3": nel resto del programma, </a:t>
            </a:r>
            <a:r>
              <a:rPr lang="it-IT" dirty="0" smtClean="0">
                <a:solidFill>
                  <a:schemeClr val="bg1"/>
                </a:solidFill>
              </a:rPr>
              <a:t>dovreste </a:t>
            </a:r>
            <a:r>
              <a:rPr lang="it-IT" dirty="0">
                <a:solidFill>
                  <a:schemeClr val="bg1"/>
                </a:solidFill>
              </a:rPr>
              <a:t>utilizzare solo le </a:t>
            </a:r>
            <a:r>
              <a:rPr lang="it-IT" dirty="0">
                <a:solidFill>
                  <a:schemeClr val="bg1"/>
                </a:solidFill>
              </a:rPr>
              <a:t>modalità </a:t>
            </a:r>
            <a:r>
              <a:rPr lang="it-IT" dirty="0">
                <a:solidFill>
                  <a:schemeClr val="bg1"/>
                </a:solidFill>
              </a:rPr>
              <a:t>«</a:t>
            </a:r>
            <a:r>
              <a:rPr lang="it-IT" dirty="0">
                <a:solidFill>
                  <a:schemeClr val="bg1"/>
                </a:solidFill>
              </a:rPr>
              <a:t>velocità </a:t>
            </a:r>
            <a:r>
              <a:rPr lang="it-IT" dirty="0" err="1">
                <a:solidFill>
                  <a:schemeClr val="bg1"/>
                </a:solidFill>
              </a:rPr>
              <a:t>angolare+angolo</a:t>
            </a:r>
            <a:r>
              <a:rPr lang="it-IT" dirty="0" smtClean="0">
                <a:solidFill>
                  <a:schemeClr val="bg1"/>
                </a:solidFill>
              </a:rPr>
              <a:t>»  </a:t>
            </a:r>
            <a:r>
              <a:rPr lang="it-IT" dirty="0">
                <a:solidFill>
                  <a:schemeClr val="bg1"/>
                </a:solidFill>
              </a:rPr>
              <a:t>del giroscopio. L'uso della modalità "angolo" o "</a:t>
            </a:r>
            <a:r>
              <a:rPr lang="it-IT" dirty="0" smtClean="0">
                <a:solidFill>
                  <a:schemeClr val="bg1"/>
                </a:solidFill>
              </a:rPr>
              <a:t>velocità angolare" </a:t>
            </a:r>
            <a:r>
              <a:rPr lang="it-IT" dirty="0">
                <a:solidFill>
                  <a:schemeClr val="bg1"/>
                </a:solidFill>
              </a:rPr>
              <a:t>farà ricalibrare il giroscopio. Inoltre, *** NON usare *** il reset del giroscopio - questo forza il giroscopio in modalità angolo che causerà una ricalibratura lunga 3 secondi. Gli utenti di sensori "N4" possono cambiare modalità senza causare una </a:t>
            </a:r>
            <a:r>
              <a:rPr lang="it-IT" dirty="0" err="1">
                <a:solidFill>
                  <a:schemeClr val="bg1"/>
                </a:solidFill>
              </a:rPr>
              <a:t>ricalibrazione</a:t>
            </a:r>
            <a:r>
              <a:rPr lang="it-IT" dirty="0">
                <a:solidFill>
                  <a:schemeClr val="bg1"/>
                </a:solidFill>
              </a:rPr>
              <a:t>. I cambi di modalità fanno "resettare" l'angolo a 0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63" y="4149661"/>
            <a:ext cx="2326302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Questa versione della calibrazione lascia il giroscopio in modalità </a:t>
            </a:r>
            <a:r>
              <a:rPr lang="it-IT" dirty="0">
                <a:solidFill>
                  <a:srgbClr val="000000"/>
                </a:solidFill>
              </a:rPr>
              <a:t>«velocità </a:t>
            </a:r>
            <a:r>
              <a:rPr lang="it-IT" dirty="0" err="1">
                <a:solidFill>
                  <a:srgbClr val="000000"/>
                </a:solidFill>
              </a:rPr>
              <a:t>angolare+angolo</a:t>
            </a:r>
            <a:r>
              <a:rPr lang="it-IT" dirty="0">
                <a:solidFill>
                  <a:srgbClr val="000000"/>
                </a:solidFill>
              </a:rPr>
              <a:t>». </a:t>
            </a:r>
            <a:r>
              <a:rPr lang="it-IT" dirty="0" smtClean="0">
                <a:solidFill>
                  <a:srgbClr val="000000"/>
                </a:solidFill>
              </a:rPr>
              <a:t>Questo </a:t>
            </a:r>
            <a:r>
              <a:rPr lang="it-IT" dirty="0">
                <a:solidFill>
                  <a:srgbClr val="000000"/>
                </a:solidFill>
              </a:rPr>
              <a:t>è utile per gli utenti "N3" se si utilizza l'output rate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306034"/>
            <a:ext cx="9144000" cy="250684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890124" y="1488937"/>
            <a:ext cx="1643714" cy="784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it-IT" sz="1000" dirty="0" smtClean="0"/>
              <a:t>Legge la porta a cui è collegato il giroscopio come se vi fosse collegato il sensore infrarosso. Dopo legge l’angolo. (Il robot dev’essere fermo)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146770" y="1652703"/>
            <a:ext cx="864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900" dirty="0"/>
              <a:t>restituirà un </a:t>
            </a:r>
            <a:r>
              <a:rPr lang="it-IT" sz="900" dirty="0" smtClean="0"/>
              <a:t>dato non </a:t>
            </a:r>
            <a:r>
              <a:rPr lang="it-IT" sz="900" dirty="0"/>
              <a:t>numerico fino alla </a:t>
            </a:r>
            <a:r>
              <a:rPr lang="it-IT" sz="900" dirty="0" err="1" smtClean="0"/>
              <a:t>ri</a:t>
            </a:r>
            <a:r>
              <a:rPr lang="it-IT" sz="900" dirty="0" smtClean="0"/>
              <a:t>-calibrazione </a:t>
            </a:r>
            <a:r>
              <a:rPr lang="it-IT" sz="900" dirty="0"/>
              <a:t>completa</a:t>
            </a:r>
            <a:endParaRPr lang="it-IT" sz="900" dirty="0" smtClean="0"/>
          </a:p>
        </p:txBody>
      </p:sp>
    </p:spTree>
    <p:extLst>
      <p:ext uri="{BB962C8B-B14F-4D97-AF65-F5344CB8AC3E}">
        <p14:creationId xmlns:p14="http://schemas.microsoft.com/office/powerpoint/2010/main" val="172282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818870"/>
            <a:ext cx="8470954" cy="4618162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Le nuove strategie di calibrazione del giroscopio in questa lezione funzionano per i sensori N2-N3 o </a:t>
            </a:r>
            <a:r>
              <a:rPr lang="it-IT" dirty="0" smtClean="0"/>
              <a:t>N4-N6</a:t>
            </a:r>
          </a:p>
          <a:p>
            <a:r>
              <a:rPr lang="it-IT" dirty="0"/>
              <a:t>Si noti che tutte le nuove </a:t>
            </a:r>
            <a:r>
              <a:rPr lang="it-IT" dirty="0" err="1"/>
              <a:t>ricalibrazioni</a:t>
            </a:r>
            <a:r>
              <a:rPr lang="it-IT" dirty="0"/>
              <a:t> richiedono circa 3-4 secondi. Questo è significativamente più della precedente strategia 1 e 3 (nella lezione </a:t>
            </a:r>
            <a:r>
              <a:rPr lang="it-IT" dirty="0" smtClean="0"/>
              <a:t>Introduzione al Giroscopio) </a:t>
            </a:r>
            <a:r>
              <a:rPr lang="it-IT" dirty="0"/>
              <a:t>che ha lasciato il giroscopio in modalità lettura angolo (0.1 sec contro 3-4 secondi</a:t>
            </a:r>
            <a:r>
              <a:rPr lang="en-US" dirty="0" smtClean="0"/>
              <a:t>)</a:t>
            </a:r>
          </a:p>
          <a:p>
            <a:pPr lvl="1"/>
            <a:r>
              <a:rPr lang="it-IT" dirty="0"/>
              <a:t>Pertanto, se </a:t>
            </a:r>
            <a:r>
              <a:rPr lang="it-IT" dirty="0" err="1" smtClean="0"/>
              <a:t>havete</a:t>
            </a:r>
            <a:r>
              <a:rPr lang="it-IT" dirty="0" smtClean="0"/>
              <a:t> </a:t>
            </a:r>
            <a:r>
              <a:rPr lang="it-IT" dirty="0"/>
              <a:t>giroscopi N2 e N3 più vecchi, </a:t>
            </a:r>
            <a:r>
              <a:rPr lang="it-IT" dirty="0" smtClean="0"/>
              <a:t>potreste utilizzare </a:t>
            </a:r>
            <a:r>
              <a:rPr lang="it-IT" dirty="0"/>
              <a:t>il vecchio codice che impiega meno tempo per ricalibrare</a:t>
            </a:r>
            <a:r>
              <a:rPr lang="en-US" dirty="0" smtClean="0"/>
              <a:t>.</a:t>
            </a:r>
          </a:p>
          <a:p>
            <a:r>
              <a:rPr lang="it-IT" dirty="0"/>
              <a:t>I nuovi sensori N4-N6 consentono di utilizzare diverse modalità del giroscopio all'interno di un programma senza causare una </a:t>
            </a:r>
            <a:r>
              <a:rPr lang="it-IT" dirty="0" err="1"/>
              <a:t>ricalibrazione</a:t>
            </a:r>
            <a:r>
              <a:rPr lang="en-US" dirty="0" smtClean="0"/>
              <a:t>.</a:t>
            </a:r>
          </a:p>
          <a:p>
            <a:r>
              <a:rPr lang="it-IT" i="1" dirty="0">
                <a:solidFill>
                  <a:srgbClr val="FF0000"/>
                </a:solidFill>
              </a:rPr>
              <a:t>Conclusione</a:t>
            </a:r>
            <a:r>
              <a:rPr lang="it-IT" i="1" dirty="0"/>
              <a:t>: c'è stato un cambio hardware tra i giroscopi N3 e N4. I giroscopi più vecchi probabilmente usano ISZ-655 (un chip giroscopico ad asse singolo</a:t>
            </a:r>
            <a:r>
              <a:rPr lang="hu-HU" i="1" dirty="0" smtClean="0"/>
              <a:t>).</a:t>
            </a:r>
            <a:endParaRPr lang="en-US" i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2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335" y="1286517"/>
            <a:ext cx="6945021" cy="4709868"/>
          </a:xfrm>
        </p:spPr>
        <p:txBody>
          <a:bodyPr>
            <a:noAutofit/>
          </a:bodyPr>
          <a:lstStyle/>
          <a:p>
            <a:r>
              <a:rPr lang="it-IT" sz="1800" dirty="0"/>
              <a:t>Grazie alla comunità che invia tutti i codici sui sensori del giroscopio, sembra che ci sia un </a:t>
            </a:r>
            <a:r>
              <a:rPr lang="it-IT" sz="1800" dirty="0" smtClean="0"/>
              <a:t>codice-data </a:t>
            </a:r>
            <a:r>
              <a:rPr lang="it-IT" sz="1800" dirty="0"/>
              <a:t>su ogni sensore giroscopico</a:t>
            </a:r>
            <a:r>
              <a:rPr lang="en-US" sz="1800" dirty="0" smtClean="0"/>
              <a:t>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rgbClr val="0070C0"/>
                </a:solidFill>
              </a:rPr>
              <a:t>45</a:t>
            </a:r>
            <a:r>
              <a:rPr lang="en-US" sz="1800" dirty="0" smtClean="0"/>
              <a:t>N</a:t>
            </a:r>
            <a:r>
              <a:rPr lang="en-US" sz="1800" dirty="0">
                <a:solidFill>
                  <a:srgbClr val="FF0000"/>
                </a:solidFill>
              </a:rPr>
              <a:t>5</a:t>
            </a:r>
            <a:r>
              <a:rPr lang="en-US" sz="1800" dirty="0" smtClean="0"/>
              <a:t> = </a:t>
            </a:r>
            <a:r>
              <a:rPr lang="en-US" sz="1800" dirty="0" smtClean="0"/>
              <a:t>[</a:t>
            </a:r>
            <a:r>
              <a:rPr lang="en-US" sz="1800" dirty="0" err="1" smtClean="0"/>
              <a:t>Settimana</a:t>
            </a:r>
            <a:r>
              <a:rPr lang="en-US" sz="1800" dirty="0" smtClean="0"/>
              <a:t>][</a:t>
            </a:r>
            <a:r>
              <a:rPr lang="en-US" sz="1800" dirty="0" err="1" smtClean="0"/>
              <a:t>Fabbrica</a:t>
            </a:r>
            <a:r>
              <a:rPr lang="en-US" sz="1800" dirty="0" smtClean="0"/>
              <a:t>/</a:t>
            </a:r>
            <a:r>
              <a:rPr lang="en-US" sz="1800" dirty="0" err="1" smtClean="0"/>
              <a:t>Elettronica</a:t>
            </a:r>
            <a:r>
              <a:rPr lang="en-US" sz="1800" dirty="0" smtClean="0"/>
              <a:t>][Anno] </a:t>
            </a:r>
            <a:r>
              <a:rPr lang="en-US" sz="1800" dirty="0" smtClean="0"/>
              <a:t>= </a:t>
            </a:r>
            <a:r>
              <a:rPr lang="en-US" sz="1800" dirty="0" err="1" smtClean="0"/>
              <a:t>Settimana</a:t>
            </a:r>
            <a:r>
              <a:rPr lang="en-US" sz="1800" dirty="0" smtClean="0"/>
              <a:t> 45</a:t>
            </a:r>
            <a:r>
              <a:rPr lang="en-US" sz="1800" dirty="0" smtClean="0"/>
              <a:t>, N, 2015</a:t>
            </a:r>
          </a:p>
          <a:p>
            <a:r>
              <a:rPr lang="it-IT" sz="1800" dirty="0"/>
              <a:t>Con l'esecuzione di EV3Dev, David </a:t>
            </a:r>
            <a:r>
              <a:rPr lang="it-IT" sz="1800" dirty="0" err="1"/>
              <a:t>Lechner</a:t>
            </a:r>
            <a:r>
              <a:rPr lang="it-IT" sz="1800" dirty="0"/>
              <a:t>, è stato in grado di identificare che i nuovi sensori hanno alcune modalità segrete aggiuntive abilitate dal nuovo hardware all'interno del sensore. I nuovi sensori hanno un giroscopio a doppio asse in modo da poter misurare l'angolo e la velocità su un secondo asse (parallelo al cavo</a:t>
            </a:r>
            <a:r>
              <a:rPr lang="en-US" sz="1800" dirty="0" smtClean="0"/>
              <a:t>)</a:t>
            </a:r>
          </a:p>
          <a:p>
            <a:r>
              <a:rPr lang="it-IT" sz="1800" dirty="0"/>
              <a:t>Nota: queste modalità non sono accessibili tramite il blocco giroscopio EV3-G standard anche se possiedi i nuovi sensori giroscopici. Le modalità sono indicate come "TILT-ANG" e "TILT-RATE" nel sensore stesso</a:t>
            </a:r>
            <a:r>
              <a:rPr lang="en-US" sz="1800" dirty="0" smtClean="0"/>
              <a:t>. </a:t>
            </a:r>
          </a:p>
          <a:p>
            <a:pPr lvl="1"/>
            <a:r>
              <a:rPr lang="en-US" sz="1600" dirty="0" err="1" smtClean="0"/>
              <a:t>Vedere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://youtu.be/KjlT0BUJr-w</a:t>
            </a:r>
            <a:r>
              <a:rPr lang="en-US" sz="1600" dirty="0"/>
              <a:t> </a:t>
            </a:r>
            <a:r>
              <a:rPr lang="it-IT" sz="1600" dirty="0"/>
              <a:t>per </a:t>
            </a:r>
            <a:r>
              <a:rPr lang="it-IT" sz="1600" dirty="0" smtClean="0"/>
              <a:t>sapere come </a:t>
            </a:r>
            <a:r>
              <a:rPr lang="it-IT" sz="1600" dirty="0"/>
              <a:t>David </a:t>
            </a:r>
            <a:r>
              <a:rPr lang="it-IT" sz="1600" dirty="0" err="1"/>
              <a:t>Lechner</a:t>
            </a:r>
            <a:r>
              <a:rPr lang="it-IT" sz="1600" dirty="0"/>
              <a:t> ha scoperto le diverse modalità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 succedendo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698" y="6307155"/>
            <a:ext cx="87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This information on this slide was provided by David </a:t>
            </a:r>
            <a:r>
              <a:rPr lang="en-US" sz="1100" dirty="0" err="1" smtClean="0"/>
              <a:t>Lechner</a:t>
            </a:r>
            <a:r>
              <a:rPr lang="en-US" sz="1100" dirty="0"/>
              <a:t> </a:t>
            </a:r>
            <a:r>
              <a:rPr lang="en-US" sz="1100" dirty="0" smtClean="0"/>
              <a:t>and </a:t>
            </a:r>
            <a:r>
              <a:rPr lang="en-US" sz="1100" dirty="0"/>
              <a:t>Jorge Pereira 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56" y="3666030"/>
            <a:ext cx="1884129" cy="14130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465" y="2059736"/>
            <a:ext cx="1168760" cy="11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6336" y="1480725"/>
            <a:ext cx="6477734" cy="4307294"/>
          </a:xfrm>
        </p:spPr>
        <p:txBody>
          <a:bodyPr>
            <a:noAutofit/>
          </a:bodyPr>
          <a:lstStyle/>
          <a:p>
            <a:r>
              <a:rPr lang="it-IT" sz="1800" dirty="0" err="1"/>
              <a:t>Lechner</a:t>
            </a:r>
            <a:r>
              <a:rPr lang="it-IT" sz="1800" dirty="0"/>
              <a:t> crede che </a:t>
            </a:r>
            <a:r>
              <a:rPr lang="it-IT" sz="1800" dirty="0" smtClean="0"/>
              <a:t>per i </a:t>
            </a:r>
            <a:r>
              <a:rPr lang="it-IT" sz="1800" dirty="0"/>
              <a:t>sensori N4, N5 e N6, poiché </a:t>
            </a:r>
            <a:r>
              <a:rPr lang="it-IT" sz="1800" dirty="0" smtClean="0"/>
              <a:t>contengono nuovi </a:t>
            </a:r>
            <a:r>
              <a:rPr lang="it-IT" sz="1800" dirty="0"/>
              <a:t>modi (nascosti) che misurano la rotazione attorno a un asse diverso, il sensore non si reimposta più quando si passa da un modo all'altro</a:t>
            </a:r>
            <a:r>
              <a:rPr lang="en-US" sz="1800" dirty="0" smtClean="0"/>
              <a:t>. </a:t>
            </a:r>
          </a:p>
          <a:p>
            <a:r>
              <a:rPr lang="it-IT" sz="1800" dirty="0"/>
              <a:t>Il blocco sensore IR funziona nel nostro codice soluzione perché forza la comunicazione del sensore al </a:t>
            </a:r>
            <a:r>
              <a:rPr lang="it-IT" sz="1800" dirty="0" err="1"/>
              <a:t>timeout</a:t>
            </a:r>
            <a:r>
              <a:rPr lang="it-IT" sz="1800" dirty="0"/>
              <a:t> e provoca il reset del sensore. Questo perché il firmware LEGO gestisce il sensore IR in modo diverso (</a:t>
            </a:r>
            <a:r>
              <a:rPr lang="it-IT" sz="1800" dirty="0" err="1"/>
              <a:t>timeout</a:t>
            </a:r>
            <a:r>
              <a:rPr lang="it-IT" sz="1800" dirty="0"/>
              <a:t> più lungo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Cosa significa questo per la calibrazione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698" y="6307155"/>
            <a:ext cx="87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This information on this slide was provided by David </a:t>
            </a:r>
            <a:r>
              <a:rPr lang="en-US" sz="1100" dirty="0" err="1" smtClean="0"/>
              <a:t>Lechner</a:t>
            </a:r>
            <a:r>
              <a:rPr lang="en-US" sz="1100" dirty="0"/>
              <a:t> </a:t>
            </a:r>
            <a:r>
              <a:rPr lang="en-US" sz="1100" dirty="0" smtClean="0"/>
              <a:t>and </a:t>
            </a:r>
            <a:r>
              <a:rPr lang="en-US" sz="1100" dirty="0"/>
              <a:t>Jorge Pereira 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19" y="2246368"/>
            <a:ext cx="1780454" cy="17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287711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da Sanjay </a:t>
            </a:r>
            <a:r>
              <a:rPr lang="en-US" dirty="0" err="1" smtClean="0"/>
              <a:t>Seshan</a:t>
            </a:r>
            <a:r>
              <a:rPr lang="en-US" dirty="0" smtClean="0"/>
              <a:t> e </a:t>
            </a:r>
            <a:r>
              <a:rPr lang="en-US" dirty="0" err="1" smtClean="0"/>
              <a:t>Arvind</a:t>
            </a:r>
            <a:r>
              <a:rPr lang="en-US" dirty="0" smtClean="0"/>
              <a:t> Seshan 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smtClean="0"/>
              <a:t>Grazie a Mr. Sam Last per </a:t>
            </a:r>
            <a:r>
              <a:rPr lang="en-US" dirty="0" err="1" smtClean="0"/>
              <a:t>averci</a:t>
            </a:r>
            <a:r>
              <a:rPr lang="en-US" dirty="0" smtClean="0"/>
              <a:t> </a:t>
            </a:r>
            <a:r>
              <a:rPr lang="en-US" dirty="0" err="1" smtClean="0"/>
              <a:t>segnalato</a:t>
            </a:r>
            <a:r>
              <a:rPr lang="en-US" dirty="0" smtClean="0"/>
              <a:t> per primo </a:t>
            </a: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problematiche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Grazie a David </a:t>
            </a:r>
            <a:r>
              <a:rPr lang="en-US" dirty="0" err="1" smtClean="0"/>
              <a:t>Lechner</a:t>
            </a:r>
            <a:r>
              <a:rPr lang="en-US" dirty="0" smtClean="0"/>
              <a:t> per aver </a:t>
            </a:r>
            <a:r>
              <a:rPr lang="en-US" dirty="0" err="1" smtClean="0"/>
              <a:t>indagato</a:t>
            </a:r>
            <a:r>
              <a:rPr lang="en-US" dirty="0" smtClean="0"/>
              <a:t> e </a:t>
            </a:r>
            <a:r>
              <a:rPr lang="en-US" dirty="0" err="1" smtClean="0"/>
              <a:t>scoperto</a:t>
            </a:r>
            <a:r>
              <a:rPr lang="en-US" dirty="0" smtClean="0"/>
              <a:t> le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nascoste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recenti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Traduzione</a:t>
            </a:r>
            <a:r>
              <a:rPr lang="en-US" dirty="0" smtClean="0"/>
              <a:t> di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6959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r>
              <a:rPr lang="en-US" dirty="0" smtClean="0"/>
              <a:t> o </a:t>
            </a:r>
            <a:r>
              <a:rPr lang="en-US" dirty="0" err="1" smtClean="0"/>
              <a:t>vecchia</a:t>
            </a:r>
            <a:r>
              <a:rPr lang="en-US" dirty="0" smtClean="0"/>
              <a:t> </a:t>
            </a:r>
            <a:r>
              <a:rPr lang="en-US" dirty="0" err="1" smtClean="0"/>
              <a:t>generazione</a:t>
            </a:r>
            <a:r>
              <a:rPr lang="en-US" dirty="0" smtClean="0"/>
              <a:t> di </a:t>
            </a:r>
            <a:r>
              <a:rPr lang="en-US" dirty="0" err="1" smtClean="0"/>
              <a:t>giroscopi</a:t>
            </a:r>
            <a:r>
              <a:rPr lang="en-US" dirty="0" smtClean="0"/>
              <a:t> </a:t>
            </a:r>
            <a:r>
              <a:rPr lang="en-US" dirty="0" err="1" smtClean="0"/>
              <a:t>necessitano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diversa</a:t>
            </a:r>
            <a:r>
              <a:rPr lang="en-US" dirty="0" smtClean="0"/>
              <a:t> </a:t>
            </a:r>
            <a:r>
              <a:rPr lang="en-US" dirty="0" err="1" smtClean="0"/>
              <a:t>calibrazione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Scoprire </a:t>
            </a:r>
            <a:r>
              <a:rPr lang="it-IT" dirty="0"/>
              <a:t>come affrontare la deriva del giroscopio con queste informazioni aggiornate sul sensore giroscopico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, Loop,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Logici</a:t>
            </a:r>
            <a:r>
              <a:rPr lang="en-US" dirty="0" smtClean="0"/>
              <a:t> &amp; di </a:t>
            </a:r>
            <a:r>
              <a:rPr lang="en-US" dirty="0" err="1" smtClean="0"/>
              <a:t>comparazione</a:t>
            </a:r>
            <a:r>
              <a:rPr lang="en-US" dirty="0" smtClean="0"/>
              <a:t>, </a:t>
            </a:r>
            <a:r>
              <a:rPr lang="en-US" dirty="0" err="1" smtClean="0"/>
              <a:t>Introduzione</a:t>
            </a:r>
            <a:r>
              <a:rPr lang="en-US" dirty="0" smtClean="0"/>
              <a:t> al </a:t>
            </a:r>
            <a:r>
              <a:rPr lang="en-US" dirty="0" err="1" smtClean="0"/>
              <a:t>giroscopio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Reset: </a:t>
            </a:r>
            <a:r>
              <a:rPr lang="it-IT" dirty="0"/>
              <a:t>Il valore corrente dell'angolo del sensore giroscopico è impostato su "0". Questo è ciò che fa il blocco del giroscopio con la modalità impostata su "reset"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Calibrazione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it-IT" dirty="0"/>
              <a:t>Il giroscopio calibra ciò che considera "immobile". Imposta sia la frequenza del sensore giroscopico che l'angolo su "0". Questo in genere si verifica quando il giroscopio </a:t>
            </a:r>
            <a:r>
              <a:rPr lang="it-IT" dirty="0" smtClean="0"/>
              <a:t>viene </a:t>
            </a:r>
            <a:r>
              <a:rPr lang="it-IT" dirty="0"/>
              <a:t>collegato</a:t>
            </a:r>
            <a:r>
              <a:rPr lang="en-US" dirty="0" smtClean="0"/>
              <a:t>. </a:t>
            </a:r>
          </a:p>
          <a:p>
            <a:r>
              <a:rPr lang="it-IT" dirty="0"/>
              <a:t>Alcune persone si riferiscono alla calibrazione come "hard reset". </a:t>
            </a:r>
            <a:r>
              <a:rPr lang="it-IT" dirty="0" smtClean="0"/>
              <a:t>Lo chiameremo «calibrato» in questa </a:t>
            </a:r>
            <a:r>
              <a:rPr lang="it-IT" dirty="0"/>
              <a:t>lezione per ridurre la </a:t>
            </a:r>
            <a:r>
              <a:rPr lang="it-IT" dirty="0" smtClean="0"/>
              <a:t>confusione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Termini da </a:t>
            </a:r>
            <a:r>
              <a:rPr lang="en-US" dirty="0" err="1" smtClean="0"/>
              <a:t>conoscere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4164" y="1574407"/>
            <a:ext cx="4214095" cy="4862625"/>
          </a:xfrm>
        </p:spPr>
        <p:txBody>
          <a:bodyPr>
            <a:normAutofit fontScale="92500" lnSpcReduction="20000"/>
          </a:bodyPr>
          <a:lstStyle/>
          <a:p>
            <a:r>
              <a:rPr lang="it-IT" sz="2000" dirty="0"/>
              <a:t>È stato portato alla nostra attenzione dal signor Sam Last del North Carolina che certi </a:t>
            </a:r>
            <a:r>
              <a:rPr lang="it-IT" sz="2000" dirty="0" smtClean="0"/>
              <a:t>giroscopi </a:t>
            </a:r>
            <a:r>
              <a:rPr lang="it-IT" sz="2000" dirty="0"/>
              <a:t>si comportano diversamente</a:t>
            </a:r>
            <a:r>
              <a:rPr lang="en-US" sz="2000" dirty="0" smtClean="0"/>
              <a:t>. </a:t>
            </a:r>
          </a:p>
          <a:p>
            <a:r>
              <a:rPr lang="it-IT" sz="2000" dirty="0"/>
              <a:t>Su alcuni sensori giroscopici, il codice di calibrazione comunemente utilizzato per il giroscopio (commutazione tra angolo e frequenza), non funziona (ovvero non fa in modo che il giroscopio esegua una </a:t>
            </a:r>
            <a:r>
              <a:rPr lang="it-IT" sz="2000" dirty="0" err="1"/>
              <a:t>ricalibrazione</a:t>
            </a:r>
            <a:r>
              <a:rPr lang="en-US" sz="2000" dirty="0" smtClean="0"/>
              <a:t>).</a:t>
            </a:r>
          </a:p>
          <a:p>
            <a:r>
              <a:rPr lang="it-IT" sz="2000" dirty="0"/>
              <a:t>Questo è un grosso problema per chiunque usi uno dei sensori giroscopici che non ricalibra con questo codice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rivisitare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giroscopio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Screenshot 2015-02-28 14.47.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473" y="3735594"/>
            <a:ext cx="4166573" cy="1316745"/>
          </a:xfrm>
          <a:prstGeom prst="rect">
            <a:avLst/>
          </a:prstGeom>
        </p:spPr>
      </p:pic>
      <p:pic>
        <p:nvPicPr>
          <p:cNvPr id="8" name="Picture 7" descr="Screenshot 2015-02-28 14.49.4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2310" y="5183128"/>
            <a:ext cx="4278489" cy="1253904"/>
          </a:xfrm>
          <a:prstGeom prst="rect">
            <a:avLst/>
          </a:prstGeom>
        </p:spPr>
      </p:pic>
      <p:pic>
        <p:nvPicPr>
          <p:cNvPr id="9" name="Picture 8" descr="Screenshot 2015-02-28 14.41.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2650" y="1869367"/>
            <a:ext cx="2942412" cy="793774"/>
          </a:xfrm>
          <a:prstGeom prst="rect">
            <a:avLst/>
          </a:prstGeom>
        </p:spPr>
      </p:pic>
      <p:pic>
        <p:nvPicPr>
          <p:cNvPr id="10" name="Picture 9" descr="Screenshot 2015-02-28 14.42.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1311" y="2788577"/>
            <a:ext cx="2783751" cy="678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6473" y="1824655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1: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4518" y="2973891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44518" y="3462668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3: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6473" y="4890858"/>
            <a:ext cx="136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Strategia</a:t>
            </a:r>
            <a:r>
              <a:rPr lang="en-US" dirty="0" smtClean="0"/>
              <a:t> 4: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4517" y="1261919"/>
            <a:ext cx="41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Metodi</a:t>
            </a:r>
            <a:r>
              <a:rPr lang="en-US" b="1" u="sng" dirty="0"/>
              <a:t> di </a:t>
            </a:r>
            <a:r>
              <a:rPr lang="en-US" b="1" u="sng" dirty="0" err="1" smtClean="0"/>
              <a:t>ricalibrazione</a:t>
            </a:r>
            <a:r>
              <a:rPr lang="en-US" b="1" u="sng" dirty="0" smtClean="0"/>
              <a:t> da “</a:t>
            </a:r>
            <a:r>
              <a:rPr lang="en-US" b="1" u="sng" dirty="0" err="1" smtClean="0"/>
              <a:t>Introduzione</a:t>
            </a:r>
            <a:r>
              <a:rPr lang="en-US" b="1" u="sng" dirty="0" smtClean="0"/>
              <a:t> al </a:t>
            </a:r>
            <a:r>
              <a:rPr lang="en-US" b="1" u="sng" dirty="0" err="1" smtClean="0"/>
              <a:t>giroscopio</a:t>
            </a:r>
            <a:r>
              <a:rPr lang="en-US" b="1" u="sng" dirty="0" smtClean="0"/>
              <a:t>”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350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61" y="1385436"/>
            <a:ext cx="3175000" cy="3175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4" y="1818869"/>
            <a:ext cx="5880662" cy="4618161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Abbiamo ottenuto dati da oltre 30 sensori giroscopici acquistati in vari anni in tutto il mondo</a:t>
            </a:r>
            <a:r>
              <a:rPr lang="en-US" dirty="0" smtClean="0"/>
              <a:t> </a:t>
            </a:r>
          </a:p>
          <a:p>
            <a:r>
              <a:rPr lang="it-IT" dirty="0"/>
              <a:t>Il codice della strategia 4 (dall'Introduzione alla lezione sul giroscopio) fornisce un modo semplice per testare se si dispone di un sensore che supporta la </a:t>
            </a:r>
            <a:r>
              <a:rPr lang="it-IT" dirty="0" err="1"/>
              <a:t>ricalibrazione</a:t>
            </a:r>
            <a:r>
              <a:rPr lang="it-IT" dirty="0"/>
              <a:t> o meno</a:t>
            </a:r>
            <a:r>
              <a:rPr lang="en-US" dirty="0" smtClean="0"/>
              <a:t>. </a:t>
            </a:r>
          </a:p>
          <a:p>
            <a:pPr lvl="1"/>
            <a:r>
              <a:rPr lang="it-IT" dirty="0"/>
              <a:t>Sui sensori che eseguono la </a:t>
            </a:r>
            <a:r>
              <a:rPr lang="it-IT" dirty="0" err="1"/>
              <a:t>ricalibrazione</a:t>
            </a:r>
            <a:r>
              <a:rPr lang="it-IT" dirty="0"/>
              <a:t>, sono necessari 3 secondi per eseguire questo codice</a:t>
            </a:r>
            <a:r>
              <a:rPr lang="en-US" dirty="0" smtClean="0"/>
              <a:t>. </a:t>
            </a:r>
          </a:p>
          <a:p>
            <a:pPr lvl="1"/>
            <a:r>
              <a:rPr lang="it-IT" dirty="0"/>
              <a:t>Sui sensori che non eseguono la </a:t>
            </a:r>
            <a:r>
              <a:rPr lang="it-IT" dirty="0" err="1"/>
              <a:t>ricalibrazione</a:t>
            </a:r>
            <a:r>
              <a:rPr lang="it-IT" dirty="0"/>
              <a:t>, il codice viene eseguito in </a:t>
            </a:r>
            <a:r>
              <a:rPr lang="it-IT" dirty="0" smtClean="0"/>
              <a:t>&lt;0.1 </a:t>
            </a:r>
            <a:r>
              <a:rPr lang="it-IT" dirty="0"/>
              <a:t>secondi</a:t>
            </a:r>
            <a:r>
              <a:rPr lang="en-US" dirty="0" smtClean="0"/>
              <a:t>. </a:t>
            </a:r>
          </a:p>
          <a:p>
            <a:pPr lvl="1"/>
            <a:r>
              <a:rPr lang="it-IT" dirty="0"/>
              <a:t>Abbiamo aggiunto del codice timer per testare i sensori del giroscopio eseguendo tre </a:t>
            </a:r>
            <a:r>
              <a:rPr lang="it-IT" dirty="0" err="1"/>
              <a:t>ricalibrazioni</a:t>
            </a:r>
            <a:r>
              <a:rPr lang="it-IT" dirty="0"/>
              <a:t> e facendo una media per vedere quanto tempo impiegano</a:t>
            </a:r>
            <a:r>
              <a:rPr lang="en-US" dirty="0" smtClean="0"/>
              <a:t>.</a:t>
            </a:r>
          </a:p>
          <a:p>
            <a:pPr lvl="1"/>
            <a:r>
              <a:rPr lang="it-IT" dirty="0"/>
              <a:t>Abbiamo pensato che il problema potesse essere correlato al codice nella parte inferiore del giroscopio (mostrato nel cerchio rosso) - quindi, abbiamo registrato anche questo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giroscopico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7" b="89980" l="9909" r="89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432499" y="3442086"/>
            <a:ext cx="1917291" cy="407259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567693" y="5216123"/>
            <a:ext cx="663677" cy="1012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90898" y="1407865"/>
            <a:ext cx="2850524" cy="4718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818870"/>
            <a:ext cx="5057271" cy="430729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Esiste una correlazione con i codici stampati sui giroscopi stessi e se essi calibrano correttamente o meno</a:t>
            </a:r>
            <a:r>
              <a:rPr lang="en-US" dirty="0" smtClean="0"/>
              <a:t>.</a:t>
            </a:r>
          </a:p>
          <a:p>
            <a:r>
              <a:rPr lang="it-IT" dirty="0"/>
              <a:t>Hanno funzionato tutti i sensori giroscopici che terminavano in N2 e N3. Tutti i sensori giroscopici che terminano con N4, N5 e N6 non hanno funzionato</a:t>
            </a:r>
            <a:r>
              <a:rPr lang="en-US" dirty="0" smtClean="0"/>
              <a:t>. </a:t>
            </a:r>
          </a:p>
          <a:p>
            <a:r>
              <a:rPr lang="it-IT" dirty="0" smtClean="0"/>
              <a:t>Noi possediamo </a:t>
            </a:r>
            <a:r>
              <a:rPr lang="it-IT" dirty="0"/>
              <a:t>solo N3 e N4. I test sugli altri sono stati condotti da amici</a:t>
            </a:r>
            <a:r>
              <a:rPr lang="en-US" dirty="0" smtClean="0"/>
              <a:t>.</a:t>
            </a:r>
          </a:p>
          <a:p>
            <a:r>
              <a:rPr lang="it-IT" sz="1800" dirty="0"/>
              <a:t>Nota: se completi questa lezione e scopri nuovi numeri da aggiungere alla lista, mandaci una e-mail a </a:t>
            </a:r>
            <a:r>
              <a:rPr lang="en-US" sz="1700" i="1" dirty="0" smtClean="0">
                <a:hlinkClick r:id="rId3"/>
              </a:rPr>
              <a:t>team@ev3lessons.com</a:t>
            </a:r>
            <a:r>
              <a:rPr lang="en-US" sz="1700" i="1" dirty="0" smtClean="0"/>
              <a:t>. 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Risultati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2129" y="2185205"/>
            <a:ext cx="1514857" cy="377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</a:rPr>
              <a:t>18N2</a:t>
            </a:r>
            <a:endParaRPr lang="is-IS" sz="1200" dirty="0" smtClean="0">
              <a:solidFill>
                <a:schemeClr val="bg1"/>
              </a:solidFill>
            </a:endParaRP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20N2</a:t>
            </a:r>
            <a:endParaRPr lang="is-IS" sz="1200" dirty="0">
              <a:solidFill>
                <a:schemeClr val="bg1"/>
              </a:solidFill>
            </a:endParaRP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48N2</a:t>
            </a:r>
            <a:r>
              <a:rPr lang="is-IS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is-IS" sz="12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01N3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02N3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03N3</a:t>
            </a:r>
            <a:r>
              <a:rPr lang="is-IS" sz="1200" dirty="0">
                <a:solidFill>
                  <a:schemeClr val="bg1"/>
                </a:solidFill>
                <a:latin typeface="+mj-lt"/>
              </a:rPr>
              <a:t/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04N3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05N3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06N3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16N3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17N3</a:t>
            </a:r>
            <a:r>
              <a:rPr lang="is-IS" sz="1200" dirty="0">
                <a:solidFill>
                  <a:schemeClr val="bg1"/>
                </a:solidFill>
                <a:latin typeface="+mj-lt"/>
              </a:rPr>
              <a:t/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 smtClean="0">
                <a:solidFill>
                  <a:schemeClr val="bg1"/>
                </a:solidFill>
                <a:latin typeface="+mj-lt"/>
              </a:rPr>
              <a:t>19N3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42N3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43N3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44N3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45N3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47N3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49N3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50N3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51N3</a:t>
            </a:r>
          </a:p>
          <a:p>
            <a:pPr algn="ctr"/>
            <a:endParaRPr lang="is-IS" sz="1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2129" y="1299005"/>
            <a:ext cx="307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 smtClean="0">
                <a:solidFill>
                  <a:schemeClr val="bg1"/>
                </a:solidFill>
              </a:rPr>
              <a:t>Esempi </a:t>
            </a:r>
            <a:r>
              <a:rPr lang="it-IT" b="1" u="sng" dirty="0">
                <a:solidFill>
                  <a:schemeClr val="bg1"/>
                </a:solidFill>
              </a:rPr>
              <a:t>di codici del sensore giroscopico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1868" y="2134842"/>
            <a:ext cx="108504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dirty="0">
                <a:solidFill>
                  <a:schemeClr val="bg1"/>
                </a:solidFill>
              </a:rPr>
              <a:t>09N4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15N4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20N4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21N4</a:t>
            </a:r>
            <a:br>
              <a:rPr lang="is-IS" sz="1200" dirty="0">
                <a:solidFill>
                  <a:schemeClr val="bg1"/>
                </a:solidFill>
              </a:rPr>
            </a:br>
            <a:r>
              <a:rPr lang="is-IS" sz="1200" dirty="0">
                <a:solidFill>
                  <a:schemeClr val="bg1"/>
                </a:solidFill>
              </a:rPr>
              <a:t>38N4</a:t>
            </a:r>
          </a:p>
          <a:p>
            <a:pPr algn="ctr"/>
            <a:r>
              <a:rPr lang="is-IS" sz="1200" dirty="0">
                <a:solidFill>
                  <a:schemeClr val="bg1"/>
                </a:solidFill>
              </a:rPr>
              <a:t>39N4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50N4</a:t>
            </a:r>
          </a:p>
          <a:p>
            <a:pPr algn="ctr"/>
            <a:endParaRPr lang="is-IS" sz="1200" dirty="0" smtClean="0">
              <a:solidFill>
                <a:schemeClr val="bg1"/>
              </a:solidFill>
            </a:endParaRP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13N5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17N5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21N5</a:t>
            </a:r>
            <a:br>
              <a:rPr lang="is-IS" sz="1200" dirty="0" smtClean="0">
                <a:solidFill>
                  <a:schemeClr val="bg1"/>
                </a:solidFill>
              </a:rPr>
            </a:br>
            <a:r>
              <a:rPr lang="is-IS" sz="1200" dirty="0" smtClean="0">
                <a:solidFill>
                  <a:schemeClr val="bg1"/>
                </a:solidFill>
              </a:rPr>
              <a:t>22N5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</a:rPr>
              <a:t>27N5</a:t>
            </a:r>
            <a:br>
              <a:rPr lang="is-IS" sz="1200" dirty="0" smtClean="0">
                <a:solidFill>
                  <a:schemeClr val="bg1"/>
                </a:solidFill>
              </a:rPr>
            </a:br>
            <a:r>
              <a:rPr lang="is-IS" sz="1200" dirty="0" smtClean="0">
                <a:solidFill>
                  <a:schemeClr val="bg1"/>
                </a:solidFill>
              </a:rPr>
              <a:t>28N5</a:t>
            </a:r>
            <a:br>
              <a:rPr lang="is-IS" sz="1200" dirty="0" smtClean="0">
                <a:solidFill>
                  <a:schemeClr val="bg1"/>
                </a:solidFill>
              </a:rPr>
            </a:br>
            <a:r>
              <a:rPr lang="is-IS" sz="1200" dirty="0" smtClean="0">
                <a:solidFill>
                  <a:schemeClr val="bg1"/>
                </a:solidFill>
              </a:rPr>
              <a:t>36N5</a:t>
            </a:r>
            <a:br>
              <a:rPr lang="is-IS" sz="1200" dirty="0" smtClean="0">
                <a:solidFill>
                  <a:schemeClr val="bg1"/>
                </a:solidFill>
              </a:rPr>
            </a:br>
            <a:r>
              <a:rPr lang="is-IS" sz="1200" dirty="0" smtClean="0">
                <a:solidFill>
                  <a:schemeClr val="bg1"/>
                </a:solidFill>
              </a:rPr>
              <a:t>45N5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242" y="1824365"/>
            <a:ext cx="10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err="1" smtClean="0">
                <a:solidFill>
                  <a:schemeClr val="bg1"/>
                </a:solidFill>
              </a:rPr>
              <a:t>Vecchio</a:t>
            </a:r>
            <a:r>
              <a:rPr lang="en-US" sz="1400" u="sng" dirty="0" smtClean="0">
                <a:solidFill>
                  <a:schemeClr val="bg1"/>
                </a:solidFill>
              </a:rPr>
              <a:t> </a:t>
            </a:r>
            <a:r>
              <a:rPr lang="en-US" sz="1400" u="sng" dirty="0" err="1" smtClean="0">
                <a:solidFill>
                  <a:schemeClr val="bg1"/>
                </a:solidFill>
              </a:rPr>
              <a:t>tipo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5981" y="1824366"/>
            <a:ext cx="1235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err="1" smtClean="0">
                <a:solidFill>
                  <a:schemeClr val="bg1"/>
                </a:solidFill>
              </a:rPr>
              <a:t>Nuovo</a:t>
            </a:r>
            <a:r>
              <a:rPr lang="en-US" sz="1400" u="sng" dirty="0" smtClean="0">
                <a:solidFill>
                  <a:schemeClr val="bg1"/>
                </a:solidFill>
              </a:rPr>
              <a:t> </a:t>
            </a:r>
            <a:r>
              <a:rPr lang="en-US" sz="1400" u="sng" dirty="0" err="1" smtClean="0">
                <a:solidFill>
                  <a:schemeClr val="bg1"/>
                </a:solidFill>
              </a:rPr>
              <a:t>tipo</a:t>
            </a:r>
            <a:endParaRPr lang="en-US" sz="1400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56372" y="2067690"/>
            <a:ext cx="1085049" cy="1426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03N6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05N6</a:t>
            </a:r>
            <a:r>
              <a:rPr lang="is-IS" sz="1200" dirty="0">
                <a:solidFill>
                  <a:schemeClr val="bg1"/>
                </a:solidFill>
                <a:latin typeface="+mj-lt"/>
              </a:rPr>
              <a:t/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 smtClean="0">
                <a:solidFill>
                  <a:schemeClr val="bg1"/>
                </a:solidFill>
                <a:latin typeface="+mj-lt"/>
              </a:rPr>
              <a:t>06N6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15N6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17N6</a:t>
            </a:r>
            <a:r>
              <a:rPr lang="is-IS" sz="1200" dirty="0">
                <a:solidFill>
                  <a:schemeClr val="bg1"/>
                </a:solidFill>
                <a:latin typeface="+mj-lt"/>
              </a:rPr>
              <a:t/>
            </a:r>
            <a:br>
              <a:rPr lang="is-IS" sz="1200" dirty="0">
                <a:solidFill>
                  <a:schemeClr val="bg1"/>
                </a:solidFill>
                <a:latin typeface="+mj-lt"/>
              </a:rPr>
            </a:br>
            <a:r>
              <a:rPr lang="is-IS" sz="1200" dirty="0" smtClean="0">
                <a:solidFill>
                  <a:schemeClr val="bg1"/>
                </a:solidFill>
                <a:latin typeface="+mj-lt"/>
              </a:rPr>
              <a:t>20N6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21N6</a:t>
            </a:r>
          </a:p>
          <a:p>
            <a:pPr algn="ctr"/>
            <a:r>
              <a:rPr lang="is-IS" sz="1200" dirty="0" smtClean="0">
                <a:solidFill>
                  <a:schemeClr val="bg1"/>
                </a:solidFill>
                <a:latin typeface="+mj-lt"/>
              </a:rPr>
              <a:t>23N6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285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86" y="2239492"/>
            <a:ext cx="1325716" cy="20469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4" y="1818870"/>
            <a:ext cx="4258340" cy="4307294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Metodo</a:t>
            </a:r>
            <a:r>
              <a:rPr lang="en-US" u="sng" dirty="0" smtClean="0"/>
              <a:t> 1: </a:t>
            </a:r>
            <a:r>
              <a:rPr lang="it-IT" dirty="0"/>
              <a:t>Puoi cercare il minuscolo codice stampato sui sensori del giroscopio e guardare le ultime due combinazioni di lettere digitate</a:t>
            </a:r>
            <a:endParaRPr lang="en-US" dirty="0"/>
          </a:p>
          <a:p>
            <a:r>
              <a:rPr lang="en-US" u="sng" dirty="0" err="1" smtClean="0"/>
              <a:t>Metodo</a:t>
            </a:r>
            <a:r>
              <a:rPr lang="en-US" u="sng" dirty="0" smtClean="0"/>
              <a:t> 2: </a:t>
            </a:r>
            <a:r>
              <a:rPr lang="it-IT" dirty="0"/>
              <a:t>Puoi eseguire il codice di prova che ti abbiamo fornito su EV3Lessons e ti dirà quale sensore hai e se è necessaria la </a:t>
            </a:r>
            <a:r>
              <a:rPr lang="it-IT" dirty="0" err="1"/>
              <a:t>ricalibrazione</a:t>
            </a:r>
            <a:r>
              <a:rPr lang="it-IT" dirty="0"/>
              <a:t> tradizionale o un metodo alternativo di </a:t>
            </a:r>
            <a:r>
              <a:rPr lang="it-IT" dirty="0" err="1"/>
              <a:t>ricalibrazione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del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4610" y="4578817"/>
            <a:ext cx="1122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Photo Credit: </a:t>
            </a:r>
          </a:p>
          <a:p>
            <a:r>
              <a:rPr lang="en-US" sz="1050" dirty="0" smtClean="0"/>
              <a:t>Thomas </a:t>
            </a:r>
            <a:r>
              <a:rPr lang="en-US" sz="1050" dirty="0" err="1" smtClean="0"/>
              <a:t>Madeya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7581394" y="4293981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“N5”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7620" y="4316456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“N3”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3295" y="2241112"/>
            <a:ext cx="1173932" cy="20453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63127" y="2848541"/>
            <a:ext cx="694267" cy="28036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56121" y="2822196"/>
            <a:ext cx="694267" cy="28036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69565" y="5141843"/>
            <a:ext cx="367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Vedi la prossima diapositiva per le versioni ingrandite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0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2" y="1560467"/>
            <a:ext cx="2010565" cy="3104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7933" r="20325" b="3298"/>
          <a:stretch/>
        </p:blipFill>
        <p:spPr>
          <a:xfrm>
            <a:off x="2670743" y="1593009"/>
            <a:ext cx="1827468" cy="30920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2017 EV3Lessons.com, Last edit 8/12/2017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</a:t>
            </a:r>
            <a:r>
              <a:rPr lang="en-US" dirty="0" err="1" smtClean="0"/>
              <a:t>ravvicinata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codici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6845" y="1593125"/>
            <a:ext cx="1792190" cy="3122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7" y="6129074"/>
            <a:ext cx="5441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Photo Credit: “N5” and “N6” Images by Thomas </a:t>
            </a:r>
            <a:r>
              <a:rPr lang="en-US" sz="1600" dirty="0" err="1" smtClean="0"/>
              <a:t>Madeya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5806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“N5”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1959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“N3”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0628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“N4”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r="13934"/>
          <a:stretch/>
        </p:blipFill>
        <p:spPr>
          <a:xfrm>
            <a:off x="6954850" y="1560467"/>
            <a:ext cx="1895375" cy="31245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96636" y="3517575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“N6”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223" y="4805635"/>
            <a:ext cx="8447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i="1" dirty="0">
                <a:solidFill>
                  <a:srgbClr val="FF0000"/>
                </a:solidFill>
              </a:rPr>
              <a:t>Ovunque questa presentazione menzioni N4, il risultato è stato confermato anche per N5 e N6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i="1" dirty="0">
                <a:solidFill>
                  <a:srgbClr val="FF0000"/>
                </a:solidFill>
              </a:rPr>
              <a:t>Ovunque questa presentazione menzioni N3, il risultato è stato confermato anche per N2</a:t>
            </a:r>
            <a:r>
              <a:rPr lang="en-US" sz="2000" i="1" dirty="0" smtClean="0">
                <a:solidFill>
                  <a:srgbClr val="FF0000"/>
                </a:solidFill>
              </a:rPr>
              <a:t>.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Cosa fare se non si possiede un sensore N2 / N3</a:t>
            </a:r>
            <a:r>
              <a:rPr lang="en-US" dirty="0" smtClean="0"/>
              <a:t>?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77947"/>
            <a:ext cx="3931920" cy="833250"/>
          </a:xfrm>
        </p:spPr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133609"/>
            <a:ext cx="3931920" cy="288085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Scollega e ricollega il tuo sensore giroscopico assicurandoti che il tuo robot sia fermo</a:t>
            </a:r>
            <a:endParaRPr lang="en-US" dirty="0" smtClean="0"/>
          </a:p>
          <a:p>
            <a:r>
              <a:rPr lang="it-IT" dirty="0">
                <a:solidFill>
                  <a:srgbClr val="FF0000"/>
                </a:solidFill>
              </a:rPr>
              <a:t>Questa tecnica richiede l'accesso alle porte EV3 ed è soggetta a </a:t>
            </a:r>
            <a:r>
              <a:rPr lang="it-IT" dirty="0" smtClean="0">
                <a:solidFill>
                  <a:srgbClr val="FF0000"/>
                </a:solidFill>
              </a:rPr>
              <a:t>errori poiché </a:t>
            </a:r>
            <a:r>
              <a:rPr lang="it-IT" dirty="0">
                <a:solidFill>
                  <a:srgbClr val="FF0000"/>
                </a:solidFill>
              </a:rPr>
              <a:t>è </a:t>
            </a:r>
            <a:r>
              <a:rPr lang="it-IT" dirty="0" smtClean="0">
                <a:solidFill>
                  <a:srgbClr val="FF0000"/>
                </a:solidFill>
              </a:rPr>
              <a:t>probabile che il </a:t>
            </a:r>
            <a:r>
              <a:rPr lang="it-IT" dirty="0">
                <a:solidFill>
                  <a:srgbClr val="FF0000"/>
                </a:solidFill>
              </a:rPr>
              <a:t>robot </a:t>
            </a:r>
            <a:r>
              <a:rPr lang="it-IT" dirty="0" smtClean="0">
                <a:solidFill>
                  <a:srgbClr val="FF0000"/>
                </a:solidFill>
              </a:rPr>
              <a:t>venga mosso mentre </a:t>
            </a:r>
            <a:r>
              <a:rPr lang="it-IT" dirty="0">
                <a:solidFill>
                  <a:srgbClr val="FF0000"/>
                </a:solidFill>
              </a:rPr>
              <a:t>si ricollega il cavo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77947"/>
            <a:ext cx="3931920" cy="83325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Soluzione</a:t>
            </a:r>
            <a:r>
              <a:rPr lang="en-US" dirty="0" smtClean="0">
                <a:solidFill>
                  <a:schemeClr val="accent1"/>
                </a:solidFill>
              </a:rPr>
              <a:t> 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133608"/>
            <a:ext cx="3931920" cy="385353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Se leggi la porta sul quale il giroscopio è collegato come un sensore a infrarossi e poi lo rileggi come un sensore giroscopico, sembra forzare una </a:t>
            </a:r>
            <a:r>
              <a:rPr lang="it-IT" dirty="0" err="1"/>
              <a:t>ricalibrazione</a:t>
            </a:r>
            <a:r>
              <a:rPr lang="it-IT" dirty="0"/>
              <a:t> del giroscopio</a:t>
            </a:r>
            <a:r>
              <a:rPr lang="en-US" dirty="0" smtClean="0"/>
              <a:t>. </a:t>
            </a:r>
          </a:p>
          <a:p>
            <a:r>
              <a:rPr lang="it-IT" dirty="0"/>
              <a:t>Vedere le prossime 4 diapositive per il codice di </a:t>
            </a:r>
            <a:r>
              <a:rPr lang="it-IT" dirty="0" err="1"/>
              <a:t>ricalibrazione</a:t>
            </a:r>
            <a:r>
              <a:rPr lang="it-IT" dirty="0"/>
              <a:t> aggiornato per i sensori "N4" e </a:t>
            </a:r>
            <a:r>
              <a:rPr lang="it-IT" dirty="0" smtClean="0"/>
              <a:t>oltre. </a:t>
            </a:r>
            <a:r>
              <a:rPr lang="it-IT" dirty="0"/>
              <a:t>(Può essere usato anche con "N3" e </a:t>
            </a:r>
            <a:r>
              <a:rPr lang="it-IT" dirty="0" smtClean="0"/>
              <a:t>precedenti.</a:t>
            </a:r>
            <a:r>
              <a:rPr lang="en-US" dirty="0" smtClean="0"/>
              <a:t>)</a:t>
            </a:r>
          </a:p>
          <a:p>
            <a:r>
              <a:rPr lang="it-IT" dirty="0">
                <a:solidFill>
                  <a:srgbClr val="FF0000"/>
                </a:solidFill>
              </a:rPr>
              <a:t>Nota: non ha funzionato leggendo </a:t>
            </a:r>
            <a:r>
              <a:rPr lang="it-IT" dirty="0" smtClean="0">
                <a:solidFill>
                  <a:srgbClr val="FF0000"/>
                </a:solidFill>
              </a:rPr>
              <a:t>i sensori di colore</a:t>
            </a:r>
            <a:r>
              <a:rPr lang="it-IT" dirty="0">
                <a:solidFill>
                  <a:srgbClr val="FF0000"/>
                </a:solidFill>
              </a:rPr>
              <a:t>, ultrasuoni, tocco o temperatura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2017 EV3Lessons.com, Last edit 8/12/2017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508" y="6068322"/>
            <a:ext cx="771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it-IT" i="1" dirty="0"/>
              <a:t>Man mano che scopriamo </a:t>
            </a:r>
            <a:r>
              <a:rPr lang="it-IT" i="1" dirty="0" smtClean="0"/>
              <a:t>nuove soluzioni</a:t>
            </a:r>
            <a:r>
              <a:rPr lang="it-IT" i="1" dirty="0"/>
              <a:t>, questa diapositiva verrà aggiornata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CC572205-1ED8-1642-A2A3-8041B0707F52}" vid="{A169B8F7-398B-1744-9BD5-555FA23565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4659</TotalTime>
  <Words>1962</Words>
  <Application>Microsoft Office PowerPoint</Application>
  <PresentationFormat>Presentazione su schermo (4:3)</PresentationFormat>
  <Paragraphs>184</Paragraphs>
  <Slides>17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advanced</vt:lpstr>
      <vt:lpstr>Il sensore giroscopico - Aggiornamenti</vt:lpstr>
      <vt:lpstr>Obiettivi della lezione</vt:lpstr>
      <vt:lpstr>Termini da conoscere</vt:lpstr>
      <vt:lpstr>Perchè rivisitare il giroscopio?</vt:lpstr>
      <vt:lpstr>Testare il sensore giroscopico</vt:lpstr>
      <vt:lpstr>Risultati</vt:lpstr>
      <vt:lpstr>Che versione del sensore hai?</vt:lpstr>
      <vt:lpstr>Vista ravvicinata dei codici</vt:lpstr>
      <vt:lpstr>Cosa fare se non si possiede un sensore N2 / N3?*</vt:lpstr>
      <vt:lpstr>Strategia di ricalibrazione 5</vt:lpstr>
      <vt:lpstr>Strategia di ricalibrazione 6</vt:lpstr>
      <vt:lpstr>Strategia di ricalibrazione 7</vt:lpstr>
      <vt:lpstr>Strategia di ricalibrazione 8</vt:lpstr>
      <vt:lpstr>Discussione</vt:lpstr>
      <vt:lpstr>Cosa sta succedendo?</vt:lpstr>
      <vt:lpstr>Cosa significa questo per la calibrazione?</vt:lpstr>
      <vt:lpstr>CREDITI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Gyro Sensor and Dealing with Drift</dc:title>
  <dc:creator>Sanjay Seshan</dc:creator>
  <cp:lastModifiedBy>GIUCO</cp:lastModifiedBy>
  <cp:revision>135</cp:revision>
  <cp:lastPrinted>2017-08-12T12:33:52Z</cp:lastPrinted>
  <dcterms:created xsi:type="dcterms:W3CDTF">2014-10-28T21:59:38Z</dcterms:created>
  <dcterms:modified xsi:type="dcterms:W3CDTF">2018-07-24T19:07:48Z</dcterms:modified>
</cp:coreProperties>
</file>