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6" r:id="rId3"/>
    <p:sldId id="275" r:id="rId4"/>
    <p:sldId id="291" r:id="rId5"/>
    <p:sldId id="277" r:id="rId6"/>
    <p:sldId id="278" r:id="rId7"/>
    <p:sldId id="279" r:id="rId8"/>
    <p:sldId id="280" r:id="rId9"/>
    <p:sldId id="281" r:id="rId10"/>
    <p:sldId id="282" r:id="rId11"/>
    <p:sldId id="289" r:id="rId12"/>
    <p:sldId id="283" r:id="rId13"/>
    <p:sldId id="284" r:id="rId14"/>
    <p:sldId id="287" r:id="rId15"/>
    <p:sldId id="288" r:id="rId16"/>
    <p:sldId id="290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7" autoAdjust="0"/>
    <p:restoredTop sz="95718" autoAdjust="0"/>
  </p:normalViewPr>
  <p:slideViewPr>
    <p:cSldViewPr snapToGrid="0" snapToObjects="1"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344-47E4-9C42-A68A-1A3CC734C5D5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" name="Picture 19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5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9CEC-6FE2-A64D-B07C-426A372ADBCF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BB39-6E71-4C41-BE36-BE50F4539595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DD0-4580-034A-9FC8-EC7CE894E8F9}" type="datetime1">
              <a:rPr lang="en-US" smtClean="0"/>
              <a:t>7/23/2018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0A3-BA90-314E-98DD-405269803D7C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E974-8E73-564A-91C1-A77E64036851}" type="datetime1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916C-6CCD-784C-939B-117B67BCC917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24360" y="6437032"/>
            <a:ext cx="2133600" cy="365125"/>
          </a:xfrm>
        </p:spPr>
        <p:txBody>
          <a:bodyPr/>
          <a:lstStyle/>
          <a:p>
            <a:fld id="{8BD69708-2E89-FD46-A763-CCA61E31711E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6BB1-538C-2341-A743-F9AC65ABD80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322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C368-705A-7648-8E88-27070289CFFB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776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9BC2-0B22-034B-A930-44AA6DD9FEB1}" type="datetime1">
              <a:rPr lang="en-US" smtClean="0"/>
              <a:t>7/23/2018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742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AD19-C359-8C4E-86A6-7BAE18F50B1A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32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459-2D2E-1542-9B54-D840F833A7DB}" type="datetime1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99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A045-34AE-B543-8FFD-E5DEB9921BF7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907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FC05CAC8-E3A3-9F4F-A115-9216F55B464E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EF50-100C-634D-8F67-AEC2D65E039F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17013AD-CF79-9848-8575-58E272EC5A92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20" r:id="rId10"/>
    <p:sldLayoutId id="2147483822" r:id="rId11"/>
    <p:sldLayoutId id="2147483824" r:id="rId12"/>
    <p:sldLayoutId id="2147483825" r:id="rId13"/>
    <p:sldLayoutId id="2147483826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(</a:t>
            </a:r>
            <a:r>
              <a:rPr lang="en-US" dirty="0" err="1" smtClean="0"/>
              <a:t>Vettori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776887" cy="430729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contatore</a:t>
            </a:r>
            <a:r>
              <a:rPr lang="en-US" dirty="0" smtClean="0"/>
              <a:t> di loop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quante</a:t>
            </a:r>
            <a:r>
              <a:rPr lang="en-US" dirty="0" smtClean="0"/>
              <a:t> volte </a:t>
            </a:r>
            <a:r>
              <a:rPr lang="en-US" dirty="0"/>
              <a:t>i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del loop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eseguiti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Questo</a:t>
            </a:r>
            <a:r>
              <a:rPr lang="en-US" dirty="0" smtClean="0"/>
              <a:t> è utile per </a:t>
            </a:r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esegua</a:t>
            </a:r>
            <a:r>
              <a:rPr lang="en-US" dirty="0" smtClean="0"/>
              <a:t> </a:t>
            </a:r>
            <a:r>
              <a:rPr lang="en-US" dirty="0" err="1" smtClean="0"/>
              <a:t>codici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volte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esegue</a:t>
            </a:r>
            <a:r>
              <a:rPr lang="en-US" dirty="0" smtClean="0"/>
              <a:t> un loop</a:t>
            </a:r>
          </a:p>
          <a:p>
            <a:r>
              <a:rPr lang="en-US" dirty="0" err="1" smtClean="0"/>
              <a:t>Questo</a:t>
            </a:r>
            <a:r>
              <a:rPr lang="en-US" dirty="0" smtClean="0"/>
              <a:t> è </a:t>
            </a:r>
            <a:r>
              <a:rPr lang="en-US" dirty="0" err="1" smtClean="0"/>
              <a:t>anche</a:t>
            </a:r>
            <a:r>
              <a:rPr lang="en-US" dirty="0" smtClean="0"/>
              <a:t> utile per </a:t>
            </a:r>
            <a:r>
              <a:rPr lang="en-US" dirty="0" err="1" smtClean="0"/>
              <a:t>contare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di un </a:t>
            </a:r>
            <a:r>
              <a:rPr lang="en-US" dirty="0" err="1" smtClean="0"/>
              <a:t>Vettore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Settaggio</a:t>
            </a:r>
            <a:r>
              <a:rPr lang="en-US" dirty="0" smtClean="0"/>
              <a:t> del </a:t>
            </a:r>
            <a:r>
              <a:rPr lang="en-US" dirty="0" err="1" smtClean="0"/>
              <a:t>blocco</a:t>
            </a:r>
            <a:r>
              <a:rPr lang="en-US" dirty="0" smtClean="0"/>
              <a:t>: Loop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78" y="1820749"/>
            <a:ext cx="4582708" cy="2906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4413" y="2653393"/>
            <a:ext cx="685800" cy="1224643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657600" y="3910694"/>
            <a:ext cx="2040467" cy="1240971"/>
          </a:xfrm>
          <a:prstGeom prst="upArrow">
            <a:avLst>
              <a:gd name="adj1" fmla="val 50000"/>
              <a:gd name="adj2" fmla="val 575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Contatore</a:t>
            </a:r>
            <a:r>
              <a:rPr lang="en-US" sz="1600" dirty="0" smtClean="0">
                <a:solidFill>
                  <a:srgbClr val="002060"/>
                </a:solidFill>
              </a:rPr>
              <a:t> di Loop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0841" y="2326822"/>
            <a:ext cx="25799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Visualizza il numero di </a:t>
            </a:r>
            <a:r>
              <a:rPr lang="it-IT" dirty="0" err="1" smtClean="0"/>
              <a:t>loop</a:t>
            </a:r>
            <a:r>
              <a:rPr lang="it-IT" dirty="0" smtClean="0"/>
              <a:t> sullo </a:t>
            </a:r>
            <a:r>
              <a:rPr lang="it-IT" dirty="0"/>
              <a:t>schermo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3332442"/>
            <a:ext cx="4128723" cy="1866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Nota: </a:t>
            </a:r>
            <a:r>
              <a:rPr lang="en-US" dirty="0" err="1" smtClean="0"/>
              <a:t>Accodare</a:t>
            </a:r>
            <a:r>
              <a:rPr lang="en-US" dirty="0" smtClean="0"/>
              <a:t> vs. </a:t>
            </a:r>
            <a:r>
              <a:rPr lang="en-US" dirty="0" err="1" smtClean="0"/>
              <a:t>Scrivere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L’accodamento</a:t>
            </a:r>
            <a:r>
              <a:rPr lang="en-US" dirty="0" smtClean="0"/>
              <a:t> </a:t>
            </a:r>
            <a:r>
              <a:rPr lang="en-US" dirty="0" err="1" smtClean="0"/>
              <a:t>aggiunge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fine del </a:t>
            </a:r>
            <a:r>
              <a:rPr lang="en-US" dirty="0" err="1" smtClean="0"/>
              <a:t>Vettore</a:t>
            </a:r>
            <a:r>
              <a:rPr lang="en-US" dirty="0" smtClean="0"/>
              <a:t> (per </a:t>
            </a:r>
            <a:r>
              <a:rPr lang="en-US" dirty="0" err="1" smtClean="0"/>
              <a:t>es</a:t>
            </a:r>
            <a:r>
              <a:rPr lang="en-US" dirty="0" smtClean="0"/>
              <a:t>.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indice</a:t>
            </a:r>
            <a:r>
              <a:rPr lang="en-US" dirty="0" smtClean="0"/>
              <a:t> </a:t>
            </a:r>
            <a:r>
              <a:rPr lang="en-US" dirty="0" err="1" smtClean="0"/>
              <a:t>nell’Vettore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produce un </a:t>
            </a:r>
            <a:r>
              <a:rPr lang="en-US" dirty="0" err="1" smtClean="0"/>
              <a:t>Vettore</a:t>
            </a:r>
            <a:r>
              <a:rPr lang="en-US" dirty="0" smtClean="0"/>
              <a:t> con 8 </a:t>
            </a:r>
            <a:r>
              <a:rPr lang="en-US" dirty="0" err="1" smtClean="0"/>
              <a:t>elementi</a:t>
            </a:r>
            <a:r>
              <a:rPr lang="en-US" dirty="0" smtClean="0"/>
              <a:t> (</a:t>
            </a:r>
            <a:r>
              <a:rPr lang="en-US" dirty="0" err="1" smtClean="0"/>
              <a:t>tre</a:t>
            </a:r>
            <a:r>
              <a:rPr lang="en-US" dirty="0" smtClean="0"/>
              <a:t> 0 </a:t>
            </a:r>
            <a:r>
              <a:rPr lang="en-US" dirty="0" err="1" smtClean="0"/>
              <a:t>seguiti</a:t>
            </a:r>
            <a:r>
              <a:rPr lang="en-US" dirty="0" smtClean="0"/>
              <a:t> da 5 </a:t>
            </a:r>
            <a:r>
              <a:rPr lang="en-US" dirty="0" err="1" smtClean="0"/>
              <a:t>letture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Scrivi</a:t>
            </a:r>
            <a:r>
              <a:rPr lang="en-US" dirty="0" smtClean="0"/>
              <a:t>” </a:t>
            </a:r>
            <a:r>
              <a:rPr lang="en-US" dirty="0" err="1" smtClean="0"/>
              <a:t>sovrascrive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ad un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indice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produce un </a:t>
            </a:r>
            <a:r>
              <a:rPr lang="en-US" dirty="0" err="1" smtClean="0"/>
              <a:t>Vettore</a:t>
            </a:r>
            <a:r>
              <a:rPr lang="en-US" dirty="0" smtClean="0"/>
              <a:t> </a:t>
            </a:r>
            <a:r>
              <a:rPr lang="en-US" dirty="0"/>
              <a:t>con 8 </a:t>
            </a:r>
            <a:r>
              <a:rPr lang="en-US" dirty="0" err="1" smtClean="0"/>
              <a:t>elementi</a:t>
            </a:r>
            <a:r>
              <a:rPr lang="en-US" dirty="0" smtClean="0"/>
              <a:t> (</a:t>
            </a:r>
            <a:r>
              <a:rPr lang="en-US" dirty="0"/>
              <a:t>just </a:t>
            </a:r>
            <a:r>
              <a:rPr lang="en-US" dirty="0" smtClean="0"/>
              <a:t>5 light readings)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31" y="3170555"/>
            <a:ext cx="3900149" cy="17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 un programma che visualizzi tutte le voci di un </a:t>
            </a:r>
            <a:r>
              <a:rPr lang="it-IT" dirty="0" smtClean="0"/>
              <a:t>Vettore. </a:t>
            </a:r>
            <a:r>
              <a:rPr lang="it-IT" dirty="0"/>
              <a:t>Mostra ogni indice su una linea diversa. È possibile utilizzare solo un blocco di visualizzazione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it-IT" dirty="0"/>
              <a:t>Suggerimenti: sarà necessario utilizzare </a:t>
            </a:r>
            <a:r>
              <a:rPr lang="it-IT" dirty="0" err="1"/>
              <a:t>loop</a:t>
            </a:r>
            <a:r>
              <a:rPr lang="it-IT" dirty="0"/>
              <a:t>, conteggio </a:t>
            </a:r>
            <a:r>
              <a:rPr lang="it-IT" dirty="0" err="1"/>
              <a:t>loop</a:t>
            </a:r>
            <a:r>
              <a:rPr lang="it-IT" dirty="0"/>
              <a:t>, blocco </a:t>
            </a:r>
            <a:r>
              <a:rPr lang="it-IT" dirty="0" smtClean="0"/>
              <a:t>Vettore, </a:t>
            </a:r>
            <a:r>
              <a:rPr lang="it-IT" dirty="0"/>
              <a:t>operazioni </a:t>
            </a:r>
            <a:r>
              <a:rPr lang="it-IT" dirty="0" smtClean="0"/>
              <a:t>con i Vettori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Sfida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1" y="2653369"/>
            <a:ext cx="8902887" cy="27313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Sfida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21" y="2985820"/>
            <a:ext cx="132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Crea</a:t>
            </a:r>
            <a:r>
              <a:rPr lang="en-US" sz="1200" dirty="0" smtClean="0"/>
              <a:t>/</a:t>
            </a:r>
            <a:r>
              <a:rPr lang="en-US" sz="1200" dirty="0" err="1" smtClean="0"/>
              <a:t>Scrive</a:t>
            </a:r>
            <a:r>
              <a:rPr lang="en-US" sz="1200" dirty="0" smtClean="0"/>
              <a:t> la </a:t>
            </a:r>
            <a:r>
              <a:rPr lang="en-US" sz="1200" dirty="0" err="1" smtClean="0"/>
              <a:t>variabile</a:t>
            </a:r>
            <a:r>
              <a:rPr lang="en-US" sz="1200" dirty="0" smtClean="0"/>
              <a:t> display </a:t>
            </a:r>
            <a:r>
              <a:rPr lang="en-US" sz="1200" dirty="0" err="1" smtClean="0"/>
              <a:t>Vettore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84967" y="2985820"/>
            <a:ext cx="14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Legge</a:t>
            </a:r>
            <a:r>
              <a:rPr lang="en-US" sz="1200" dirty="0" smtClean="0"/>
              <a:t> </a:t>
            </a:r>
            <a:r>
              <a:rPr lang="en-US" sz="1200" dirty="0" err="1" smtClean="0"/>
              <a:t>quanti</a:t>
            </a:r>
            <a:r>
              <a:rPr lang="en-US" sz="1200" dirty="0" smtClean="0"/>
              <a:t> </a:t>
            </a:r>
            <a:r>
              <a:rPr lang="en-US" sz="1200" dirty="0" err="1" smtClean="0"/>
              <a:t>valori</a:t>
            </a:r>
            <a:r>
              <a:rPr lang="en-US" sz="1200" dirty="0" smtClean="0"/>
              <a:t> ci </a:t>
            </a:r>
            <a:r>
              <a:rPr lang="en-US" sz="1200" dirty="0" err="1" smtClean="0"/>
              <a:t>sono</a:t>
            </a:r>
            <a:r>
              <a:rPr lang="en-US" sz="1200" dirty="0" smtClean="0"/>
              <a:t> </a:t>
            </a:r>
            <a:r>
              <a:rPr lang="en-US" sz="1200" dirty="0" err="1" smtClean="0"/>
              <a:t>nell’Vettore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42317" y="2985820"/>
            <a:ext cx="187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Usa</a:t>
            </a:r>
            <a:r>
              <a:rPr lang="en-US" sz="1200" dirty="0" smtClean="0"/>
              <a:t> le </a:t>
            </a:r>
            <a:r>
              <a:rPr lang="en-US" sz="1200" dirty="0" err="1" smtClean="0"/>
              <a:t>operazioni</a:t>
            </a:r>
            <a:r>
              <a:rPr lang="en-US" sz="1200" dirty="0" smtClean="0"/>
              <a:t> con </a:t>
            </a:r>
            <a:r>
              <a:rPr lang="en-US" sz="1200" dirty="0" smtClean="0"/>
              <a:t>i  </a:t>
            </a:r>
            <a:r>
              <a:rPr lang="en-US" sz="1200" dirty="0" err="1" smtClean="0"/>
              <a:t>Vettori</a:t>
            </a:r>
            <a:r>
              <a:rPr lang="en-US" sz="1200" dirty="0" smtClean="0"/>
              <a:t> </a:t>
            </a:r>
            <a:r>
              <a:rPr lang="en-US" sz="1200" dirty="0" smtClean="0"/>
              <a:t>per </a:t>
            </a:r>
            <a:r>
              <a:rPr lang="en-US" sz="1200" dirty="0" err="1" smtClean="0"/>
              <a:t>leggere</a:t>
            </a:r>
            <a:r>
              <a:rPr lang="en-US" sz="1200" dirty="0" smtClean="0"/>
              <a:t> </a:t>
            </a:r>
            <a:r>
              <a:rPr lang="en-US" sz="1200" dirty="0" err="1" smtClean="0"/>
              <a:t>ciascun</a:t>
            </a:r>
            <a:r>
              <a:rPr lang="en-US" sz="1200" dirty="0" smtClean="0"/>
              <a:t> </a:t>
            </a:r>
            <a:r>
              <a:rPr lang="en-US" sz="1200" dirty="0" err="1" smtClean="0"/>
              <a:t>indice</a:t>
            </a:r>
            <a:r>
              <a:rPr lang="en-US" sz="1200" dirty="0" smtClean="0"/>
              <a:t> per </a:t>
            </a:r>
            <a:r>
              <a:rPr lang="en-US" sz="1200" dirty="0" err="1" smtClean="0"/>
              <a:t>il</a:t>
            </a:r>
            <a:r>
              <a:rPr lang="en-US" sz="1200" dirty="0" smtClean="0"/>
              <a:t> </a:t>
            </a:r>
            <a:r>
              <a:rPr lang="en-US" sz="1200" dirty="0" err="1" smtClean="0"/>
              <a:t>conteggio</a:t>
            </a:r>
            <a:r>
              <a:rPr lang="en-US" sz="1200" dirty="0" smtClean="0"/>
              <a:t> di loop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16347" y="2985820"/>
            <a:ext cx="186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Mostra</a:t>
            </a:r>
            <a:r>
              <a:rPr lang="en-US" sz="1200" dirty="0" smtClean="0"/>
              <a:t> i </a:t>
            </a:r>
            <a:r>
              <a:rPr lang="en-US" sz="1200" dirty="0" err="1" smtClean="0"/>
              <a:t>valori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differenti</a:t>
            </a:r>
            <a:r>
              <a:rPr lang="en-US" sz="1200" dirty="0" smtClean="0"/>
              <a:t> </a:t>
            </a:r>
            <a:r>
              <a:rPr lang="en-US" sz="1200" dirty="0" err="1" smtClean="0"/>
              <a:t>linee</a:t>
            </a:r>
            <a:r>
              <a:rPr lang="en-US" sz="1200" dirty="0" smtClean="0"/>
              <a:t> per </a:t>
            </a:r>
            <a:r>
              <a:rPr lang="en-US" sz="1200" dirty="0" err="1" smtClean="0"/>
              <a:t>il</a:t>
            </a:r>
            <a:r>
              <a:rPr lang="en-US" sz="1200" dirty="0" smtClean="0"/>
              <a:t> </a:t>
            </a:r>
            <a:r>
              <a:rPr lang="en-US" sz="1200" dirty="0" err="1" smtClean="0"/>
              <a:t>conteggio</a:t>
            </a:r>
            <a:r>
              <a:rPr lang="en-US" sz="1200" dirty="0" smtClean="0"/>
              <a:t> loop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1358" y="2596338"/>
            <a:ext cx="1150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Aspetta</a:t>
            </a:r>
            <a:r>
              <a:rPr lang="en-US" sz="1200" dirty="0" smtClean="0"/>
              <a:t> </a:t>
            </a:r>
            <a:r>
              <a:rPr lang="en-US" sz="1200" dirty="0" err="1" smtClean="0"/>
              <a:t>finchè</a:t>
            </a:r>
            <a:r>
              <a:rPr lang="en-US" sz="1200" dirty="0" smtClean="0"/>
              <a:t> </a:t>
            </a:r>
            <a:r>
              <a:rPr lang="en-US" sz="1200" dirty="0" err="1" smtClean="0"/>
              <a:t>il</a:t>
            </a:r>
            <a:r>
              <a:rPr lang="en-US" sz="1200" dirty="0" smtClean="0"/>
              <a:t> </a:t>
            </a:r>
            <a:r>
              <a:rPr lang="en-US" sz="1200" dirty="0" err="1" smtClean="0"/>
              <a:t>sensore</a:t>
            </a:r>
            <a:r>
              <a:rPr lang="en-US" sz="1200" dirty="0" smtClean="0"/>
              <a:t> di </a:t>
            </a:r>
            <a:r>
              <a:rPr lang="en-US" sz="1200" dirty="0" err="1" smtClean="0"/>
              <a:t>contatto</a:t>
            </a:r>
            <a:r>
              <a:rPr lang="en-US" sz="1200" dirty="0" smtClean="0"/>
              <a:t> </a:t>
            </a:r>
            <a:r>
              <a:rPr lang="en-US" sz="1200" dirty="0" err="1" smtClean="0"/>
              <a:t>sia</a:t>
            </a:r>
            <a:r>
              <a:rPr lang="en-US" sz="1200" dirty="0" smtClean="0"/>
              <a:t> </a:t>
            </a:r>
            <a:r>
              <a:rPr lang="en-US" sz="1200" dirty="0" err="1" smtClean="0"/>
              <a:t>premuto</a:t>
            </a:r>
            <a:r>
              <a:rPr lang="en-US" sz="1200" dirty="0" smtClean="0"/>
              <a:t> e poi </a:t>
            </a:r>
            <a:r>
              <a:rPr lang="en-US" sz="1200" dirty="0" err="1" smtClean="0"/>
              <a:t>rilasciato</a:t>
            </a:r>
            <a:r>
              <a:rPr lang="en-US" sz="1200" dirty="0" smtClean="0"/>
              <a:t> per </a:t>
            </a:r>
            <a:r>
              <a:rPr lang="en-US" sz="1200" dirty="0" err="1" smtClean="0"/>
              <a:t>terminare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09" y="5384728"/>
            <a:ext cx="133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Finisce</a:t>
            </a:r>
            <a:r>
              <a:rPr lang="en-US" sz="1200" dirty="0" smtClean="0"/>
              <a:t> </a:t>
            </a:r>
            <a:r>
              <a:rPr lang="en-US" sz="1200" dirty="0" err="1" smtClean="0"/>
              <a:t>dopo</a:t>
            </a:r>
            <a:r>
              <a:rPr lang="en-US" sz="1200" dirty="0" smtClean="0"/>
              <a:t> </a:t>
            </a:r>
            <a:r>
              <a:rPr lang="en-US" sz="1200" dirty="0" err="1" smtClean="0"/>
              <a:t>che</a:t>
            </a:r>
            <a:r>
              <a:rPr lang="en-US" sz="1200" dirty="0" smtClean="0"/>
              <a:t> </a:t>
            </a:r>
            <a:r>
              <a:rPr lang="en-US" sz="1200" dirty="0" err="1" smtClean="0"/>
              <a:t>tutti</a:t>
            </a:r>
            <a:r>
              <a:rPr lang="en-US" sz="1200" dirty="0" smtClean="0"/>
              <a:t> </a:t>
            </a:r>
            <a:r>
              <a:rPr lang="en-US" sz="1200" dirty="0" err="1" smtClean="0"/>
              <a:t>gli</a:t>
            </a:r>
            <a:r>
              <a:rPr lang="en-US" sz="1200" dirty="0" smtClean="0"/>
              <a:t> </a:t>
            </a:r>
            <a:r>
              <a:rPr lang="en-US" sz="1200" dirty="0" err="1" smtClean="0"/>
              <a:t>indici</a:t>
            </a:r>
            <a:r>
              <a:rPr lang="en-US" sz="1200" dirty="0" smtClean="0"/>
              <a:t> </a:t>
            </a:r>
            <a:r>
              <a:rPr lang="en-US" sz="1200" dirty="0" err="1" smtClean="0"/>
              <a:t>sono</a:t>
            </a:r>
            <a:r>
              <a:rPr lang="en-US" sz="1200" dirty="0" smtClean="0"/>
              <a:t> </a:t>
            </a:r>
            <a:r>
              <a:rPr lang="en-US" sz="1200" dirty="0" err="1" smtClean="0"/>
              <a:t>stati</a:t>
            </a:r>
            <a:r>
              <a:rPr lang="en-US" sz="1200" dirty="0" smtClean="0"/>
              <a:t> </a:t>
            </a:r>
            <a:r>
              <a:rPr lang="en-US" sz="1200" dirty="0" err="1" smtClean="0"/>
              <a:t>visualizzati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90614" y="4420753"/>
            <a:ext cx="0" cy="96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Realizza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aggiunga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in un </a:t>
            </a:r>
            <a:r>
              <a:rPr lang="en-US" dirty="0" err="1" smtClean="0"/>
              <a:t>Vettore</a:t>
            </a:r>
            <a:r>
              <a:rPr lang="en-US" dirty="0" smtClean="0"/>
              <a:t>. </a:t>
            </a:r>
            <a:r>
              <a:rPr lang="en-US" dirty="0" err="1" smtClean="0"/>
              <a:t>Visualizza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Consigli</a:t>
            </a:r>
            <a:r>
              <a:rPr lang="en-US" dirty="0" smtClean="0"/>
              <a:t>: </a:t>
            </a:r>
            <a:r>
              <a:rPr lang="en-US" dirty="0" err="1" smtClean="0"/>
              <a:t>avrei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</a:t>
            </a:r>
            <a:r>
              <a:rPr lang="en-US" dirty="0" err="1" smtClean="0"/>
              <a:t>utilizzare</a:t>
            </a:r>
            <a:r>
              <a:rPr lang="en-US" dirty="0" smtClean="0"/>
              <a:t> I loop 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contatore</a:t>
            </a:r>
            <a:r>
              <a:rPr lang="en-US" dirty="0" smtClean="0"/>
              <a:t> di loop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Vettori</a:t>
            </a:r>
            <a:r>
              <a:rPr lang="en-US" dirty="0" smtClean="0"/>
              <a:t> e le </a:t>
            </a:r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vettori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Sfida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Sfida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80"/>
          <a:stretch/>
        </p:blipFill>
        <p:spPr>
          <a:xfrm>
            <a:off x="131976" y="2957624"/>
            <a:ext cx="8898902" cy="181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17" y="2571502"/>
            <a:ext cx="156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Legge</a:t>
            </a:r>
            <a:r>
              <a:rPr lang="en-US" sz="1200" dirty="0" smtClean="0"/>
              <a:t> </a:t>
            </a:r>
            <a:r>
              <a:rPr lang="en-US" sz="1200" dirty="0" err="1" smtClean="0"/>
              <a:t>quanti</a:t>
            </a:r>
            <a:r>
              <a:rPr lang="en-US" sz="1200" dirty="0" smtClean="0"/>
              <a:t> </a:t>
            </a:r>
            <a:r>
              <a:rPr lang="en-US" sz="1200" dirty="0" err="1" smtClean="0"/>
              <a:t>valori</a:t>
            </a:r>
            <a:r>
              <a:rPr lang="en-US" sz="1200" dirty="0" smtClean="0"/>
              <a:t> ci </a:t>
            </a:r>
            <a:r>
              <a:rPr lang="en-US" sz="1200" dirty="0" err="1" smtClean="0"/>
              <a:t>sono</a:t>
            </a:r>
            <a:r>
              <a:rPr lang="en-US" sz="1200" dirty="0" smtClean="0"/>
              <a:t> </a:t>
            </a:r>
            <a:r>
              <a:rPr lang="en-US" sz="1200" dirty="0" err="1" smtClean="0"/>
              <a:t>nel</a:t>
            </a:r>
            <a:r>
              <a:rPr lang="en-US" sz="1200" dirty="0" smtClean="0"/>
              <a:t> </a:t>
            </a:r>
            <a:r>
              <a:rPr lang="en-US" sz="1200" dirty="0" err="1" smtClean="0"/>
              <a:t>settore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92354" y="2562975"/>
            <a:ext cx="158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Legge</a:t>
            </a:r>
            <a:r>
              <a:rPr lang="en-US" sz="1200" dirty="0" smtClean="0"/>
              <a:t> </a:t>
            </a:r>
            <a:r>
              <a:rPr lang="en-US" sz="1200" dirty="0" err="1" smtClean="0"/>
              <a:t>l’indice</a:t>
            </a:r>
            <a:r>
              <a:rPr lang="en-US" sz="1200" dirty="0" smtClean="0"/>
              <a:t> </a:t>
            </a:r>
            <a:r>
              <a:rPr lang="en-US" sz="1200" dirty="0" err="1" smtClean="0"/>
              <a:t>basato</a:t>
            </a:r>
            <a:r>
              <a:rPr lang="en-US" sz="1200" dirty="0" smtClean="0"/>
              <a:t> </a:t>
            </a:r>
            <a:r>
              <a:rPr lang="en-US" sz="1200" dirty="0" err="1" smtClean="0"/>
              <a:t>sul</a:t>
            </a:r>
            <a:r>
              <a:rPr lang="en-US" sz="1200" dirty="0" smtClean="0"/>
              <a:t> </a:t>
            </a:r>
            <a:r>
              <a:rPr lang="en-US" sz="1200" dirty="0" err="1" smtClean="0"/>
              <a:t>contatore</a:t>
            </a:r>
            <a:r>
              <a:rPr lang="en-US" sz="1200" dirty="0" smtClean="0"/>
              <a:t> di loop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56918" y="2563109"/>
            <a:ext cx="237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Aggiunge </a:t>
            </a:r>
            <a:r>
              <a:rPr lang="it-IT" sz="1200" dirty="0"/>
              <a:t>il valore </a:t>
            </a:r>
            <a:r>
              <a:rPr lang="it-IT" sz="1200" dirty="0" smtClean="0"/>
              <a:t>dell'Vettore </a:t>
            </a:r>
            <a:r>
              <a:rPr lang="it-IT" sz="1200" dirty="0"/>
              <a:t>alla somma dei valori </a:t>
            </a:r>
            <a:r>
              <a:rPr lang="it-IT" sz="1200" dirty="0" smtClean="0"/>
              <a:t>precedenti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12741" y="2680623"/>
            <a:ext cx="199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Mostra</a:t>
            </a:r>
            <a:r>
              <a:rPr lang="en-US" sz="1200" dirty="0" smtClean="0"/>
              <a:t> </a:t>
            </a:r>
            <a:r>
              <a:rPr lang="en-US" sz="1200" dirty="0" err="1" smtClean="0"/>
              <a:t>sullo</a:t>
            </a:r>
            <a:r>
              <a:rPr lang="en-US" sz="1200" dirty="0" smtClean="0"/>
              <a:t> </a:t>
            </a:r>
            <a:r>
              <a:rPr lang="en-US" sz="1200" dirty="0" err="1" smtClean="0"/>
              <a:t>schermo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496" y="3863651"/>
            <a:ext cx="8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Crea</a:t>
            </a:r>
            <a:r>
              <a:rPr lang="en-US" sz="1200" dirty="0" smtClean="0"/>
              <a:t> </a:t>
            </a:r>
            <a:r>
              <a:rPr lang="en-US" sz="1200" dirty="0" err="1" smtClean="0"/>
              <a:t>il</a:t>
            </a:r>
            <a:r>
              <a:rPr lang="en-US" sz="1200" dirty="0" smtClean="0"/>
              <a:t> </a:t>
            </a:r>
            <a:r>
              <a:rPr lang="en-US" sz="1200" dirty="0" err="1" smtClean="0"/>
              <a:t>vettore</a:t>
            </a:r>
            <a:r>
              <a:rPr lang="en-US" sz="1200" dirty="0" smtClean="0"/>
              <a:t> display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19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Ecco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cose</a:t>
            </a:r>
            <a:r>
              <a:rPr lang="en-US" dirty="0" smtClean="0"/>
              <a:t> </a:t>
            </a:r>
            <a:r>
              <a:rPr lang="en-US" dirty="0" err="1" smtClean="0"/>
              <a:t>simpatiche</a:t>
            </a:r>
            <a:r>
              <a:rPr lang="en-US" dirty="0" smtClean="0"/>
              <a:t> da </a:t>
            </a:r>
            <a:r>
              <a:rPr lang="en-US" dirty="0" err="1" smtClean="0"/>
              <a:t>sperimentare</a:t>
            </a:r>
            <a:r>
              <a:rPr lang="en-US" dirty="0" smtClean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Scrivere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calcoli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di un </a:t>
            </a:r>
            <a:r>
              <a:rPr lang="en-US" dirty="0" err="1" smtClean="0"/>
              <a:t>insieme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Scrivere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salvi</a:t>
            </a:r>
            <a:r>
              <a:rPr lang="en-US" dirty="0" smtClean="0"/>
              <a:t> in un </a:t>
            </a:r>
            <a:r>
              <a:rPr lang="en-US" dirty="0" err="1" smtClean="0"/>
              <a:t>Vettore</a:t>
            </a:r>
            <a:r>
              <a:rPr lang="en-US" dirty="0" smtClean="0"/>
              <a:t> le </a:t>
            </a:r>
            <a:r>
              <a:rPr lang="en-US" dirty="0" err="1" smtClean="0"/>
              <a:t>ultime</a:t>
            </a:r>
            <a:r>
              <a:rPr lang="en-US" dirty="0" smtClean="0"/>
              <a:t> 4 </a:t>
            </a:r>
            <a:r>
              <a:rPr lang="en-US" dirty="0" err="1" smtClean="0"/>
              <a:t>letture</a:t>
            </a:r>
            <a:r>
              <a:rPr lang="en-US" dirty="0" smtClean="0"/>
              <a:t> di un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luce</a:t>
            </a:r>
            <a:r>
              <a:rPr lang="en-US" dirty="0" smtClean="0"/>
              <a:t> 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err="1" smtClean="0"/>
              <a:t>Vettore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salvi</a:t>
            </a:r>
            <a:r>
              <a:rPr lang="en-US" dirty="0" smtClean="0"/>
              <a:t> i </a:t>
            </a:r>
            <a:r>
              <a:rPr lang="en-US" dirty="0" err="1" smtClean="0"/>
              <a:t>valori</a:t>
            </a:r>
            <a:r>
              <a:rPr lang="en-US" dirty="0" smtClean="0"/>
              <a:t> di </a:t>
            </a:r>
            <a:r>
              <a:rPr lang="en-US" dirty="0" err="1" smtClean="0"/>
              <a:t>calibrazione</a:t>
            </a:r>
            <a:r>
              <a:rPr lang="en-US" dirty="0" smtClean="0"/>
              <a:t>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di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Passi</a:t>
            </a:r>
            <a:r>
              <a:rPr lang="en-US" dirty="0" smtClean="0"/>
              <a:t> </a:t>
            </a:r>
            <a:r>
              <a:rPr lang="en-US" dirty="0" err="1" smtClean="0"/>
              <a:t>futuri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/>
        </p:nvSpPr>
        <p:spPr>
          <a:xfrm>
            <a:off x="284163" y="1846791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</a:t>
            </a:r>
            <a:r>
              <a:rPr lang="en-US" dirty="0" err="1"/>
              <a:t>Seshan</a:t>
            </a:r>
            <a:r>
              <a:rPr lang="en-US" dirty="0"/>
              <a:t> 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www.ev3lessons.com</a:t>
            </a:r>
            <a:endParaRPr lang="en-US" dirty="0"/>
          </a:p>
          <a:p>
            <a:r>
              <a:rPr lang="en-US" dirty="0" err="1"/>
              <a:t>Traduzione</a:t>
            </a:r>
            <a:r>
              <a:rPr lang="en-US" dirty="0"/>
              <a:t>: Giuseppe </a:t>
            </a:r>
            <a:r>
              <a:rPr lang="en-US" dirty="0" err="1"/>
              <a:t>Comis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99698" y="6464953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0" y="27921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31775" indent="3175" algn="l" defTabSz="914400" rtl="0" eaLnBrk="1" latinLnBrk="0" hangingPunct="1">
              <a:spcBef>
                <a:spcPct val="0"/>
              </a:spcBef>
              <a:buNone/>
              <a:tabLst/>
              <a:defRPr sz="420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mtClean="0"/>
              <a:t>Crediti</a:t>
            </a:r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199" y="5419878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Questo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è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soggetto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a 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13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4076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Migliorare</a:t>
            </a:r>
            <a:r>
              <a:rPr lang="en-US" dirty="0" smtClean="0"/>
              <a:t> le </a:t>
            </a:r>
            <a:r>
              <a:rPr lang="en-US" dirty="0" err="1" smtClean="0"/>
              <a:t>abilità</a:t>
            </a:r>
            <a:r>
              <a:rPr lang="en-US" dirty="0" smtClean="0"/>
              <a:t> </a:t>
            </a:r>
            <a:r>
              <a:rPr lang="en-US" dirty="0" err="1" smtClean="0"/>
              <a:t>acquisite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 </a:t>
            </a:r>
            <a:r>
              <a:rPr lang="en-US" dirty="0" err="1" smtClean="0"/>
              <a:t>intermedia</a:t>
            </a:r>
            <a:r>
              <a:rPr lang="en-US" dirty="0" smtClean="0"/>
              <a:t>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variabili</a:t>
            </a:r>
            <a:endParaRPr lang="en-US" dirty="0" smtClean="0"/>
          </a:p>
          <a:p>
            <a:r>
              <a:rPr lang="en-US" dirty="0" err="1" smtClean="0"/>
              <a:t>Imparare</a:t>
            </a:r>
            <a:r>
              <a:rPr lang="en-US" dirty="0" smtClean="0"/>
              <a:t> a </a:t>
            </a:r>
            <a:r>
              <a:rPr lang="en-US" dirty="0" err="1" smtClean="0"/>
              <a:t>leggere</a:t>
            </a:r>
            <a:r>
              <a:rPr lang="en-US" dirty="0" smtClean="0"/>
              <a:t> e </a:t>
            </a:r>
            <a:r>
              <a:rPr lang="en-US" dirty="0" err="1" smtClean="0"/>
              <a:t>scrivere</a:t>
            </a:r>
            <a:r>
              <a:rPr lang="en-US" dirty="0" smtClean="0"/>
              <a:t> i </a:t>
            </a:r>
            <a:r>
              <a:rPr lang="en-US" dirty="0" err="1" smtClean="0"/>
              <a:t>vettori</a:t>
            </a:r>
            <a:endParaRPr lang="en-US" dirty="0" smtClean="0"/>
          </a:p>
          <a:p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operare</a:t>
            </a:r>
            <a:r>
              <a:rPr lang="en-US" dirty="0" smtClean="0"/>
              <a:t> con I </a:t>
            </a:r>
            <a:r>
              <a:rPr lang="en-US" dirty="0" err="1" smtClean="0"/>
              <a:t>vettori</a:t>
            </a:r>
            <a:endParaRPr lang="en-US" dirty="0" smtClean="0"/>
          </a:p>
          <a:p>
            <a:r>
              <a:rPr lang="en-US" dirty="0" err="1" smtClean="0"/>
              <a:t>Imparare</a:t>
            </a:r>
            <a:r>
              <a:rPr lang="en-US" dirty="0" smtClean="0"/>
              <a:t> ad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contatore</a:t>
            </a:r>
            <a:r>
              <a:rPr lang="en-US" dirty="0" smtClean="0"/>
              <a:t> di loop in un loop</a:t>
            </a:r>
          </a:p>
          <a:p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Fili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r>
              <a:rPr lang="en-US" dirty="0" smtClean="0"/>
              <a:t>, Loop, </a:t>
            </a:r>
            <a:r>
              <a:rPr lang="en-US" dirty="0" err="1" smtClean="0"/>
              <a:t>Variabili</a:t>
            </a:r>
            <a:endParaRPr lang="en-US" dirty="0" smtClean="0"/>
          </a:p>
          <a:p>
            <a:pPr marL="0" indent="0">
              <a:buNone/>
            </a:pPr>
            <a:r>
              <a:rPr lang="en-US" sz="1800" i="1" dirty="0" smtClean="0"/>
              <a:t>Da </a:t>
            </a:r>
            <a:r>
              <a:rPr lang="en-US" sz="1800" i="1" dirty="0" err="1" smtClean="0"/>
              <a:t>ora</a:t>
            </a:r>
            <a:r>
              <a:rPr lang="en-US" sz="1800" i="1" dirty="0" smtClean="0"/>
              <a:t> in poi </a:t>
            </a:r>
            <a:r>
              <a:rPr lang="en-US" sz="1800" i="1" dirty="0" err="1" smtClean="0"/>
              <a:t>il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termine</a:t>
            </a:r>
            <a:r>
              <a:rPr lang="en-US" sz="1800" i="1" dirty="0" smtClean="0"/>
              <a:t> </a:t>
            </a:r>
            <a:r>
              <a:rPr lang="en-US" sz="1800" i="1" dirty="0" smtClean="0"/>
              <a:t>“Array” </a:t>
            </a:r>
            <a:r>
              <a:rPr lang="en-US" sz="1800" i="1" dirty="0" err="1" smtClean="0"/>
              <a:t>verrà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sostituito</a:t>
            </a:r>
            <a:r>
              <a:rPr lang="en-US" sz="1800" i="1" dirty="0" smtClean="0"/>
              <a:t> dal </a:t>
            </a:r>
            <a:r>
              <a:rPr lang="en-US" sz="1800" i="1" dirty="0" err="1" smtClean="0"/>
              <a:t>termine</a:t>
            </a:r>
            <a:r>
              <a:rPr lang="en-US" sz="1800" i="1" dirty="0" smtClean="0"/>
              <a:t> “</a:t>
            </a:r>
            <a:r>
              <a:rPr lang="en-US" sz="1800" i="1" dirty="0" err="1" smtClean="0"/>
              <a:t>vettore</a:t>
            </a:r>
            <a:r>
              <a:rPr lang="en-US" sz="1800" i="1" dirty="0" smtClean="0"/>
              <a:t>” (n.d.t.)</a:t>
            </a:r>
            <a:endParaRPr lang="en-US" sz="18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Semplificano</a:t>
            </a:r>
            <a:r>
              <a:rPr lang="en-US" dirty="0" smtClean="0"/>
              <a:t> la </a:t>
            </a:r>
            <a:r>
              <a:rPr lang="en-US" dirty="0" err="1" smtClean="0"/>
              <a:t>programmazione</a:t>
            </a:r>
            <a:r>
              <a:rPr lang="en-US" dirty="0" smtClean="0"/>
              <a:t> </a:t>
            </a:r>
            <a:r>
              <a:rPr lang="en-US" dirty="0" err="1" smtClean="0"/>
              <a:t>conservando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correlati</a:t>
            </a:r>
            <a:r>
              <a:rPr lang="en-US" dirty="0" smtClean="0"/>
              <a:t> in </a:t>
            </a:r>
            <a:r>
              <a:rPr lang="en-US" dirty="0" err="1" smtClean="0"/>
              <a:t>un’unica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usati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loop per </a:t>
            </a:r>
            <a:r>
              <a:rPr lang="en-US" dirty="0" err="1" smtClean="0"/>
              <a:t>rendere</a:t>
            </a:r>
            <a:r>
              <a:rPr lang="en-US" dirty="0" smtClean="0"/>
              <a:t> </a:t>
            </a:r>
            <a:r>
              <a:rPr lang="en-US" dirty="0" err="1" smtClean="0"/>
              <a:t>compatta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efficiente</a:t>
            </a:r>
            <a:r>
              <a:rPr lang="en-US" dirty="0" smtClean="0"/>
              <a:t> la </a:t>
            </a:r>
            <a:r>
              <a:rPr lang="en-US" dirty="0" err="1" smtClean="0"/>
              <a:t>programmazione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r>
              <a:rPr lang="en-US" dirty="0" smtClean="0"/>
              <a:t> per fare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calibrazione</a:t>
            </a:r>
            <a:r>
              <a:rPr lang="en-US" dirty="0" smtClean="0"/>
              <a:t> </a:t>
            </a:r>
            <a:r>
              <a:rPr lang="en-US" dirty="0" err="1" smtClean="0"/>
              <a:t>personalizzata</a:t>
            </a:r>
            <a:r>
              <a:rPr lang="en-US" dirty="0" smtClean="0"/>
              <a:t> (</a:t>
            </a:r>
            <a:r>
              <a:rPr lang="en-US" dirty="0" err="1" smtClean="0"/>
              <a:t>vedi</a:t>
            </a:r>
            <a:r>
              <a:rPr lang="en-US" dirty="0" smtClean="0"/>
              <a:t> </a:t>
            </a:r>
            <a:r>
              <a:rPr lang="it-IT" dirty="0" smtClean="0"/>
              <a:t>l’uso dei sensore </a:t>
            </a:r>
            <a:r>
              <a:rPr lang="it-IT" dirty="0"/>
              <a:t>di luce NXT in EV3 nella </a:t>
            </a:r>
            <a:r>
              <a:rPr lang="it-IT" dirty="0" smtClean="0"/>
              <a:t>relativa </a:t>
            </a:r>
            <a:r>
              <a:rPr lang="it-IT" dirty="0"/>
              <a:t>scheda </a:t>
            </a:r>
            <a:r>
              <a:rPr lang="it-IT" dirty="0" smtClean="0"/>
              <a:t>lezioni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Perchè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i </a:t>
            </a:r>
            <a:r>
              <a:rPr lang="en-US" dirty="0" err="1" smtClean="0"/>
              <a:t>vettori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Cos’è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vettore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pPr lvl="1"/>
            <a:r>
              <a:rPr lang="en-US" altLang="en-US" dirty="0" smtClean="0"/>
              <a:t>Un </a:t>
            </a:r>
            <a:r>
              <a:rPr lang="en-US" altLang="en-US" dirty="0" err="1" smtClean="0"/>
              <a:t>Vettore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variabile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riunisce</a:t>
            </a:r>
            <a:r>
              <a:rPr lang="en-US" altLang="en-US" dirty="0" smtClean="0"/>
              <a:t> diverse </a:t>
            </a:r>
            <a:r>
              <a:rPr lang="en-US" altLang="en-US" dirty="0" err="1" smtClean="0"/>
              <a:t>variabili</a:t>
            </a:r>
            <a:endParaRPr lang="en-US" altLang="en-US" dirty="0"/>
          </a:p>
          <a:p>
            <a:r>
              <a:rPr lang="en-US" altLang="en-US" dirty="0" err="1" smtClean="0"/>
              <a:t>Ci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sono</a:t>
            </a:r>
            <a:r>
              <a:rPr lang="en-US" altLang="en-US" dirty="0" smtClean="0"/>
              <a:t> due tipi di </a:t>
            </a:r>
            <a:r>
              <a:rPr lang="en-US" altLang="en-US" dirty="0" err="1" smtClean="0"/>
              <a:t>vettore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/>
            <a:r>
              <a:rPr lang="en-US" altLang="en-US" dirty="0" err="1" smtClean="0"/>
              <a:t>Vettori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Numerici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accettano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serie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numeri</a:t>
            </a:r>
            <a:r>
              <a:rPr lang="en-US" altLang="en-US" dirty="0" smtClean="0"/>
              <a:t> </a:t>
            </a:r>
            <a:r>
              <a:rPr lang="en-US" altLang="en-US" dirty="0"/>
              <a:t>… 1,2,3,10,55)</a:t>
            </a:r>
          </a:p>
          <a:p>
            <a:pPr lvl="1"/>
            <a:r>
              <a:rPr lang="en-US" altLang="en-US" dirty="0" err="1" smtClean="0"/>
              <a:t>Vettori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accettano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serie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valori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logici</a:t>
            </a:r>
            <a:r>
              <a:rPr lang="en-US" altLang="en-US" dirty="0" smtClean="0"/>
              <a:t> </a:t>
            </a:r>
            <a:r>
              <a:rPr lang="en-US" altLang="en-US" dirty="0"/>
              <a:t>… </a:t>
            </a:r>
            <a:r>
              <a:rPr lang="en-US" altLang="en-US" dirty="0" smtClean="0"/>
              <a:t>Vero</a:t>
            </a:r>
            <a:r>
              <a:rPr lang="en-US" altLang="en-US" dirty="0"/>
              <a:t>, Vero, </a:t>
            </a:r>
            <a:r>
              <a:rPr lang="en-US" altLang="en-US" dirty="0" err="1" smtClean="0"/>
              <a:t>Falso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r>
              <a:rPr lang="en-US" altLang="en-US" dirty="0" err="1" smtClean="0"/>
              <a:t>Possono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essere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anche</a:t>
            </a:r>
            <a:r>
              <a:rPr lang="en-US" altLang="en-US" dirty="0" smtClean="0"/>
              <a:t> come input e output in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da </a:t>
            </a:r>
            <a:r>
              <a:rPr lang="en-US" altLang="en-US" dirty="0" err="1" smtClean="0"/>
              <a:t>poter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anche</a:t>
            </a:r>
            <a:r>
              <a:rPr lang="en-US" altLang="en-US" dirty="0" smtClean="0"/>
              <a:t> …</a:t>
            </a:r>
            <a:endParaRPr lang="en-US" altLang="en-US" dirty="0"/>
          </a:p>
          <a:p>
            <a:pPr lvl="1"/>
            <a:r>
              <a:rPr lang="en-US" altLang="en-US" dirty="0" err="1" smtClean="0"/>
              <a:t>Scrivere</a:t>
            </a:r>
            <a:r>
              <a:rPr lang="en-US" altLang="en-US" dirty="0" smtClean="0"/>
              <a:t> – </a:t>
            </a:r>
            <a:r>
              <a:rPr lang="en-US" altLang="en-US" dirty="0" err="1" smtClean="0"/>
              <a:t>assegnare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uno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più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valori</a:t>
            </a:r>
            <a:endParaRPr lang="en-US" altLang="en-US" dirty="0"/>
          </a:p>
          <a:p>
            <a:pPr lvl="1"/>
            <a:r>
              <a:rPr lang="en-US" altLang="en-US" dirty="0" err="1" smtClean="0"/>
              <a:t>Leggere</a:t>
            </a:r>
            <a:r>
              <a:rPr lang="en-US" altLang="en-US" dirty="0" smtClean="0"/>
              <a:t> – </a:t>
            </a:r>
            <a:r>
              <a:rPr lang="en-US" altLang="en-US" dirty="0" err="1" smtClean="0"/>
              <a:t>ottenere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uno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più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valori</a:t>
            </a:r>
            <a:r>
              <a:rPr lang="en-US" altLang="en-US" dirty="0" smtClean="0"/>
              <a:t> in </a:t>
            </a:r>
            <a:r>
              <a:rPr lang="en-US" altLang="en-US" dirty="0" err="1" smtClean="0"/>
              <a:t>uscita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Vettori</a:t>
            </a:r>
            <a:r>
              <a:rPr lang="en-US" alt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2261"/>
          <a:stretch/>
        </p:blipFill>
        <p:spPr>
          <a:xfrm>
            <a:off x="4571206" y="249952"/>
            <a:ext cx="3783849" cy="7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White">
          <a:xfrm>
            <a:off x="1713549" y="1911074"/>
            <a:ext cx="2647296" cy="224686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145487" y="2305412"/>
            <a:ext cx="1086508" cy="623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numerico</a:t>
            </a:r>
            <a:r>
              <a:rPr lang="en-US" sz="1100" dirty="0" smtClean="0"/>
              <a:t> o </a:t>
            </a:r>
            <a:r>
              <a:rPr lang="en-US" sz="1100" dirty="0" err="1" smtClean="0"/>
              <a:t>logico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8535"/>
          <a:stretch/>
        </p:blipFill>
        <p:spPr>
          <a:xfrm>
            <a:off x="4725098" y="4298248"/>
            <a:ext cx="3331480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Blocchi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vettori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Guida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rapida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6628557" y="2391468"/>
            <a:ext cx="1959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Scrive</a:t>
            </a:r>
            <a:r>
              <a:rPr lang="en-US" altLang="en-US" sz="1400" dirty="0" smtClean="0"/>
              <a:t> (Inputs) ha 2 </a:t>
            </a:r>
            <a:r>
              <a:rPr lang="en-US" altLang="en-US" sz="1400" dirty="0" err="1" smtClean="0"/>
              <a:t>estrusioni</a:t>
            </a:r>
            <a:r>
              <a:rPr lang="en-US" altLang="en-US" sz="1400" dirty="0" smtClean="0"/>
              <a:t> in alto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6628557" y="3070403"/>
            <a:ext cx="2167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Legge</a:t>
            </a:r>
            <a:r>
              <a:rPr lang="en-US" altLang="en-US" sz="1400" dirty="0" smtClean="0"/>
              <a:t> (Outputs) </a:t>
            </a:r>
            <a:r>
              <a:rPr lang="en-US" altLang="en-US" sz="1400" dirty="0"/>
              <a:t>ha 2 </a:t>
            </a:r>
            <a:r>
              <a:rPr lang="en-US" altLang="en-US" sz="1400" dirty="0" err="1"/>
              <a:t>estrusioni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in basso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480005" y="6030744"/>
            <a:ext cx="418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Identifica</a:t>
            </a:r>
            <a:r>
              <a:rPr lang="en-US" dirty="0" smtClean="0"/>
              <a:t> se le </a:t>
            </a:r>
            <a:r>
              <a:rPr lang="en-US" dirty="0" err="1" smtClean="0"/>
              <a:t>variabili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di Inputs/Outputs e se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Numerici</a:t>
            </a:r>
            <a:r>
              <a:rPr lang="en-US" dirty="0" smtClean="0"/>
              <a:t>/</a:t>
            </a:r>
            <a:r>
              <a:rPr lang="en-US" dirty="0" err="1" smtClean="0"/>
              <a:t>Logici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9397" t="47559" r="8923" b="12297"/>
          <a:stretch/>
        </p:blipFill>
        <p:spPr>
          <a:xfrm>
            <a:off x="5747799" y="2422235"/>
            <a:ext cx="532435" cy="51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0402" t="53353" r="56777" b="14097"/>
          <a:stretch/>
        </p:blipFill>
        <p:spPr>
          <a:xfrm>
            <a:off x="4962478" y="2439596"/>
            <a:ext cx="599041" cy="4492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62259" t="46292" r="32007"/>
          <a:stretch/>
        </p:blipFill>
        <p:spPr>
          <a:xfrm>
            <a:off x="4930496" y="3185755"/>
            <a:ext cx="579779" cy="624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82676" t="52331" r="12025"/>
          <a:stretch/>
        </p:blipFill>
        <p:spPr>
          <a:xfrm>
            <a:off x="5840397" y="3185755"/>
            <a:ext cx="603744" cy="624996"/>
          </a:xfrm>
          <a:prstGeom prst="rect">
            <a:avLst/>
          </a:prstGeom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7111738" y="5165687"/>
            <a:ext cx="94484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Scrittura</a:t>
            </a:r>
            <a:endParaRPr lang="en-US" altLang="en-US" sz="1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Vettore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numerico</a:t>
            </a:r>
            <a:endParaRPr lang="en-US" altLang="en-US" sz="1400" dirty="0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214534" y="5165687"/>
            <a:ext cx="9352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Lettura</a:t>
            </a:r>
            <a:endParaRPr lang="en-US" altLang="en-US" sz="1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Vettore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numerico</a:t>
            </a:r>
            <a:endParaRPr lang="en-US" altLang="en-US" sz="1400" dirty="0"/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5501667" y="5165687"/>
            <a:ext cx="847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Scrittura</a:t>
            </a:r>
            <a:endParaRPr lang="en-US" altLang="en-US" sz="1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Vettore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logico</a:t>
            </a:r>
            <a:endParaRPr lang="en-US" altLang="en-US" sz="1400" dirty="0"/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805844" y="5165687"/>
            <a:ext cx="7810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LetturaVettore</a:t>
            </a:r>
            <a:endParaRPr lang="en-US" altLang="en-US" sz="1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logico</a:t>
            </a:r>
            <a:endParaRPr lang="en-US" altLang="en-US" sz="1400" dirty="0"/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4725099" y="1863188"/>
            <a:ext cx="8601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Vettore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Logico</a:t>
            </a:r>
            <a:endParaRPr lang="en-US" altLang="en-US" sz="1400" dirty="0"/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5628126" y="1863188"/>
            <a:ext cx="1016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Vettore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Numerico</a:t>
            </a:r>
            <a:r>
              <a:rPr lang="en-US" altLang="en-US" sz="1400" dirty="0" smtClean="0"/>
              <a:t>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31746" y="3513257"/>
            <a:ext cx="1062348" cy="496398"/>
          </a:xfrm>
          <a:prstGeom prst="rect">
            <a:avLst/>
          </a:prstGeom>
          <a:noFill/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54" y="4887677"/>
            <a:ext cx="3669381" cy="1466233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439437" y="4357078"/>
            <a:ext cx="1651578" cy="64179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Cliccare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su</a:t>
            </a:r>
            <a:r>
              <a:rPr lang="en-US" sz="1050" dirty="0" smtClean="0">
                <a:solidFill>
                  <a:schemeClr val="bg1"/>
                </a:solidFill>
              </a:rPr>
              <a:t> “</a:t>
            </a:r>
            <a:r>
              <a:rPr lang="en-US" sz="1050" dirty="0" err="1" smtClean="0">
                <a:solidFill>
                  <a:schemeClr val="bg1"/>
                </a:solidFill>
              </a:rPr>
              <a:t>aggiungi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variabile</a:t>
            </a:r>
            <a:r>
              <a:rPr lang="en-US" sz="1050" dirty="0" smtClean="0">
                <a:solidFill>
                  <a:schemeClr val="bg1"/>
                </a:solidFill>
              </a:rPr>
              <a:t>”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714" y="172720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5154" y="180691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Modalità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5628" y="422656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7048" y="4285689"/>
            <a:ext cx="173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Denominazione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83086" y="1729128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56578" y="1776978"/>
            <a:ext cx="98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Chiave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5000" y="4219061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6255" y="4276583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Quiz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436494" cy="4307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un </a:t>
            </a:r>
            <a:r>
              <a:rPr lang="en-US" dirty="0" err="1" smtClean="0"/>
              <a:t>Vettore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è </a:t>
            </a:r>
            <a:r>
              <a:rPr lang="en-US" dirty="0" err="1" smtClean="0"/>
              <a:t>numerato</a:t>
            </a:r>
            <a:r>
              <a:rPr lang="en-US" dirty="0" smtClean="0"/>
              <a:t> (</a:t>
            </a:r>
            <a:r>
              <a:rPr lang="en-US" dirty="0" err="1" smtClean="0"/>
              <a:t>indice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Il primo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dev’essere</a:t>
            </a:r>
            <a:r>
              <a:rPr lang="en-US" dirty="0" smtClean="0"/>
              <a:t> 0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 err="1" smtClean="0"/>
              <a:t>Vettori</a:t>
            </a:r>
            <a:r>
              <a:rPr lang="en-US" dirty="0" smtClean="0"/>
              <a:t> </a:t>
            </a:r>
            <a:r>
              <a:rPr lang="en-US" dirty="0" err="1" smtClean="0"/>
              <a:t>logici</a:t>
            </a:r>
            <a:r>
              <a:rPr lang="en-US" dirty="0" smtClean="0"/>
              <a:t> </a:t>
            </a:r>
            <a:r>
              <a:rPr lang="en-US" dirty="0" err="1" smtClean="0"/>
              <a:t>dovrebbero</a:t>
            </a:r>
            <a:r>
              <a:rPr lang="en-US" dirty="0" smtClean="0"/>
              <a:t> </a:t>
            </a:r>
            <a:r>
              <a:rPr lang="en-US" dirty="0" err="1" smtClean="0"/>
              <a:t>salvare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/</a:t>
            </a:r>
            <a:r>
              <a:rPr lang="en-US" dirty="0" err="1" smtClean="0"/>
              <a:t>falso</a:t>
            </a:r>
            <a:r>
              <a:rPr lang="en-US" dirty="0" smtClean="0"/>
              <a:t> </a:t>
            </a:r>
            <a:r>
              <a:rPr lang="en-US" dirty="0" err="1" smtClean="0"/>
              <a:t>invece</a:t>
            </a:r>
            <a:r>
              <a:rPr lang="en-US" dirty="0" smtClean="0"/>
              <a:t> di </a:t>
            </a:r>
            <a:r>
              <a:rPr lang="en-US" dirty="0" err="1" smtClean="0"/>
              <a:t>numeri</a:t>
            </a:r>
            <a:endParaRPr lang="en-US" dirty="0" smtClean="0"/>
          </a:p>
          <a:p>
            <a:r>
              <a:rPr lang="en-US" dirty="0" smtClean="0"/>
              <a:t>Per </a:t>
            </a:r>
            <a:r>
              <a:rPr lang="en-US" dirty="0" err="1" smtClean="0"/>
              <a:t>aggiungere</a:t>
            </a:r>
            <a:r>
              <a:rPr lang="en-US" dirty="0" smtClean="0"/>
              <a:t> un </a:t>
            </a:r>
            <a:r>
              <a:rPr lang="en-US" dirty="0" err="1" smtClean="0"/>
              <a:t>valore</a:t>
            </a:r>
            <a:r>
              <a:rPr lang="en-US" dirty="0" smtClean="0"/>
              <a:t> ad un </a:t>
            </a:r>
            <a:r>
              <a:rPr lang="en-US" dirty="0" err="1" smtClean="0"/>
              <a:t>Vettore</a:t>
            </a:r>
            <a:r>
              <a:rPr lang="en-US" dirty="0" smtClean="0"/>
              <a:t>,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+</a:t>
            </a:r>
          </a:p>
          <a:p>
            <a:pPr lvl="1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aggiungerà</a:t>
            </a:r>
            <a:r>
              <a:rPr lang="en-US" dirty="0" smtClean="0"/>
              <a:t> un </a:t>
            </a:r>
            <a:r>
              <a:rPr lang="en-US" dirty="0" err="1" smtClean="0"/>
              <a:t>valore</a:t>
            </a:r>
            <a:r>
              <a:rPr lang="en-US" dirty="0" smtClean="0"/>
              <a:t> di </a:t>
            </a:r>
            <a:r>
              <a:rPr lang="en-US" dirty="0" err="1" smtClean="0"/>
              <a:t>numerazione</a:t>
            </a:r>
            <a:r>
              <a:rPr lang="en-US" dirty="0" smtClean="0"/>
              <a:t> </a:t>
            </a:r>
            <a:r>
              <a:rPr lang="en-US" dirty="0" err="1" smtClean="0"/>
              <a:t>successivo</a:t>
            </a:r>
            <a:r>
              <a:rPr lang="en-US" dirty="0" smtClean="0"/>
              <a:t> </a:t>
            </a:r>
            <a:r>
              <a:rPr lang="en-US" dirty="0" err="1" smtClean="0"/>
              <a:t>all’ultimo</a:t>
            </a:r>
            <a:r>
              <a:rPr lang="en-US" dirty="0" smtClean="0"/>
              <a:t> </a:t>
            </a:r>
            <a:r>
              <a:rPr lang="en-US" dirty="0" err="1" smtClean="0"/>
              <a:t>esistente</a:t>
            </a:r>
            <a:r>
              <a:rPr lang="en-US" dirty="0" smtClean="0"/>
              <a:t> (per </a:t>
            </a:r>
            <a:r>
              <a:rPr lang="en-US" dirty="0" err="1" smtClean="0"/>
              <a:t>es</a:t>
            </a:r>
            <a:r>
              <a:rPr lang="en-US" dirty="0" smtClean="0"/>
              <a:t>. </a:t>
            </a:r>
            <a:r>
              <a:rPr lang="en-US" dirty="0" err="1" smtClean="0"/>
              <a:t>indice</a:t>
            </a:r>
            <a:r>
              <a:rPr lang="en-US" dirty="0" smtClean="0"/>
              <a:t>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Indici</a:t>
            </a:r>
            <a:r>
              <a:rPr lang="en-US" dirty="0" smtClean="0"/>
              <a:t> del </a:t>
            </a:r>
            <a:r>
              <a:rPr lang="en-US" dirty="0" err="1" smtClean="0"/>
              <a:t>Vettore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691" t="966" r="74689" b="47281"/>
          <a:stretch/>
        </p:blipFill>
        <p:spPr>
          <a:xfrm>
            <a:off x="4907202" y="1718222"/>
            <a:ext cx="2080472" cy="3596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4829" y="3516342"/>
            <a:ext cx="1261145" cy="17329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Questi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sono</a:t>
            </a:r>
            <a:r>
              <a:rPr lang="en-US" dirty="0" smtClean="0">
                <a:solidFill>
                  <a:schemeClr val="tx1"/>
                </a:solidFill>
              </a:rPr>
              <a:t> i </a:t>
            </a:r>
            <a:r>
              <a:rPr lang="en-US" dirty="0" err="1" smtClean="0">
                <a:solidFill>
                  <a:schemeClr val="tx1"/>
                </a:solidFill>
              </a:rPr>
              <a:t>valori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correlati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nell’elenco</a:t>
            </a:r>
            <a:r>
              <a:rPr lang="en-US" dirty="0" smtClean="0">
                <a:solidFill>
                  <a:schemeClr val="tx1"/>
                </a:solidFill>
              </a:rPr>
              <a:t> 0,1,2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38" y="3728008"/>
            <a:ext cx="1254365" cy="13821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20658" y="4796570"/>
            <a:ext cx="155759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941" y="3960587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21941" y="4244961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921941" y="4502524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932816" cy="430729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è </a:t>
            </a:r>
            <a:r>
              <a:rPr lang="en-US" dirty="0" err="1" smtClean="0"/>
              <a:t>usato</a:t>
            </a:r>
            <a:r>
              <a:rPr lang="en-US" dirty="0" smtClean="0"/>
              <a:t> per </a:t>
            </a:r>
            <a:r>
              <a:rPr lang="en-US" dirty="0" err="1" smtClean="0"/>
              <a:t>leggere</a:t>
            </a:r>
            <a:r>
              <a:rPr lang="en-US" dirty="0" smtClean="0"/>
              <a:t> o </a:t>
            </a:r>
            <a:r>
              <a:rPr lang="en-US" dirty="0" err="1" smtClean="0"/>
              <a:t>scrivere</a:t>
            </a:r>
            <a:r>
              <a:rPr lang="en-US" dirty="0" smtClean="0"/>
              <a:t> in </a:t>
            </a:r>
            <a:r>
              <a:rPr lang="en-US" dirty="0" err="1" smtClean="0"/>
              <a:t>Vettori</a:t>
            </a:r>
            <a:r>
              <a:rPr lang="en-US" dirty="0" smtClean="0"/>
              <a:t> </a:t>
            </a:r>
            <a:r>
              <a:rPr lang="en-US" dirty="0" err="1" smtClean="0"/>
              <a:t>logici</a:t>
            </a:r>
            <a:r>
              <a:rPr lang="en-US" dirty="0" smtClean="0"/>
              <a:t> o </a:t>
            </a:r>
            <a:r>
              <a:rPr lang="en-US" dirty="0" err="1" smtClean="0"/>
              <a:t>numerici</a:t>
            </a:r>
            <a:endParaRPr lang="en-US" dirty="0" smtClean="0"/>
          </a:p>
          <a:p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Accodamento</a:t>
            </a:r>
            <a:r>
              <a:rPr lang="en-US" dirty="0" smtClean="0"/>
              <a:t>: </a:t>
            </a:r>
            <a:r>
              <a:rPr lang="en-US" dirty="0" err="1" smtClean="0"/>
              <a:t>Aggiunge</a:t>
            </a:r>
            <a:r>
              <a:rPr lang="en-US" dirty="0" smtClean="0"/>
              <a:t>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l’ultimo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nell’Vettore</a:t>
            </a:r>
            <a:endParaRPr lang="en-US" dirty="0" smtClean="0"/>
          </a:p>
          <a:p>
            <a:pPr lvl="1"/>
            <a:r>
              <a:rPr lang="en-US" dirty="0" err="1" smtClean="0"/>
              <a:t>Leggi</a:t>
            </a:r>
            <a:r>
              <a:rPr lang="en-US" dirty="0" smtClean="0"/>
              <a:t> </a:t>
            </a:r>
            <a:r>
              <a:rPr lang="en-US" dirty="0" err="1" smtClean="0"/>
              <a:t>all’indice</a:t>
            </a:r>
            <a:r>
              <a:rPr lang="en-US" dirty="0" smtClean="0"/>
              <a:t>: </a:t>
            </a:r>
            <a:r>
              <a:rPr lang="en-US" dirty="0" err="1" smtClean="0"/>
              <a:t>Legge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correlato</a:t>
            </a:r>
            <a:r>
              <a:rPr lang="en-US" dirty="0" smtClean="0"/>
              <a:t> ad un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indice</a:t>
            </a:r>
            <a:endParaRPr lang="en-US" dirty="0" smtClean="0"/>
          </a:p>
          <a:p>
            <a:pPr lvl="1"/>
            <a:r>
              <a:rPr lang="en-US" dirty="0" err="1" smtClean="0"/>
              <a:t>Scrivi</a:t>
            </a:r>
            <a:r>
              <a:rPr lang="en-US" dirty="0" smtClean="0"/>
              <a:t> </a:t>
            </a:r>
            <a:r>
              <a:rPr lang="en-US" dirty="0" err="1" smtClean="0"/>
              <a:t>all’indice</a:t>
            </a:r>
            <a:r>
              <a:rPr lang="en-US" dirty="0"/>
              <a:t>: </a:t>
            </a:r>
            <a:r>
              <a:rPr lang="en-US" dirty="0" err="1" smtClean="0"/>
              <a:t>Scrive</a:t>
            </a:r>
            <a:r>
              <a:rPr lang="en-US" dirty="0" smtClean="0"/>
              <a:t> un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 smtClean="0"/>
              <a:t>correlandolo</a:t>
            </a:r>
            <a:r>
              <a:rPr lang="en-US" dirty="0" smtClean="0"/>
              <a:t> </a:t>
            </a:r>
            <a:r>
              <a:rPr lang="en-US" dirty="0"/>
              <a:t>ad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indice</a:t>
            </a:r>
            <a:endParaRPr lang="en-US" dirty="0"/>
          </a:p>
          <a:p>
            <a:pPr lvl="1"/>
            <a:r>
              <a:rPr lang="en-US" dirty="0" err="1" smtClean="0"/>
              <a:t>Lunghezza</a:t>
            </a:r>
            <a:r>
              <a:rPr lang="en-US" dirty="0" smtClean="0"/>
              <a:t>: </a:t>
            </a:r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dirty="0" err="1" smtClean="0"/>
              <a:t>quanti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nell’Vettore</a:t>
            </a:r>
            <a:endParaRPr lang="en-US" dirty="0" smtClean="0"/>
          </a:p>
          <a:p>
            <a:r>
              <a:rPr lang="it-IT" dirty="0"/>
              <a:t>Sia </a:t>
            </a:r>
            <a:r>
              <a:rPr lang="it-IT" dirty="0" smtClean="0"/>
              <a:t>per scrivere </a:t>
            </a:r>
            <a:r>
              <a:rPr lang="it-IT" dirty="0"/>
              <a:t>che </a:t>
            </a:r>
            <a:r>
              <a:rPr lang="it-IT" dirty="0" smtClean="0"/>
              <a:t>per aggiungere in un Vettore </a:t>
            </a:r>
            <a:r>
              <a:rPr lang="it-IT" dirty="0"/>
              <a:t>sarà necessario scrivere nuovamente questo </a:t>
            </a:r>
            <a:r>
              <a:rPr lang="it-IT" dirty="0" smtClean="0"/>
              <a:t>Vettore nella </a:t>
            </a:r>
            <a:r>
              <a:rPr lang="it-IT" dirty="0"/>
              <a:t>variabile se si desidera aggiornare </a:t>
            </a:r>
            <a:r>
              <a:rPr lang="it-IT" dirty="0" smtClean="0"/>
              <a:t>l'Vettore precedentemente memorizzato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vedi</a:t>
            </a:r>
            <a:r>
              <a:rPr lang="en-US" dirty="0" smtClean="0">
                <a:sym typeface="Wingdings" panose="05000000000000000000" pitchFamily="2" charset="2"/>
              </a:rPr>
              <a:t> le slide </a:t>
            </a:r>
            <a:r>
              <a:rPr lang="en-US" dirty="0" err="1" smtClean="0">
                <a:sym typeface="Wingdings" panose="05000000000000000000" pitchFamily="2" charset="2"/>
              </a:rPr>
              <a:t>su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scrivi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aggiungi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Blocchi</a:t>
            </a:r>
            <a:r>
              <a:rPr lang="en-US" dirty="0"/>
              <a:t>: </a:t>
            </a:r>
            <a:r>
              <a:rPr lang="en-US" dirty="0" err="1" smtClean="0"/>
              <a:t>Operazioni</a:t>
            </a:r>
            <a:r>
              <a:rPr lang="en-US" dirty="0" smtClean="0"/>
              <a:t> con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Vettore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67867" y="1859690"/>
            <a:ext cx="3173940" cy="2463800"/>
            <a:chOff x="6113991" y="2346325"/>
            <a:chExt cx="2571750" cy="2098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3991" y="2346325"/>
              <a:ext cx="1514475" cy="895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3991" y="3225800"/>
              <a:ext cx="257175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4" y="4461822"/>
            <a:ext cx="6934200" cy="1343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usare</a:t>
            </a:r>
            <a:r>
              <a:rPr lang="en-US" dirty="0" smtClean="0"/>
              <a:t> i </a:t>
            </a:r>
            <a:r>
              <a:rPr lang="en-US" dirty="0" err="1" smtClean="0"/>
              <a:t>Vettori</a:t>
            </a:r>
            <a:r>
              <a:rPr lang="en-US" dirty="0" smtClean="0"/>
              <a:t>? (</a:t>
            </a:r>
            <a:r>
              <a:rPr lang="en-US" dirty="0" err="1" smtClean="0"/>
              <a:t>Lettura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8247"/>
          <a:stretch/>
        </p:blipFill>
        <p:spPr>
          <a:xfrm>
            <a:off x="1133852" y="2427278"/>
            <a:ext cx="6924675" cy="174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74" y="3441161"/>
            <a:ext cx="798660" cy="88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4" y="5431738"/>
            <a:ext cx="952500" cy="1047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50733" y="3748546"/>
            <a:ext cx="171432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Legge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all’indice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0"/>
          </p:cNvCxnSpPr>
          <p:nvPr/>
        </p:nvCxnSpPr>
        <p:spPr>
          <a:xfrm flipV="1">
            <a:off x="4607898" y="3436208"/>
            <a:ext cx="115290" cy="312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41420" y="4394877"/>
            <a:ext cx="130630" cy="724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3397549" y="5730208"/>
            <a:ext cx="1509186" cy="9806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Usare</a:t>
            </a:r>
            <a:r>
              <a:rPr lang="en-US" sz="1200" dirty="0" smtClean="0">
                <a:solidFill>
                  <a:srgbClr val="002060"/>
                </a:solidFill>
              </a:rPr>
              <a:t> la </a:t>
            </a:r>
            <a:r>
              <a:rPr lang="en-US" sz="1200" dirty="0" err="1" smtClean="0">
                <a:solidFill>
                  <a:srgbClr val="002060"/>
                </a:solidFill>
              </a:rPr>
              <a:t>modalità</a:t>
            </a:r>
            <a:r>
              <a:rPr lang="en-US" sz="1200" dirty="0" smtClean="0">
                <a:solidFill>
                  <a:srgbClr val="002060"/>
                </a:solidFill>
              </a:rPr>
              <a:t> “</a:t>
            </a:r>
            <a:r>
              <a:rPr lang="en-US" sz="1200" dirty="0" err="1" smtClean="0">
                <a:solidFill>
                  <a:srgbClr val="002060"/>
                </a:solidFill>
              </a:rPr>
              <a:t>leggi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</a:rPr>
              <a:t>indice</a:t>
            </a:r>
            <a:r>
              <a:rPr lang="en-US" sz="1200" dirty="0" smtClean="0">
                <a:solidFill>
                  <a:srgbClr val="002060"/>
                </a:solidFill>
              </a:rPr>
              <a:t>”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6801" y="1862499"/>
            <a:ext cx="1880204" cy="744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Blocco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operazioni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Vettore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6302" y="1862978"/>
            <a:ext cx="2122714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Mostra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valore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sullo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schermo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6301" y="3764468"/>
            <a:ext cx="3390959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Il </a:t>
            </a:r>
            <a:r>
              <a:rPr lang="en-US" dirty="0" err="1" smtClean="0">
                <a:solidFill>
                  <a:schemeClr val="tx1"/>
                </a:solidFill>
              </a:rPr>
              <a:t>codice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sopra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mostrerà</a:t>
            </a:r>
            <a:r>
              <a:rPr lang="en-US" dirty="0" smtClean="0">
                <a:solidFill>
                  <a:schemeClr val="tx1"/>
                </a:solidFill>
              </a:rPr>
              <a:t> 10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Il </a:t>
            </a:r>
            <a:r>
              <a:rPr lang="en-US" dirty="0" err="1" smtClean="0">
                <a:solidFill>
                  <a:schemeClr val="tx1"/>
                </a:solidFill>
              </a:rPr>
              <a:t>codice</a:t>
            </a:r>
            <a:r>
              <a:rPr lang="en-US" dirty="0" smtClean="0">
                <a:solidFill>
                  <a:schemeClr val="tx1"/>
                </a:solidFill>
              </a:rPr>
              <a:t> in basso 0 per </a:t>
            </a:r>
            <a:r>
              <a:rPr lang="en-US" dirty="0" err="1" smtClean="0">
                <a:solidFill>
                  <a:schemeClr val="tx1"/>
                </a:solidFill>
              </a:rPr>
              <a:t>falso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1613"/>
          <a:stretch/>
        </p:blipFill>
        <p:spPr>
          <a:xfrm>
            <a:off x="533400" y="1968437"/>
            <a:ext cx="5998633" cy="1983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8653"/>
          <a:stretch/>
        </p:blipFill>
        <p:spPr>
          <a:xfrm>
            <a:off x="391886" y="4554229"/>
            <a:ext cx="5998633" cy="21044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 err="1" smtClean="0"/>
              <a:t>Vettori</a:t>
            </a:r>
            <a:r>
              <a:rPr lang="en-US" dirty="0" smtClean="0"/>
              <a:t>? (</a:t>
            </a:r>
            <a:r>
              <a:rPr lang="en-US" dirty="0" err="1" smtClean="0"/>
              <a:t>Scrittura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0486" y="3661726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Legge</a:t>
            </a:r>
            <a:r>
              <a:rPr lang="en-US" sz="1400" dirty="0" smtClean="0"/>
              <a:t> </a:t>
            </a:r>
            <a:r>
              <a:rPr lang="en-US" sz="1400" dirty="0" err="1" smtClean="0"/>
              <a:t>il</a:t>
            </a:r>
            <a:r>
              <a:rPr lang="en-US" sz="1400" dirty="0" smtClean="0"/>
              <a:t> </a:t>
            </a:r>
            <a:r>
              <a:rPr lang="en-US" sz="1400" dirty="0" err="1" smtClean="0"/>
              <a:t>Vettore</a:t>
            </a:r>
            <a:r>
              <a:rPr lang="en-US" sz="1400" dirty="0" smtClean="0"/>
              <a:t> </a:t>
            </a:r>
            <a:r>
              <a:rPr lang="en-US" sz="1400" dirty="0" smtClean="0"/>
              <a:t>in cui </a:t>
            </a:r>
            <a:r>
              <a:rPr lang="en-US" sz="1400" dirty="0" err="1" smtClean="0"/>
              <a:t>volete</a:t>
            </a:r>
            <a:r>
              <a:rPr lang="en-US" sz="1400" dirty="0" smtClean="0"/>
              <a:t> </a:t>
            </a:r>
            <a:r>
              <a:rPr lang="en-US" sz="1400" dirty="0" err="1" smtClean="0"/>
              <a:t>scrivere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1953" y="3661726"/>
            <a:ext cx="1888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Usa</a:t>
            </a:r>
            <a:r>
              <a:rPr lang="en-US" sz="1400" dirty="0" smtClean="0"/>
              <a:t> </a:t>
            </a:r>
            <a:r>
              <a:rPr lang="en-US" sz="1400" dirty="0" err="1" smtClean="0"/>
              <a:t>il</a:t>
            </a:r>
            <a:r>
              <a:rPr lang="en-US" sz="1400" dirty="0" smtClean="0"/>
              <a:t> </a:t>
            </a:r>
            <a:r>
              <a:rPr lang="en-US" sz="1400" dirty="0" err="1" smtClean="0"/>
              <a:t>blocco</a:t>
            </a:r>
            <a:r>
              <a:rPr lang="en-US" sz="1400" dirty="0" smtClean="0"/>
              <a:t> </a:t>
            </a:r>
            <a:r>
              <a:rPr lang="en-US" sz="1400" dirty="0" err="1" smtClean="0"/>
              <a:t>operazione</a:t>
            </a:r>
            <a:r>
              <a:rPr lang="en-US" sz="1400" dirty="0" smtClean="0"/>
              <a:t> sui </a:t>
            </a:r>
            <a:r>
              <a:rPr lang="en-US" sz="1400" dirty="0" err="1" smtClean="0"/>
              <a:t>Vettori</a:t>
            </a:r>
            <a:r>
              <a:rPr lang="en-US" sz="1400" dirty="0" smtClean="0"/>
              <a:t> per </a:t>
            </a:r>
            <a:r>
              <a:rPr lang="en-US" sz="1400" dirty="0" err="1" smtClean="0"/>
              <a:t>scrivere</a:t>
            </a:r>
            <a:r>
              <a:rPr lang="en-US" sz="1400" dirty="0" smtClean="0"/>
              <a:t> </a:t>
            </a:r>
            <a:r>
              <a:rPr lang="en-US" sz="1400" dirty="0" err="1" smtClean="0"/>
              <a:t>il</a:t>
            </a:r>
            <a:r>
              <a:rPr lang="en-US" sz="1400" dirty="0" smtClean="0"/>
              <a:t> </a:t>
            </a:r>
            <a:r>
              <a:rPr lang="en-US" sz="1400" dirty="0" err="1" smtClean="0"/>
              <a:t>valore</a:t>
            </a:r>
            <a:r>
              <a:rPr lang="en-US" sz="1400" dirty="0" smtClean="0"/>
              <a:t> </a:t>
            </a:r>
            <a:r>
              <a:rPr lang="en-US" sz="1400" dirty="0" err="1" smtClean="0"/>
              <a:t>all’indice</a:t>
            </a:r>
            <a:r>
              <a:rPr lang="en-US" sz="1400" dirty="0" smtClean="0"/>
              <a:t> </a:t>
            </a:r>
            <a:r>
              <a:rPr lang="en-US" sz="1400" dirty="0" err="1" smtClean="0"/>
              <a:t>richiesto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0019" y="3661726"/>
            <a:ext cx="14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Riscrive</a:t>
            </a:r>
            <a:r>
              <a:rPr lang="en-US" sz="1400" dirty="0" smtClean="0"/>
              <a:t> </a:t>
            </a:r>
            <a:r>
              <a:rPr lang="en-US" sz="1400" dirty="0" err="1" smtClean="0"/>
              <a:t>l’output</a:t>
            </a:r>
            <a:r>
              <a:rPr lang="en-US" sz="1400" dirty="0" smtClean="0"/>
              <a:t> </a:t>
            </a:r>
            <a:r>
              <a:rPr lang="en-US" sz="1400" dirty="0" err="1" smtClean="0"/>
              <a:t>nel</a:t>
            </a:r>
            <a:r>
              <a:rPr lang="en-US" sz="1400" dirty="0" smtClean="0"/>
              <a:t> </a:t>
            </a:r>
            <a:r>
              <a:rPr lang="en-US" sz="1400" dirty="0" err="1" smtClean="0"/>
              <a:t>Vettore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5268" y="2700029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scriverà</a:t>
            </a:r>
            <a:r>
              <a:rPr lang="en-US" dirty="0" smtClean="0"/>
              <a:t> 700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Vettore</a:t>
            </a:r>
            <a:r>
              <a:rPr lang="en-US" dirty="0" smtClean="0"/>
              <a:t> </a:t>
            </a:r>
            <a:r>
              <a:rPr lang="en-US" dirty="0" err="1" smtClean="0"/>
              <a:t>all’indice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20582" y="4826295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scriverà</a:t>
            </a:r>
            <a:r>
              <a:rPr lang="en-US" dirty="0"/>
              <a:t> </a:t>
            </a:r>
            <a:r>
              <a:rPr lang="en-US" dirty="0" err="1" smtClean="0"/>
              <a:t>Falso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Vettore</a:t>
            </a:r>
            <a:r>
              <a:rPr lang="en-US" dirty="0" smtClean="0"/>
              <a:t> </a:t>
            </a:r>
            <a:r>
              <a:rPr lang="en-US" dirty="0" err="1"/>
              <a:t>all’indice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9159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4313</TotalTime>
  <Words>974</Words>
  <Application>Microsoft Office PowerPoint</Application>
  <PresentationFormat>Presentazione su schermo (4:3)</PresentationFormat>
  <Paragraphs>138</Paragraphs>
  <Slides>17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advanced</vt:lpstr>
      <vt:lpstr>Array (Vettori)</vt:lpstr>
      <vt:lpstr>Obiettivi della lezione</vt:lpstr>
      <vt:lpstr>Perchè usare i vettori?</vt:lpstr>
      <vt:lpstr>Vettori </vt:lpstr>
      <vt:lpstr>Blocchi di vettori: Guida rapida</vt:lpstr>
      <vt:lpstr>Indici del Vettore</vt:lpstr>
      <vt:lpstr>Blocchi: Operazioni con gli Vettore</vt:lpstr>
      <vt:lpstr>Come usare i Vettori? (Lettura)</vt:lpstr>
      <vt:lpstr>Come usare i Vettori? (Scrittura)</vt:lpstr>
      <vt:lpstr>Settaggio del blocco: Loop Count</vt:lpstr>
      <vt:lpstr>Nota: Accodare vs. Scrivere</vt:lpstr>
      <vt:lpstr>Sfida 1</vt:lpstr>
      <vt:lpstr>Soluzione alla Sfida 1</vt:lpstr>
      <vt:lpstr>Sfida 2</vt:lpstr>
      <vt:lpstr>Soluzione alla Sfida 2</vt:lpstr>
      <vt:lpstr>Passi futuri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GIUCO</cp:lastModifiedBy>
  <cp:revision>82</cp:revision>
  <cp:lastPrinted>2015-11-15T16:03:22Z</cp:lastPrinted>
  <dcterms:created xsi:type="dcterms:W3CDTF">2014-10-28T21:59:38Z</dcterms:created>
  <dcterms:modified xsi:type="dcterms:W3CDTF">2018-07-23T08:31:32Z</dcterms:modified>
</cp:coreProperties>
</file>