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3" r:id="rId3"/>
    <p:sldId id="276" r:id="rId4"/>
    <p:sldId id="275" r:id="rId5"/>
    <p:sldId id="285" r:id="rId6"/>
    <p:sldId id="286" r:id="rId7"/>
    <p:sldId id="287" r:id="rId8"/>
    <p:sldId id="277" r:id="rId9"/>
    <p:sldId id="279" r:id="rId10"/>
    <p:sldId id="284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3" autoAdjust="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8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BC7A-60A5-B249-9F35-66A7454EA9AB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7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3B9-23B4-C44E-8C14-9240ECCCD182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830-DD6A-E54C-9FE6-DB52CECFF395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5A97-35CA-2047-AA72-5F0564ADF139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890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707-8F03-9C4E-B1C5-8640B212A4A3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8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B9AF-21C2-0B49-A156-7D594D3E7E89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0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E162-903C-8444-93E3-347DF0B9BC4D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A3EE1B71-CD76-4745-99C7-A0B62C9EF16B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245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263-E92A-FF4E-9D8B-0FB1B6C66ED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3B7915A-D61E-5546-9C8E-12562E95E34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Cosa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controllo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proporzionale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/>
              <a:t>Risposta</a:t>
            </a:r>
            <a:r>
              <a:rPr lang="en-US" dirty="0" smtClean="0"/>
              <a:t>. </a:t>
            </a:r>
            <a:r>
              <a:rPr lang="en-US" dirty="0" err="1" smtClean="0"/>
              <a:t>Promuovere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più</a:t>
            </a:r>
            <a:r>
              <a:rPr lang="en-US" dirty="0" smtClean="0"/>
              <a:t> o </a:t>
            </a:r>
            <a:r>
              <a:rPr lang="en-US" dirty="0" err="1" smtClean="0"/>
              <a:t>meno</a:t>
            </a:r>
            <a:r>
              <a:rPr lang="en-US" dirty="0" smtClean="0"/>
              <a:t> in base a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o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lontano</a:t>
            </a:r>
            <a:r>
              <a:rPr lang="en-US" dirty="0" smtClean="0"/>
              <a:t> </a:t>
            </a:r>
            <a:r>
              <a:rPr lang="en-US" dirty="0" err="1" smtClean="0"/>
              <a:t>dall’obiettivo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Cos’hanno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comune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tutti</a:t>
            </a:r>
            <a:r>
              <a:rPr lang="en-US" dirty="0" smtClean="0">
                <a:solidFill>
                  <a:srgbClr val="FF0000"/>
                </a:solidFill>
              </a:rPr>
              <a:t> i </a:t>
            </a:r>
            <a:r>
              <a:rPr lang="en-US" dirty="0" err="1" smtClean="0">
                <a:solidFill>
                  <a:srgbClr val="FF0000"/>
                </a:solidFill>
              </a:rPr>
              <a:t>codici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controllo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proporzionale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/>
              <a:t>Risposta</a:t>
            </a:r>
            <a:r>
              <a:rPr lang="en-US" dirty="0" smtClean="0"/>
              <a:t>. </a:t>
            </a:r>
            <a:r>
              <a:rPr lang="en-US" dirty="0" err="1" smtClean="0"/>
              <a:t>Calcolano</a:t>
            </a:r>
            <a:r>
              <a:rPr lang="en-US" dirty="0" smtClean="0"/>
              <a:t> un </a:t>
            </a:r>
            <a:r>
              <a:rPr lang="en-US" dirty="0" err="1" smtClean="0"/>
              <a:t>errore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effettuano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correzione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discussione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</a:t>
            </a:r>
            <a:r>
              <a:rPr lang="en-US" dirty="0" err="1"/>
              <a:t>Seshan</a:t>
            </a:r>
            <a:r>
              <a:rPr lang="en-US" dirty="0"/>
              <a:t>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 err="1"/>
              <a:t>Traduzione</a:t>
            </a:r>
            <a:r>
              <a:rPr lang="en-US" dirty="0"/>
              <a:t>: Giuseppe </a:t>
            </a:r>
            <a:r>
              <a:rPr lang="en-US" dirty="0" err="1"/>
              <a:t>Comis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smtClean="0"/>
              <a:t>Crediti</a:t>
            </a:r>
            <a:endParaRPr lang="en-US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2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 e come </a:t>
            </a:r>
            <a:r>
              <a:rPr lang="en-US" dirty="0" err="1" smtClean="0"/>
              <a:t>realizzarlo</a:t>
            </a:r>
            <a:endParaRPr lang="en-US" dirty="0" smtClean="0"/>
          </a:p>
          <a:p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applicare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 a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sensori</a:t>
            </a:r>
            <a:endParaRPr lang="en-US" dirty="0" smtClean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matematici</a:t>
            </a:r>
            <a:r>
              <a:rPr lang="en-US" dirty="0" smtClean="0"/>
              <a:t>,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, </a:t>
            </a:r>
            <a:r>
              <a:rPr lang="en-US" dirty="0" err="1" smtClean="0"/>
              <a:t>Calibrazione</a:t>
            </a:r>
            <a:r>
              <a:rPr lang="en-US" dirty="0" smtClean="0"/>
              <a:t>,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3136"/>
            <a:ext cx="8574088" cy="32329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Nella</a:t>
            </a:r>
            <a:r>
              <a:rPr lang="en-US" dirty="0" smtClean="0"/>
              <a:t> nostra </a:t>
            </a:r>
            <a:r>
              <a:rPr lang="en-US" dirty="0" err="1" smtClean="0"/>
              <a:t>squadra</a:t>
            </a:r>
            <a:r>
              <a:rPr lang="en-US" dirty="0" smtClean="0"/>
              <a:t>, </a:t>
            </a:r>
            <a:r>
              <a:rPr lang="en-US" dirty="0" err="1" smtClean="0"/>
              <a:t>discutiamo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di “</a:t>
            </a:r>
            <a:r>
              <a:rPr lang="en-US" dirty="0" err="1" smtClean="0"/>
              <a:t>proporzionale</a:t>
            </a:r>
            <a:r>
              <a:rPr lang="en-US" dirty="0" smtClean="0"/>
              <a:t>” come se fosse un </a:t>
            </a:r>
            <a:r>
              <a:rPr lang="en-US" dirty="0" err="1" smtClean="0"/>
              <a:t>gioco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Bendate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squadra</a:t>
            </a:r>
            <a:r>
              <a:rPr lang="en-US" dirty="0" smtClean="0"/>
              <a:t>. </a:t>
            </a:r>
            <a:r>
              <a:rPr lang="it-IT" dirty="0" smtClean="0"/>
              <a:t>Lui </a:t>
            </a:r>
            <a:r>
              <a:rPr lang="it-IT" dirty="0"/>
              <a:t>o lei deve attraversare la stanza il più velocemente possibile e fermarsi esattamente su una linea disegnata a </a:t>
            </a:r>
            <a:r>
              <a:rPr lang="it-IT" dirty="0" smtClean="0"/>
              <a:t>terra </a:t>
            </a:r>
            <a:r>
              <a:rPr lang="en-US" dirty="0" smtClean="0"/>
              <a:t>(</a:t>
            </a:r>
            <a:r>
              <a:rPr lang="en-US" dirty="0" err="1" smtClean="0"/>
              <a:t>utilizzate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el </a:t>
            </a:r>
            <a:r>
              <a:rPr lang="en-US" dirty="0" err="1" smtClean="0"/>
              <a:t>nastro</a:t>
            </a:r>
            <a:r>
              <a:rPr lang="en-US" dirty="0" smtClean="0"/>
              <a:t> </a:t>
            </a:r>
            <a:r>
              <a:rPr lang="en-US" dirty="0" err="1" smtClean="0"/>
              <a:t>adesivo</a:t>
            </a:r>
            <a:r>
              <a:rPr lang="en-US" dirty="0" smtClean="0"/>
              <a:t> </a:t>
            </a:r>
            <a:r>
              <a:rPr lang="en-US" dirty="0" err="1" smtClean="0"/>
              <a:t>colorato</a:t>
            </a:r>
            <a:r>
              <a:rPr lang="en-US" dirty="0" smtClean="0"/>
              <a:t> per terra).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resto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squadra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dare </a:t>
            </a:r>
            <a:r>
              <a:rPr lang="en-US" dirty="0" err="1" smtClean="0"/>
              <a:t>indicazioni</a:t>
            </a:r>
            <a:r>
              <a:rPr lang="en-US" dirty="0" smtClean="0"/>
              <a:t> per </a:t>
            </a:r>
            <a:r>
              <a:rPr lang="en-US" dirty="0" err="1" smtClean="0"/>
              <a:t>muoversi</a:t>
            </a:r>
            <a:r>
              <a:rPr lang="en-US" dirty="0" smtClean="0"/>
              <a:t>.</a:t>
            </a:r>
          </a:p>
          <a:p>
            <a:r>
              <a:rPr lang="it-IT" dirty="0"/>
              <a:t>Quando la persona bendata </a:t>
            </a:r>
            <a:r>
              <a:rPr lang="it-IT" dirty="0" smtClean="0"/>
              <a:t>è lontano dalla linea, deve </a:t>
            </a:r>
            <a:r>
              <a:rPr lang="it-IT" dirty="0"/>
              <a:t>muoversi velocemente e fare grandi </a:t>
            </a:r>
            <a:r>
              <a:rPr lang="it-IT" dirty="0" smtClean="0"/>
              <a:t>passi</a:t>
            </a:r>
            <a:r>
              <a:rPr lang="en-US" dirty="0" smtClean="0"/>
              <a:t>.  Ma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vicino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, se vi </a:t>
            </a:r>
            <a:r>
              <a:rPr lang="en-US" dirty="0" err="1" smtClean="0"/>
              <a:t>arriva</a:t>
            </a:r>
            <a:r>
              <a:rPr lang="en-US" dirty="0" smtClean="0"/>
              <a:t> </a:t>
            </a:r>
            <a:r>
              <a:rPr lang="en-US" dirty="0" err="1" smtClean="0"/>
              <a:t>correndo</a:t>
            </a:r>
            <a:r>
              <a:rPr lang="en-US" dirty="0" smtClean="0"/>
              <a:t>, la </a:t>
            </a:r>
            <a:r>
              <a:rPr lang="en-US" dirty="0" err="1" smtClean="0"/>
              <a:t>supererà</a:t>
            </a:r>
            <a:r>
              <a:rPr lang="en-US" dirty="0" smtClean="0"/>
              <a:t>. </a:t>
            </a:r>
            <a:r>
              <a:rPr lang="it-IT" dirty="0"/>
              <a:t>Quindi, </a:t>
            </a:r>
            <a:r>
              <a:rPr lang="it-IT" dirty="0" smtClean="0"/>
              <a:t>bisogna dire </a:t>
            </a:r>
            <a:r>
              <a:rPr lang="it-IT" dirty="0"/>
              <a:t>al compagno di squadra bendato di andare più piano </a:t>
            </a:r>
            <a:r>
              <a:rPr lang="it-IT" dirty="0" smtClean="0"/>
              <a:t>ed a piccoli </a:t>
            </a:r>
            <a:r>
              <a:rPr lang="it-IT" dirty="0"/>
              <a:t>passi.</a:t>
            </a:r>
            <a:endParaRPr lang="en-US" dirty="0" smtClean="0"/>
          </a:p>
          <a:p>
            <a:r>
              <a:rPr lang="en-US" dirty="0" err="1" smtClean="0"/>
              <a:t>Dovete</a:t>
            </a:r>
            <a:r>
              <a:rPr lang="en-US" dirty="0" smtClean="0"/>
              <a:t> </a:t>
            </a:r>
            <a:r>
              <a:rPr lang="en-US" dirty="0" err="1" smtClean="0"/>
              <a:t>programmare</a:t>
            </a:r>
            <a:r>
              <a:rPr lang="en-US" dirty="0" smtClean="0"/>
              <a:t> robot </a:t>
            </a:r>
            <a:r>
              <a:rPr lang="en-US" dirty="0" err="1" smtClean="0"/>
              <a:t>nello</a:t>
            </a:r>
            <a:r>
              <a:rPr lang="en-US" dirty="0" smtClean="0"/>
              <a:t>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Imparare</a:t>
            </a:r>
            <a:r>
              <a:rPr lang="en-US" dirty="0" smtClean="0"/>
              <a:t> e </a:t>
            </a:r>
            <a:r>
              <a:rPr lang="en-US" dirty="0" err="1" smtClean="0"/>
              <a:t>discutere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13833" y="5284005"/>
            <a:ext cx="0" cy="1350204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nimation-147431_640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49424"/>
          <a:stretch/>
        </p:blipFill>
        <p:spPr>
          <a:xfrm>
            <a:off x="4309496" y="4999091"/>
            <a:ext cx="4363152" cy="16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Il robot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muove</a:t>
            </a:r>
            <a:r>
              <a:rPr lang="en-US" dirty="0" smtClean="0"/>
              <a:t> </a:t>
            </a:r>
            <a:r>
              <a:rPr lang="en-US" dirty="0" err="1" smtClean="0"/>
              <a:t>proporzionalmente</a:t>
            </a:r>
            <a:r>
              <a:rPr lang="en-US" dirty="0" smtClean="0"/>
              <a:t> – </a:t>
            </a:r>
            <a:r>
              <a:rPr lang="en-US" dirty="0" err="1" smtClean="0"/>
              <a:t>muovendosi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o </a:t>
            </a:r>
            <a:r>
              <a:rPr lang="en-US" dirty="0" err="1" smtClean="0"/>
              <a:t>meno</a:t>
            </a:r>
            <a:r>
              <a:rPr lang="en-US" dirty="0" smtClean="0"/>
              <a:t> in base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distanza</a:t>
            </a:r>
            <a:r>
              <a:rPr lang="en-US" dirty="0" smtClean="0"/>
              <a:t> </a:t>
            </a:r>
            <a:r>
              <a:rPr lang="en-US" dirty="0" err="1" smtClean="0"/>
              <a:t>dall’obiettivo</a:t>
            </a:r>
            <a:endParaRPr lang="en-US" dirty="0" smtClean="0"/>
          </a:p>
          <a:p>
            <a:pPr lvl="1"/>
            <a:r>
              <a:rPr lang="en-US" dirty="0" smtClean="0"/>
              <a:t>Per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segue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it-IT" dirty="0"/>
              <a:t>il robot potrebbe fare una virata più </a:t>
            </a:r>
            <a:r>
              <a:rPr lang="it-IT" dirty="0" smtClean="0"/>
              <a:t>stretta se </a:t>
            </a:r>
            <a:r>
              <a:rPr lang="it-IT" dirty="0"/>
              <a:t>è più lontano dalla </a:t>
            </a:r>
            <a:r>
              <a:rPr lang="it-IT" dirty="0" smtClean="0"/>
              <a:t>linea. Con il controllo proporzionale può essere più preciso e veloce </a:t>
            </a:r>
          </a:p>
          <a:p>
            <a:pPr lvl="1"/>
            <a:r>
              <a:rPr lang="en-US" dirty="0" smtClean="0"/>
              <a:t>Lo </a:t>
            </a:r>
            <a:r>
              <a:rPr lang="en-US" dirty="0" err="1" smtClean="0"/>
              <a:t>pseudocodice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in due </a:t>
            </a:r>
            <a:r>
              <a:rPr lang="en-US" dirty="0" err="1" smtClean="0"/>
              <a:t>fasi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Calcolare</a:t>
            </a:r>
            <a:r>
              <a:rPr lang="en-US" dirty="0" smtClean="0"/>
              <a:t> un </a:t>
            </a:r>
            <a:r>
              <a:rPr lang="en-US" dirty="0" err="1" smtClean="0"/>
              <a:t>errore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quanto</a:t>
            </a:r>
            <a:r>
              <a:rPr lang="en-US" dirty="0" smtClean="0">
                <a:sym typeface="Wingdings"/>
              </a:rPr>
              <a:t> è </a:t>
            </a:r>
            <a:r>
              <a:rPr lang="en-US" dirty="0" err="1" smtClean="0">
                <a:sym typeface="Wingdings"/>
              </a:rPr>
              <a:t>lontano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robot </a:t>
            </a:r>
            <a:r>
              <a:rPr lang="en-US" dirty="0" err="1" smtClean="0">
                <a:sym typeface="Wingdings"/>
              </a:rPr>
              <a:t>dall’obiettivo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Effettuare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correzione</a:t>
            </a:r>
            <a:r>
              <a:rPr lang="en-US" dirty="0" smtClean="0">
                <a:sym typeface="Wingdings"/>
              </a:rPr>
              <a:t> fare in </a:t>
            </a:r>
            <a:r>
              <a:rPr lang="en-US" dirty="0" err="1" smtClean="0">
                <a:sym typeface="Wingdings"/>
              </a:rPr>
              <a:t>modo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che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robot </a:t>
            </a:r>
            <a:r>
              <a:rPr lang="en-US" dirty="0" err="1" smtClean="0">
                <a:sym typeface="Wingdings"/>
              </a:rPr>
              <a:t>faccia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un’azione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correttiva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proporzionale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all’errore</a:t>
            </a:r>
            <a:r>
              <a:rPr lang="en-US" dirty="0" smtClean="0">
                <a:sym typeface="Wingdings"/>
              </a:rPr>
              <a:t>  (è per </a:t>
            </a:r>
            <a:r>
              <a:rPr lang="en-US" dirty="0" err="1" smtClean="0">
                <a:sym typeface="Wingdings"/>
              </a:rPr>
              <a:t>questo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che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viene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chiamato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proprio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controllo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proporzionale</a:t>
            </a:r>
            <a:r>
              <a:rPr lang="en-US" dirty="0" smtClean="0">
                <a:sym typeface="Wingdings"/>
              </a:rPr>
              <a:t>).  </a:t>
            </a:r>
            <a:r>
              <a:rPr lang="en-US" dirty="0" err="1" smtClean="0">
                <a:sym typeface="Wingdings"/>
              </a:rPr>
              <a:t>Dovete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moltiplicare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l’errore</a:t>
            </a:r>
            <a:r>
              <a:rPr lang="en-US" dirty="0" smtClean="0">
                <a:sym typeface="Wingdings"/>
              </a:rPr>
              <a:t> per un </a:t>
            </a:r>
            <a:r>
              <a:rPr lang="en-US" dirty="0" err="1" smtClean="0">
                <a:sym typeface="Wingdings"/>
              </a:rPr>
              <a:t>fattore</a:t>
            </a:r>
            <a:r>
              <a:rPr lang="en-US" dirty="0" smtClean="0">
                <a:sym typeface="Wingdings"/>
              </a:rPr>
              <a:t> di </a:t>
            </a:r>
            <a:r>
              <a:rPr lang="en-US" dirty="0" err="1" smtClean="0">
                <a:sym typeface="Wingdings"/>
              </a:rPr>
              <a:t>proporzionalità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opportuno</a:t>
            </a:r>
            <a:r>
              <a:rPr lang="en-US" dirty="0" smtClean="0">
                <a:sym typeface="Wingdings"/>
              </a:rPr>
              <a:t> per </a:t>
            </a:r>
            <a:r>
              <a:rPr lang="en-US" dirty="0" err="1" smtClean="0">
                <a:sym typeface="Wingdings"/>
              </a:rPr>
              <a:t>determinare</a:t>
            </a:r>
            <a:r>
              <a:rPr lang="en-US" dirty="0" smtClean="0">
                <a:sym typeface="Wingdings"/>
              </a:rPr>
              <a:t> la </a:t>
            </a:r>
            <a:r>
              <a:rPr lang="en-US" dirty="0" err="1" smtClean="0">
                <a:sym typeface="Wingdings"/>
              </a:rPr>
              <a:t>giusta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correzione</a:t>
            </a:r>
            <a:r>
              <a:rPr lang="en-US" dirty="0" smtClean="0">
                <a:sym typeface="Wingdings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pseudocodice</a:t>
            </a:r>
            <a:r>
              <a:rPr lang="en-US" dirty="0" smtClean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in due </a:t>
            </a:r>
            <a:r>
              <a:rPr lang="en-US" dirty="0" err="1" smtClean="0"/>
              <a:t>fasi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Calcolare</a:t>
            </a:r>
            <a:r>
              <a:rPr lang="en-US" dirty="0" smtClean="0"/>
              <a:t> un </a:t>
            </a:r>
            <a:r>
              <a:rPr lang="en-US" dirty="0" err="1" smtClean="0"/>
              <a:t>errore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Quanto</a:t>
            </a:r>
            <a:r>
              <a:rPr lang="en-US" dirty="0" smtClean="0">
                <a:sym typeface="Wingdings"/>
              </a:rPr>
              <a:t> è </a:t>
            </a:r>
            <a:r>
              <a:rPr lang="en-US" dirty="0" err="1" smtClean="0">
                <a:sym typeface="Wingdings"/>
              </a:rPr>
              <a:t>lontano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robot </a:t>
            </a:r>
            <a:r>
              <a:rPr lang="en-US" dirty="0" err="1" smtClean="0">
                <a:sym typeface="Wingdings"/>
              </a:rPr>
              <a:t>dall’obiettivo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Effettuare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correzione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fare in </a:t>
            </a:r>
            <a:r>
              <a:rPr lang="en-US" dirty="0" err="1">
                <a:sym typeface="Wingdings"/>
              </a:rPr>
              <a:t>modo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il</a:t>
            </a:r>
            <a:r>
              <a:rPr lang="en-US" dirty="0">
                <a:sym typeface="Wingdings"/>
              </a:rPr>
              <a:t> robot </a:t>
            </a:r>
            <a:r>
              <a:rPr lang="en-US" dirty="0" err="1">
                <a:sym typeface="Wingdings"/>
              </a:rPr>
              <a:t>faccia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un’azione</a:t>
            </a:r>
            <a:r>
              <a:rPr lang="en-US" dirty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correttiva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proporzionale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all’errore</a:t>
            </a:r>
            <a:r>
              <a:rPr lang="en-US" dirty="0">
                <a:sym typeface="Wingdings"/>
              </a:rPr>
              <a:t>  (è </a:t>
            </a:r>
            <a:r>
              <a:rPr lang="en-US" dirty="0" err="1">
                <a:sym typeface="Wingdings"/>
              </a:rPr>
              <a:t>proprio</a:t>
            </a:r>
            <a:r>
              <a:rPr lang="en-US" dirty="0">
                <a:sym typeface="Wingdings"/>
              </a:rPr>
              <a:t> per </a:t>
            </a:r>
            <a:r>
              <a:rPr lang="en-US" dirty="0" err="1">
                <a:sym typeface="Wingdings"/>
              </a:rPr>
              <a:t>questo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viene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chiamato</a:t>
            </a:r>
            <a:r>
              <a:rPr lang="en-US" dirty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controllo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proporzionale</a:t>
            </a:r>
            <a:r>
              <a:rPr lang="en-US" dirty="0">
                <a:sym typeface="Wingdings"/>
              </a:rPr>
              <a:t>).  </a:t>
            </a:r>
            <a:r>
              <a:rPr lang="en-US" dirty="0" err="1">
                <a:sym typeface="Wingdings"/>
              </a:rPr>
              <a:t>Dovete</a:t>
            </a:r>
            <a:r>
              <a:rPr lang="en-US" dirty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moltiplicare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l’errore</a:t>
            </a:r>
            <a:r>
              <a:rPr lang="en-US" dirty="0">
                <a:sym typeface="Wingdings"/>
              </a:rPr>
              <a:t> per un </a:t>
            </a:r>
            <a:r>
              <a:rPr lang="en-US" dirty="0" err="1">
                <a:sym typeface="Wingdings"/>
              </a:rPr>
              <a:t>fattore</a:t>
            </a:r>
            <a:r>
              <a:rPr lang="en-US" dirty="0">
                <a:sym typeface="Wingdings"/>
              </a:rPr>
              <a:t> di </a:t>
            </a:r>
            <a:r>
              <a:rPr lang="en-US" dirty="0" err="1">
                <a:sym typeface="Wingdings"/>
              </a:rPr>
              <a:t>proporzionalità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opportuno</a:t>
            </a:r>
            <a:r>
              <a:rPr lang="en-US" dirty="0">
                <a:sym typeface="Wingdings"/>
              </a:rPr>
              <a:t> per </a:t>
            </a:r>
            <a:r>
              <a:rPr lang="en-US" dirty="0" err="1">
                <a:sym typeface="Wingdings"/>
              </a:rPr>
              <a:t>determinare</a:t>
            </a:r>
            <a:r>
              <a:rPr lang="en-US" dirty="0">
                <a:sym typeface="Wingdings"/>
              </a:rPr>
              <a:t> la </a:t>
            </a:r>
            <a:r>
              <a:rPr lang="en-US" dirty="0" err="1">
                <a:sym typeface="Wingdings"/>
              </a:rPr>
              <a:t>giusta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correzione</a:t>
            </a:r>
            <a:r>
              <a:rPr lang="en-US" dirty="0">
                <a:sym typeface="Wingding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somiglia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1716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5268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8820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3545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97097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0649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1716" y="6134471"/>
            <a:ext cx="231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Calcolo</a:t>
            </a:r>
            <a:r>
              <a:rPr lang="en-US" dirty="0" smtClean="0"/>
              <a:t> </a:t>
            </a:r>
            <a:r>
              <a:rPr lang="en-US" dirty="0" err="1" smtClean="0"/>
              <a:t>dell’errore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3545" y="6102205"/>
            <a:ext cx="231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Elbow Connector 14"/>
          <p:cNvCxnSpPr>
            <a:stCxn id="11" idx="3"/>
            <a:endCxn id="6" idx="1"/>
          </p:cNvCxnSpPr>
          <p:nvPr/>
        </p:nvCxnSpPr>
        <p:spPr>
          <a:xfrm flipH="1">
            <a:off x="1631716" y="5530790"/>
            <a:ext cx="5560085" cy="12700"/>
          </a:xfrm>
          <a:prstGeom prst="bentConnector5">
            <a:avLst>
              <a:gd name="adj1" fmla="val -4111"/>
              <a:gd name="adj2" fmla="val -4631071"/>
              <a:gd name="adj3" fmla="val 10411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  <a:endCxn id="7" idx="1"/>
          </p:cNvCxnSpPr>
          <p:nvPr/>
        </p:nvCxnSpPr>
        <p:spPr>
          <a:xfrm>
            <a:off x="2302868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8" idx="1"/>
          </p:cNvCxnSpPr>
          <p:nvPr/>
        </p:nvCxnSpPr>
        <p:spPr>
          <a:xfrm>
            <a:off x="3126420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9" idx="1"/>
          </p:cNvCxnSpPr>
          <p:nvPr/>
        </p:nvCxnSpPr>
        <p:spPr>
          <a:xfrm>
            <a:off x="3949972" y="5530790"/>
            <a:ext cx="9235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0" idx="1"/>
          </p:cNvCxnSpPr>
          <p:nvPr/>
        </p:nvCxnSpPr>
        <p:spPr>
          <a:xfrm>
            <a:off x="5544697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6368249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letture del sensore di luce riflessa mostrano </a:t>
            </a:r>
            <a:r>
              <a:rPr lang="it-IT" dirty="0" smtClean="0"/>
              <a:t>quanto è "scura" </a:t>
            </a:r>
            <a:r>
              <a:rPr lang="it-IT" dirty="0"/>
              <a:t>in </a:t>
            </a:r>
            <a:r>
              <a:rPr lang="it-IT" dirty="0" smtClean="0"/>
              <a:t>media l'area misurata</a:t>
            </a:r>
          </a:p>
          <a:p>
            <a:r>
              <a:rPr lang="it-IT" dirty="0"/>
              <a:t>Le letture </a:t>
            </a:r>
            <a:r>
              <a:rPr lang="it-IT" dirty="0" smtClean="0"/>
              <a:t>del sensore dovrebbero </a:t>
            </a:r>
            <a:r>
              <a:rPr lang="it-IT" dirty="0"/>
              <a:t>variare da 100 (solo bianco) a 0 (solo nero)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Quanto</a:t>
            </a:r>
            <a:r>
              <a:rPr lang="en-US" dirty="0" smtClean="0"/>
              <a:t> è </a:t>
            </a:r>
            <a:r>
              <a:rPr lang="en-US" dirty="0" err="1" smtClean="0"/>
              <a:t>lontano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40747" y="5441779"/>
            <a:ext cx="7965830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61191" y="3780565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8088" y="3805935"/>
            <a:ext cx="334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</a:t>
            </a:r>
            <a:r>
              <a:rPr lang="en-US" dirty="0" err="1" smtClean="0"/>
              <a:t>misurata</a:t>
            </a:r>
            <a:r>
              <a:rPr lang="en-US" dirty="0" smtClean="0"/>
              <a:t> dal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luce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24517" y="52614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7593" y="4706052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266" y="4246557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Lettura</a:t>
            </a:r>
            <a:r>
              <a:rPr lang="en-US" dirty="0" smtClean="0"/>
              <a:t> = 100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02654" y="5238052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41327" y="4778557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Lettura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29774" y="5000661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68447" y="4541166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Lettura</a:t>
            </a:r>
            <a:r>
              <a:rPr lang="en-US" dirty="0" smtClean="0"/>
              <a:t> = 50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53606" y="5101706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2279" y="4642211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Lettura</a:t>
            </a:r>
            <a:r>
              <a:rPr lang="en-US" dirty="0" smtClean="0"/>
              <a:t> = 25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343931" y="4927853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82604" y="4468358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Lettura</a:t>
            </a:r>
            <a:r>
              <a:rPr lang="en-US" dirty="0" smtClean="0"/>
              <a:t> = 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Calcolare</a:t>
            </a:r>
            <a:r>
              <a:rPr lang="en-US" b="1" dirty="0" smtClean="0"/>
              <a:t> un </a:t>
            </a:r>
            <a:r>
              <a:rPr lang="en-US" b="1" dirty="0" err="1" smtClean="0"/>
              <a:t>errore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quanto</a:t>
            </a:r>
            <a:r>
              <a:rPr lang="en-US" dirty="0" smtClean="0">
                <a:sym typeface="Wingdings"/>
              </a:rPr>
              <a:t> è </a:t>
            </a:r>
            <a:r>
              <a:rPr lang="en-US" dirty="0" err="1" smtClean="0">
                <a:sym typeface="Wingdings"/>
              </a:rPr>
              <a:t>lontano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robot </a:t>
            </a:r>
            <a:r>
              <a:rPr lang="en-US" dirty="0" err="1" smtClean="0">
                <a:sym typeface="Wingdings"/>
              </a:rPr>
              <a:t>dall’obiettivo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Il robot </a:t>
            </a:r>
            <a:r>
              <a:rPr lang="en-US" dirty="0" err="1" smtClean="0">
                <a:sym typeface="Wingdings"/>
              </a:rPr>
              <a:t>prosegue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lungo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bordo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della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linea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l’obiettivo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dovrebbe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essere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lettura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sensore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uguale</a:t>
            </a:r>
            <a:r>
              <a:rPr lang="en-US" dirty="0" smtClean="0">
                <a:sym typeface="Wingdings" panose="05000000000000000000" pitchFamily="2" charset="2"/>
              </a:rPr>
              <a:t> a 50</a:t>
            </a:r>
          </a:p>
          <a:p>
            <a:pPr lvl="1"/>
            <a:r>
              <a:rPr lang="en-US" dirty="0" err="1" smtClean="0">
                <a:sym typeface="Wingdings"/>
              </a:rPr>
              <a:t>L’errore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dovrebbe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essere</a:t>
            </a:r>
            <a:r>
              <a:rPr lang="en-US" dirty="0" smtClean="0">
                <a:sym typeface="Wingdings"/>
              </a:rPr>
              <a:t> la </a:t>
            </a:r>
            <a:r>
              <a:rPr lang="en-US" dirty="0" err="1" smtClean="0">
                <a:sym typeface="Wingdings"/>
              </a:rPr>
              <a:t>differenza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tra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valore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letto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target di 50</a:t>
            </a:r>
          </a:p>
          <a:p>
            <a:pPr marL="457200" lvl="1"/>
            <a:r>
              <a:rPr lang="en-US" b="1" dirty="0" err="1" smtClean="0">
                <a:sym typeface="Wingdings"/>
              </a:rPr>
              <a:t>Effettuare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dirty="0" err="1" smtClean="0">
                <a:sym typeface="Wingdings"/>
              </a:rPr>
              <a:t>una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dirty="0" err="1" smtClean="0">
                <a:sym typeface="Wingdings"/>
              </a:rPr>
              <a:t>correzione</a:t>
            </a:r>
            <a:r>
              <a:rPr lang="en-US" b="1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 fare in </a:t>
            </a:r>
            <a:r>
              <a:rPr lang="en-US" dirty="0" err="1">
                <a:sym typeface="Wingdings"/>
              </a:rPr>
              <a:t>modo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il</a:t>
            </a:r>
            <a:r>
              <a:rPr lang="en-US" dirty="0">
                <a:sym typeface="Wingdings"/>
              </a:rPr>
              <a:t> robot </a:t>
            </a:r>
            <a:r>
              <a:rPr lang="en-US" dirty="0" err="1">
                <a:sym typeface="Wingdings"/>
              </a:rPr>
              <a:t>faccia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un’azione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proporzionale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all’errore</a:t>
            </a:r>
            <a:r>
              <a:rPr lang="en-US" dirty="0">
                <a:sym typeface="Wingdings"/>
              </a:rPr>
              <a:t>  (è </a:t>
            </a:r>
            <a:r>
              <a:rPr lang="en-US" dirty="0" err="1">
                <a:sym typeface="Wingdings"/>
              </a:rPr>
              <a:t>proprio</a:t>
            </a:r>
            <a:r>
              <a:rPr lang="en-US" dirty="0">
                <a:sym typeface="Wingdings"/>
              </a:rPr>
              <a:t> per </a:t>
            </a:r>
            <a:r>
              <a:rPr lang="en-US" dirty="0" err="1" smtClean="0">
                <a:sym typeface="Wingdings"/>
              </a:rPr>
              <a:t>questo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viene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chiamato</a:t>
            </a:r>
            <a:r>
              <a:rPr lang="en-US" dirty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controllo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proporzionale</a:t>
            </a:r>
            <a:r>
              <a:rPr lang="en-US" dirty="0">
                <a:sym typeface="Wingdings"/>
              </a:rPr>
              <a:t>).  </a:t>
            </a:r>
            <a:r>
              <a:rPr lang="en-US" dirty="0" err="1">
                <a:sym typeface="Wingdings"/>
              </a:rPr>
              <a:t>Dovete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moltiplicare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l’errore</a:t>
            </a:r>
            <a:r>
              <a:rPr lang="en-US" dirty="0">
                <a:sym typeface="Wingdings"/>
              </a:rPr>
              <a:t> per un </a:t>
            </a:r>
            <a:r>
              <a:rPr lang="en-US" dirty="0" err="1">
                <a:sym typeface="Wingdings"/>
              </a:rPr>
              <a:t>fattore</a:t>
            </a:r>
            <a:r>
              <a:rPr lang="en-US" dirty="0">
                <a:sym typeface="Wingdings"/>
              </a:rPr>
              <a:t> di </a:t>
            </a:r>
            <a:r>
              <a:rPr lang="en-US" dirty="0" err="1">
                <a:sym typeface="Wingdings"/>
              </a:rPr>
              <a:t>proporzionalità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opportuno</a:t>
            </a:r>
            <a:r>
              <a:rPr lang="en-US" dirty="0">
                <a:sym typeface="Wingdings"/>
              </a:rPr>
              <a:t> per </a:t>
            </a:r>
            <a:r>
              <a:rPr lang="en-US" dirty="0" err="1">
                <a:sym typeface="Wingdings"/>
              </a:rPr>
              <a:t>determinare</a:t>
            </a:r>
            <a:r>
              <a:rPr lang="en-US" dirty="0">
                <a:sym typeface="Wingdings"/>
              </a:rPr>
              <a:t> la </a:t>
            </a:r>
            <a:r>
              <a:rPr lang="en-US" dirty="0" err="1">
                <a:sym typeface="Wingdings"/>
              </a:rPr>
              <a:t>giusta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correzione</a:t>
            </a:r>
            <a:r>
              <a:rPr lang="en-US" dirty="0">
                <a:sym typeface="Wingdings"/>
              </a:rPr>
              <a:t>. </a:t>
            </a:r>
            <a:endParaRPr lang="en-US" dirty="0" smtClean="0">
              <a:sym typeface="Wingdings"/>
            </a:endParaRPr>
          </a:p>
          <a:p>
            <a:pPr lvl="1"/>
            <a:r>
              <a:rPr lang="it-IT" dirty="0"/>
              <a:t>Per seguire una linea, un robot deve virare verso il bordo della </a:t>
            </a:r>
            <a:r>
              <a:rPr lang="it-IT" dirty="0" smtClean="0"/>
              <a:t>linea</a:t>
            </a:r>
          </a:p>
          <a:p>
            <a:pPr lvl="1"/>
            <a:r>
              <a:rPr lang="it-IT" dirty="0"/>
              <a:t>Il robot deve girare più bruscamente se è </a:t>
            </a:r>
            <a:r>
              <a:rPr lang="it-IT" dirty="0" smtClean="0"/>
              <a:t>più lontano </a:t>
            </a:r>
            <a:r>
              <a:rPr lang="it-IT" dirty="0"/>
              <a:t>da una </a:t>
            </a:r>
            <a:r>
              <a:rPr lang="it-IT" dirty="0" smtClean="0"/>
              <a:t>linea</a:t>
            </a:r>
          </a:p>
          <a:p>
            <a:pPr lvl="1"/>
            <a:r>
              <a:rPr lang="it-IT" dirty="0"/>
              <a:t>Come si fa: è necessario regolare l'input dello sterzo sul blocco di movimento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 create un </a:t>
            </a:r>
            <a:r>
              <a:rPr lang="en-US" dirty="0" err="1" smtClean="0"/>
              <a:t>programma</a:t>
            </a:r>
            <a:r>
              <a:rPr lang="en-US" dirty="0" smtClean="0"/>
              <a:t> di “dog follower “ (</a:t>
            </a:r>
            <a:r>
              <a:rPr lang="en-US" dirty="0" err="1" smtClean="0"/>
              <a:t>seguire</a:t>
            </a:r>
            <a:r>
              <a:rPr lang="en-US" dirty="0" smtClean="0"/>
              <a:t> un </a:t>
            </a:r>
            <a:r>
              <a:rPr lang="en-US" dirty="0" err="1" smtClean="0"/>
              <a:t>cagnolino</a:t>
            </a:r>
            <a:r>
              <a:rPr lang="en-US" dirty="0" smtClean="0"/>
              <a:t>, o “</a:t>
            </a:r>
            <a:r>
              <a:rPr lang="en-US" dirty="0" err="1" smtClean="0"/>
              <a:t>cagnolino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segue”, n.d.t.)</a:t>
            </a:r>
          </a:p>
          <a:p>
            <a:pPr lvl="1"/>
            <a:r>
              <a:rPr lang="en-US" dirty="0" err="1" smtClean="0"/>
              <a:t>Usate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 con di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ultrasuoni</a:t>
            </a:r>
            <a:r>
              <a:rPr lang="en-US" dirty="0" smtClean="0"/>
              <a:t> per primo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stia</a:t>
            </a:r>
            <a:r>
              <a:rPr lang="en-US" dirty="0" smtClean="0"/>
              <a:t> 15 cm </a:t>
            </a:r>
            <a:r>
              <a:rPr lang="en-US" dirty="0" err="1" smtClean="0"/>
              <a:t>lontano</a:t>
            </a:r>
            <a:r>
              <a:rPr lang="en-US" dirty="0" smtClean="0"/>
              <a:t> da </a:t>
            </a:r>
            <a:r>
              <a:rPr lang="en-US" dirty="0" err="1" smtClean="0"/>
              <a:t>una</a:t>
            </a:r>
            <a:r>
              <a:rPr lang="en-US" dirty="0" smtClean="0"/>
              <a:t> persona (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muove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63269"/>
              </p:ext>
            </p:extLst>
          </p:nvPr>
        </p:nvGraphicFramePr>
        <p:xfrm>
          <a:off x="636020" y="4145243"/>
          <a:ext cx="7870372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/>
                <a:gridCol w="1838721"/>
                <a:gridCol w="2447219"/>
                <a:gridCol w="216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Applicazione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Obiettivo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Errore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Correzione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Dog Follower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Rimanere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distanza</a:t>
                      </a:r>
                      <a:r>
                        <a:rPr lang="en-US" dirty="0" smtClean="0"/>
                        <a:t> dal </a:t>
                      </a:r>
                      <a:r>
                        <a:rPr lang="en-US" dirty="0" err="1" smtClean="0"/>
                        <a:t>muro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Quanti cm dalla posizione target (differenza fra attuale distanza – distanza target)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Muoversi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più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velocemente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più</a:t>
                      </a:r>
                      <a:r>
                        <a:rPr lang="en-US" dirty="0" smtClean="0"/>
                        <a:t> lentamente secondo la </a:t>
                      </a:r>
                      <a:r>
                        <a:rPr lang="en-US" dirty="0" err="1" smtClean="0"/>
                        <a:t>distanza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Soluzione</a:t>
            </a:r>
            <a:r>
              <a:rPr lang="en-US" dirty="0" smtClean="0"/>
              <a:t>: Dog Follower con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ultrasuoni</a:t>
            </a:r>
            <a:endParaRPr lang="en-US" dirty="0"/>
          </a:p>
        </p:txBody>
      </p:sp>
      <p:pic>
        <p:nvPicPr>
          <p:cNvPr id="7" name="Picture 6" descr="Screen Shot 2014-10-18 at 2.43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8" y="1921813"/>
            <a:ext cx="6498403" cy="4515219"/>
          </a:xfrm>
          <a:prstGeom prst="rect">
            <a:avLst/>
          </a:prstGeom>
        </p:spPr>
      </p:pic>
      <p:sp>
        <p:nvSpPr>
          <p:cNvPr id="8" name="Segnaposto contenuto 7"/>
          <p:cNvSpPr txBox="1">
            <a:spLocks noGrp="1"/>
          </p:cNvSpPr>
          <p:nvPr>
            <p:ph idx="1"/>
          </p:nvPr>
        </p:nvSpPr>
        <p:spPr>
          <a:xfrm>
            <a:off x="1837346" y="2162232"/>
            <a:ext cx="3520868" cy="478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it-IT" sz="1000" dirty="0" smtClean="0"/>
              <a:t>Stiamo provando a scrivere un programma che faccia stare robot ad una distanza costante di 7 cm da un oggetto che si muove. Questo programma utilizza il controllo proporzionale.</a:t>
            </a:r>
            <a:endParaRPr lang="it-IT" sz="1000" dirty="0"/>
          </a:p>
        </p:txBody>
      </p:sp>
      <p:sp>
        <p:nvSpPr>
          <p:cNvPr id="10" name="Segnaposto contenuto 7"/>
          <p:cNvSpPr txBox="1">
            <a:spLocks/>
          </p:cNvSpPr>
          <p:nvPr/>
        </p:nvSpPr>
        <p:spPr>
          <a:xfrm>
            <a:off x="5554055" y="2210194"/>
            <a:ext cx="756000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800" dirty="0" smtClean="0"/>
              <a:t>Questo codice è stato scritto da </a:t>
            </a:r>
            <a:r>
              <a:rPr lang="it-IT" sz="800" dirty="0" err="1" smtClean="0"/>
              <a:t>Droid</a:t>
            </a:r>
            <a:r>
              <a:rPr lang="it-IT" sz="800" dirty="0" smtClean="0"/>
              <a:t> </a:t>
            </a:r>
            <a:r>
              <a:rPr lang="it-IT" sz="800" dirty="0" err="1" smtClean="0"/>
              <a:t>Robotics</a:t>
            </a:r>
            <a:endParaRPr lang="it-IT" sz="800" dirty="0"/>
          </a:p>
        </p:txBody>
      </p:sp>
      <p:sp>
        <p:nvSpPr>
          <p:cNvPr id="11" name="Segnaposto contenuto 7"/>
          <p:cNvSpPr txBox="1">
            <a:spLocks/>
          </p:cNvSpPr>
          <p:nvPr/>
        </p:nvSpPr>
        <p:spPr>
          <a:xfrm>
            <a:off x="1912834" y="4740358"/>
            <a:ext cx="1821678" cy="735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000" dirty="0" smtClean="0"/>
              <a:t>Prima parte: calcola l’errore. L’errore è la distanza misurata meno la distanza target. In questo caso abbiamo scelto 15 cm</a:t>
            </a:r>
            <a:endParaRPr lang="it-IT" sz="1000" dirty="0"/>
          </a:p>
        </p:txBody>
      </p:sp>
      <p:sp>
        <p:nvSpPr>
          <p:cNvPr id="12" name="Segnaposto contenuto 7"/>
          <p:cNvSpPr txBox="1">
            <a:spLocks/>
          </p:cNvSpPr>
          <p:nvPr/>
        </p:nvSpPr>
        <p:spPr>
          <a:xfrm>
            <a:off x="4102688" y="4789472"/>
            <a:ext cx="2376000" cy="1567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 smtClean="0"/>
              <a:t>Seconda parte: calcola ed applica la correzione.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 smtClean="0"/>
              <a:t>Moltiplichiamo l’errore calcolato nella prima parte per 10 per determinare la velocità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 smtClean="0"/>
              <a:t>Abbiamo scelto come fattore di proporzionalità 5 per creare un </a:t>
            </a:r>
            <a:r>
              <a:rPr lang="it-IT" sz="900" dirty="0" err="1" smtClean="0"/>
              <a:t>range</a:t>
            </a:r>
            <a:r>
              <a:rPr lang="it-IT" sz="900" dirty="0" smtClean="0"/>
              <a:t> in di velocità ragionevole.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 smtClean="0"/>
              <a:t>Esempio: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 smtClean="0"/>
              <a:t>Lettura del sensore= 10 cm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 smtClean="0"/>
              <a:t>Errore = 3 cm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/>
              <a:t>E</a:t>
            </a:r>
            <a:r>
              <a:rPr lang="it-IT" sz="900" dirty="0" smtClean="0"/>
              <a:t>rrore x 5 – 15 = potenza del motore.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900" dirty="0" smtClean="0"/>
              <a:t>Una potenza di 15 è un buon valore per una distanza di 3 cm</a:t>
            </a:r>
          </a:p>
        </p:txBody>
      </p:sp>
      <p:sp>
        <p:nvSpPr>
          <p:cNvPr id="13" name="Segnaposto contenuto 7"/>
          <p:cNvSpPr txBox="1">
            <a:spLocks/>
          </p:cNvSpPr>
          <p:nvPr/>
        </p:nvSpPr>
        <p:spPr>
          <a:xfrm>
            <a:off x="1912833" y="3199343"/>
            <a:ext cx="527545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700" dirty="0" smtClean="0"/>
              <a:t>Legge il sensore ultrasuoni</a:t>
            </a:r>
            <a:endParaRPr lang="it-IT" sz="700" dirty="0"/>
          </a:p>
        </p:txBody>
      </p:sp>
      <p:sp>
        <p:nvSpPr>
          <p:cNvPr id="14" name="Segnaposto contenuto 7"/>
          <p:cNvSpPr txBox="1">
            <a:spLocks/>
          </p:cNvSpPr>
          <p:nvPr/>
        </p:nvSpPr>
        <p:spPr>
          <a:xfrm>
            <a:off x="2829611" y="3198592"/>
            <a:ext cx="684000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800" dirty="0" smtClean="0"/>
              <a:t>Sottrae 15 dalla distanza letta</a:t>
            </a:r>
            <a:endParaRPr lang="it-IT" sz="800" dirty="0"/>
          </a:p>
        </p:txBody>
      </p:sp>
      <p:sp>
        <p:nvSpPr>
          <p:cNvPr id="15" name="Segnaposto contenuto 7"/>
          <p:cNvSpPr txBox="1">
            <a:spLocks/>
          </p:cNvSpPr>
          <p:nvPr/>
        </p:nvSpPr>
        <p:spPr>
          <a:xfrm>
            <a:off x="4080480" y="3219286"/>
            <a:ext cx="1044000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800" dirty="0" smtClean="0"/>
              <a:t>Moltiplica l’errore per 5</a:t>
            </a:r>
          </a:p>
          <a:p>
            <a:pPr marL="0" indent="0">
              <a:lnSpc>
                <a:spcPts val="800"/>
              </a:lnSpc>
              <a:spcBef>
                <a:spcPts val="0"/>
              </a:spcBef>
              <a:buFont typeface="Wingdings" pitchFamily="2" charset="2"/>
              <a:buNone/>
            </a:pPr>
            <a:endParaRPr lang="it-IT" sz="800" dirty="0"/>
          </a:p>
          <a:p>
            <a:pPr marL="0" indent="0">
              <a:lnSpc>
                <a:spcPts val="800"/>
              </a:lnSpc>
              <a:spcBef>
                <a:spcPts val="0"/>
              </a:spcBef>
              <a:buFont typeface="Wingdings" pitchFamily="2" charset="2"/>
              <a:buNone/>
            </a:pPr>
            <a:endParaRPr lang="it-IT" sz="800" dirty="0" smtClean="0"/>
          </a:p>
        </p:txBody>
      </p:sp>
      <p:sp>
        <p:nvSpPr>
          <p:cNvPr id="16" name="Segnaposto contenuto 7"/>
          <p:cNvSpPr txBox="1">
            <a:spLocks/>
          </p:cNvSpPr>
          <p:nvPr/>
        </p:nvSpPr>
        <p:spPr>
          <a:xfrm>
            <a:off x="5308429" y="3205579"/>
            <a:ext cx="831114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800" dirty="0" smtClean="0"/>
              <a:t>Applica all’errore calcolato al blocco potenza motori</a:t>
            </a:r>
            <a:endParaRPr lang="it-IT" sz="800" dirty="0"/>
          </a:p>
        </p:txBody>
      </p:sp>
      <p:sp>
        <p:nvSpPr>
          <p:cNvPr id="17" name="Segnaposto contenuto 7"/>
          <p:cNvSpPr txBox="1">
            <a:spLocks/>
          </p:cNvSpPr>
          <p:nvPr/>
        </p:nvSpPr>
        <p:spPr>
          <a:xfrm>
            <a:off x="6416792" y="3202195"/>
            <a:ext cx="612000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800" dirty="0" smtClean="0"/>
              <a:t>Eseguirà l’operazione per un minuto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3656</TotalTime>
  <Words>929</Words>
  <Application>Microsoft Office PowerPoint</Application>
  <PresentationFormat>Presentazione su schermo (4:3)</PresentationFormat>
  <Paragraphs>101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advanced</vt:lpstr>
      <vt:lpstr>Controllo proporzionale</vt:lpstr>
      <vt:lpstr>Obiettivi della lezione</vt:lpstr>
      <vt:lpstr>Imparare e discutere il controllo proporzionale</vt:lpstr>
      <vt:lpstr>Perchè usare il controllo proporzionale?</vt:lpstr>
      <vt:lpstr>A cosa somiglia il controllo proporzionale</vt:lpstr>
      <vt:lpstr>Quanto è lontano il robot dalla linea?</vt:lpstr>
      <vt:lpstr>Seguire una linea</vt:lpstr>
      <vt:lpstr>Sfida </vt:lpstr>
      <vt:lpstr>Soluzione: Dog Follower con sensore ultrasuoni</vt:lpstr>
      <vt:lpstr>Guida alla discussione</vt:lpstr>
      <vt:lpstr>Crediti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GIUCO</cp:lastModifiedBy>
  <cp:revision>40</cp:revision>
  <cp:lastPrinted>2015-12-20T02:26:09Z</cp:lastPrinted>
  <dcterms:created xsi:type="dcterms:W3CDTF">2014-10-28T21:59:38Z</dcterms:created>
  <dcterms:modified xsi:type="dcterms:W3CDTF">2018-07-23T08:32:58Z</dcterms:modified>
</cp:coreProperties>
</file>