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3"/>
  </p:notesMasterIdLst>
  <p:handoutMasterIdLst>
    <p:handoutMasterId r:id="rId14"/>
  </p:handoutMasterIdLst>
  <p:sldIdLst>
    <p:sldId id="292" r:id="rId2"/>
    <p:sldId id="29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70" autoAdjust="0"/>
    <p:restoredTop sz="94613"/>
  </p:normalViewPr>
  <p:slideViewPr>
    <p:cSldViewPr snapToGrid="0" snapToObjects="1">
      <p:cViewPr varScale="1">
        <p:scale>
          <a:sx n="110" d="100"/>
          <a:sy n="110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5C67-43BE-F94B-B20F-5323523A578E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3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7700-01C3-2149-9AA1-358A4635B8D2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4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2E8C-07C5-724F-97ED-456BE7D988EB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2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404A-2930-8A4F-BAA8-193B23FDECE9}" type="datetime1">
              <a:rPr lang="en-US" smtClean="0"/>
              <a:t>7/23/2018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6300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5706-256A-A24D-8EB5-76F832B9EA37}" type="datetime1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2DFB-AEAA-1D4D-8AFF-15F10F1D049A}" type="datetime1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8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74A-8FDA-1D42-8131-D43253927CBA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8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68F4AA8E-9656-904C-9F03-04A18AC7A1A4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94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6666-A103-424F-A8AA-46AE83B54567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79CBFAC-81A9-7643-974A-4C79FBAD7C8F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r>
              <a:rPr lang="en-US" dirty="0" smtClean="0"/>
              <a:t> </a:t>
            </a:r>
            <a:r>
              <a:rPr lang="en-US" dirty="0" err="1" smtClean="0"/>
              <a:t>sincronizzati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3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Cosa</a:t>
            </a:r>
            <a:r>
              <a:rPr lang="en-US" dirty="0" smtClean="0">
                <a:solidFill>
                  <a:srgbClr val="FF0000"/>
                </a:solidFill>
              </a:rPr>
              <a:t> è </a:t>
            </a:r>
            <a:r>
              <a:rPr lang="en-US" dirty="0" err="1" smtClean="0">
                <a:solidFill>
                  <a:srgbClr val="FF0000"/>
                </a:solidFill>
              </a:rPr>
              <a:t>il</a:t>
            </a:r>
            <a:r>
              <a:rPr lang="en-US" dirty="0" smtClean="0">
                <a:solidFill>
                  <a:srgbClr val="FF0000"/>
                </a:solidFill>
              </a:rPr>
              <a:t> “</a:t>
            </a:r>
            <a:r>
              <a:rPr lang="en-US" dirty="0" err="1" smtClean="0">
                <a:solidFill>
                  <a:srgbClr val="FF0000"/>
                </a:solidFill>
              </a:rPr>
              <a:t>problema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della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sincronizzazione</a:t>
            </a:r>
            <a:r>
              <a:rPr lang="en-US" dirty="0" smtClean="0">
                <a:solidFill>
                  <a:srgbClr val="FF0000"/>
                </a:solidFill>
              </a:rPr>
              <a:t>”?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/>
              <a:t>Ris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scrivete</a:t>
            </a:r>
            <a:r>
              <a:rPr lang="en-US" dirty="0" smtClean="0"/>
              <a:t> un </a:t>
            </a:r>
            <a:r>
              <a:rPr lang="en-US" dirty="0" err="1" smtClean="0"/>
              <a:t>codice</a:t>
            </a:r>
            <a:r>
              <a:rPr lang="en-US" dirty="0" smtClean="0"/>
              <a:t> per 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r>
              <a:rPr lang="en-US" dirty="0" smtClean="0"/>
              <a:t>, non </a:t>
            </a:r>
            <a:r>
              <a:rPr lang="en-US" dirty="0" err="1" smtClean="0"/>
              <a:t>avete</a:t>
            </a:r>
            <a:r>
              <a:rPr lang="en-US" dirty="0" smtClean="0"/>
              <a:t> la </a:t>
            </a:r>
            <a:r>
              <a:rPr lang="en-US" dirty="0" err="1" smtClean="0"/>
              <a:t>certezza</a:t>
            </a:r>
            <a:r>
              <a:rPr lang="en-US" dirty="0" smtClean="0"/>
              <a:t> di </a:t>
            </a:r>
            <a:r>
              <a:rPr lang="en-US" dirty="0" err="1" smtClean="0"/>
              <a:t>quando</a:t>
            </a:r>
            <a:r>
              <a:rPr lang="en-US" dirty="0" smtClean="0"/>
              <a:t> I due 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saranno</a:t>
            </a:r>
            <a:r>
              <a:rPr lang="en-US" dirty="0" smtClean="0"/>
              <a:t> </a:t>
            </a:r>
            <a:r>
              <a:rPr lang="en-US" dirty="0" err="1" smtClean="0"/>
              <a:t>finiti</a:t>
            </a:r>
            <a:r>
              <a:rPr lang="en-US" dirty="0" smtClean="0"/>
              <a:t>. Non </a:t>
            </a:r>
            <a:r>
              <a:rPr lang="en-US" dirty="0" err="1" smtClean="0"/>
              <a:t>sapete</a:t>
            </a:r>
            <a:r>
              <a:rPr lang="en-US" dirty="0" smtClean="0"/>
              <a:t> se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finirà</a:t>
            </a:r>
            <a:r>
              <a:rPr lang="en-US" dirty="0" smtClean="0"/>
              <a:t> prima </a:t>
            </a:r>
            <a:r>
              <a:rPr lang="en-US" dirty="0" err="1" smtClean="0"/>
              <a:t>dell’altro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Quali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sono</a:t>
            </a:r>
            <a:r>
              <a:rPr lang="en-US" dirty="0" smtClean="0">
                <a:solidFill>
                  <a:srgbClr val="FF0000"/>
                </a:solidFill>
              </a:rPr>
              <a:t> i 4 </a:t>
            </a:r>
            <a:r>
              <a:rPr lang="en-US" dirty="0" err="1" smtClean="0">
                <a:solidFill>
                  <a:srgbClr val="FF0000"/>
                </a:solidFill>
              </a:rPr>
              <a:t>modi</a:t>
            </a:r>
            <a:r>
              <a:rPr lang="en-US" dirty="0" smtClean="0">
                <a:solidFill>
                  <a:srgbClr val="FF0000"/>
                </a:solidFill>
              </a:rPr>
              <a:t> per </a:t>
            </a:r>
            <a:r>
              <a:rPr lang="en-US" dirty="0" err="1" smtClean="0">
                <a:solidFill>
                  <a:srgbClr val="FF0000"/>
                </a:solidFill>
              </a:rPr>
              <a:t>risolvere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questo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problema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/>
              <a:t>Ris</a:t>
            </a:r>
            <a:r>
              <a:rPr lang="en-US" dirty="0" smtClean="0"/>
              <a:t>. </a:t>
            </a:r>
            <a:r>
              <a:rPr lang="en-US" dirty="0" err="1" smtClean="0"/>
              <a:t>Usare</a:t>
            </a:r>
            <a:r>
              <a:rPr lang="en-US" dirty="0" smtClean="0"/>
              <a:t> le </a:t>
            </a:r>
            <a:r>
              <a:rPr lang="en-US" dirty="0" err="1" smtClean="0"/>
              <a:t>variabili</a:t>
            </a:r>
            <a:r>
              <a:rPr lang="en-US" dirty="0" smtClean="0"/>
              <a:t>, i </a:t>
            </a:r>
            <a:r>
              <a:rPr lang="en-US" dirty="0" err="1" smtClean="0"/>
              <a:t>fili</a:t>
            </a:r>
            <a:r>
              <a:rPr lang="en-US" dirty="0" smtClean="0"/>
              <a:t> di </a:t>
            </a:r>
            <a:r>
              <a:rPr lang="en-US" dirty="0" err="1" smtClean="0"/>
              <a:t>dati</a:t>
            </a:r>
            <a:r>
              <a:rPr lang="en-US" dirty="0" smtClean="0"/>
              <a:t>, i loop o i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per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i 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r>
              <a:rPr lang="en-US" dirty="0" smtClean="0"/>
              <a:t> 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completati</a:t>
            </a:r>
            <a:r>
              <a:rPr lang="en-US" dirty="0" smtClean="0"/>
              <a:t> prima di </a:t>
            </a:r>
            <a:r>
              <a:rPr lang="en-US" dirty="0" err="1" smtClean="0"/>
              <a:t>passare</a:t>
            </a:r>
            <a:r>
              <a:rPr lang="en-US" dirty="0" smtClean="0"/>
              <a:t> al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successivo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Guida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Discussione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Questo</a:t>
            </a:r>
            <a:r>
              <a:rPr lang="en-US" dirty="0"/>
              <a:t> tutorial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da Sanjay </a:t>
            </a:r>
            <a:r>
              <a:rPr lang="en-US" dirty="0" err="1"/>
              <a:t>Seshan</a:t>
            </a:r>
            <a:r>
              <a:rPr lang="en-US" dirty="0"/>
              <a:t> and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endParaRPr lang="en-US" dirty="0"/>
          </a:p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lezioni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www.ev3lessons.com</a:t>
            </a:r>
            <a:endParaRPr lang="en-US" dirty="0"/>
          </a:p>
          <a:p>
            <a:r>
              <a:rPr lang="en-US" dirty="0" err="1"/>
              <a:t>Traduzione</a:t>
            </a:r>
            <a:r>
              <a:rPr lang="en-US" dirty="0"/>
              <a:t>: Giuseppe </a:t>
            </a:r>
            <a:r>
              <a:rPr lang="en-US" dirty="0" err="1"/>
              <a:t>Comis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Crediti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Questo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lavoro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è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soggetto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a 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Capire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“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sincronizzazione</a:t>
            </a:r>
            <a:r>
              <a:rPr lang="en-US" dirty="0" smtClean="0"/>
              <a:t>”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usano</a:t>
            </a:r>
            <a:r>
              <a:rPr lang="en-US" dirty="0" smtClean="0"/>
              <a:t> 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Imparare</a:t>
            </a:r>
            <a:r>
              <a:rPr lang="en-US" dirty="0" smtClean="0"/>
              <a:t> </a:t>
            </a:r>
            <a:r>
              <a:rPr lang="en-US" dirty="0" err="1" smtClean="0"/>
              <a:t>tecniche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assicurino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due 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r>
              <a:rPr lang="en-US" dirty="0" smtClean="0"/>
              <a:t> </a:t>
            </a:r>
            <a:r>
              <a:rPr lang="en-US" dirty="0" err="1" smtClean="0"/>
              <a:t>finiscano</a:t>
            </a:r>
            <a:r>
              <a:rPr lang="en-US" dirty="0" smtClean="0"/>
              <a:t> prima </a:t>
            </a:r>
            <a:r>
              <a:rPr lang="en-US" dirty="0" err="1" smtClean="0"/>
              <a:t>dell’inizio</a:t>
            </a:r>
            <a:r>
              <a:rPr lang="en-US" dirty="0" smtClean="0"/>
              <a:t> del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successivo</a:t>
            </a:r>
            <a:r>
              <a:rPr lang="en-US" dirty="0" smtClean="0"/>
              <a:t> (</a:t>
            </a:r>
            <a:r>
              <a:rPr lang="en-US" dirty="0" err="1" smtClean="0"/>
              <a:t>variabili</a:t>
            </a:r>
            <a:r>
              <a:rPr lang="en-US" dirty="0" smtClean="0"/>
              <a:t>, </a:t>
            </a:r>
            <a:r>
              <a:rPr lang="en-US" dirty="0" err="1" smtClean="0"/>
              <a:t>fili</a:t>
            </a:r>
            <a:r>
              <a:rPr lang="en-US" dirty="0" smtClean="0"/>
              <a:t> di </a:t>
            </a:r>
            <a:r>
              <a:rPr lang="en-US" dirty="0" err="1" smtClean="0"/>
              <a:t>dati</a:t>
            </a:r>
            <a:r>
              <a:rPr lang="en-US" dirty="0" smtClean="0"/>
              <a:t>, loop e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Prerequisiti</a:t>
            </a:r>
            <a:r>
              <a:rPr lang="en-US" dirty="0" smtClean="0"/>
              <a:t>: </a:t>
            </a:r>
            <a:r>
              <a:rPr lang="en-US" dirty="0" err="1" smtClean="0"/>
              <a:t>Lezione</a:t>
            </a:r>
            <a:r>
              <a:rPr lang="en-US" dirty="0" smtClean="0"/>
              <a:t> sui 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r>
              <a:rPr lang="en-US" dirty="0" smtClean="0"/>
              <a:t>, </a:t>
            </a:r>
            <a:r>
              <a:rPr lang="en-US" dirty="0" err="1" smtClean="0"/>
              <a:t>Fili</a:t>
            </a:r>
            <a:r>
              <a:rPr lang="en-US" dirty="0" smtClean="0"/>
              <a:t> di </a:t>
            </a:r>
            <a:r>
              <a:rPr lang="en-US" dirty="0" err="1" smtClean="0"/>
              <a:t>dati</a:t>
            </a:r>
            <a:r>
              <a:rPr lang="en-US" dirty="0" smtClean="0"/>
              <a:t>, </a:t>
            </a:r>
            <a:r>
              <a:rPr lang="en-US" dirty="0" err="1" smtClean="0"/>
              <a:t>Variabili</a:t>
            </a:r>
            <a:r>
              <a:rPr lang="en-US" dirty="0" smtClean="0"/>
              <a:t>,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con input </a:t>
            </a:r>
            <a:r>
              <a:rPr lang="en-US" dirty="0" err="1" smtClean="0"/>
              <a:t>ed</a:t>
            </a:r>
            <a:r>
              <a:rPr lang="en-US" dirty="0" smtClean="0"/>
              <a:t>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268147"/>
            <a:ext cx="8574087" cy="25454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 </a:t>
            </a:r>
            <a:r>
              <a:rPr lang="en-US" sz="2000" dirty="0" err="1" smtClean="0"/>
              <a:t>flussi</a:t>
            </a:r>
            <a:r>
              <a:rPr lang="en-US" sz="2000" dirty="0" smtClean="0"/>
              <a:t> </a:t>
            </a:r>
            <a:r>
              <a:rPr lang="en-US" sz="2000" dirty="0" err="1" smtClean="0"/>
              <a:t>paralleli</a:t>
            </a:r>
            <a:r>
              <a:rPr lang="en-US" sz="2000" dirty="0" smtClean="0"/>
              <a:t> </a:t>
            </a:r>
            <a:r>
              <a:rPr lang="en-US" sz="2000" dirty="0" err="1" smtClean="0"/>
              <a:t>sono</a:t>
            </a:r>
            <a:r>
              <a:rPr lang="en-US" sz="2000" dirty="0" smtClean="0"/>
              <a:t> </a:t>
            </a:r>
            <a:r>
              <a:rPr lang="en-US" sz="2000" dirty="0" err="1" smtClean="0"/>
              <a:t>utili</a:t>
            </a:r>
            <a:r>
              <a:rPr lang="en-US" sz="2000" dirty="0" smtClean="0"/>
              <a:t> per </a:t>
            </a:r>
            <a:r>
              <a:rPr lang="en-US" sz="2000" dirty="0" err="1" smtClean="0"/>
              <a:t>eseguire</a:t>
            </a:r>
            <a:r>
              <a:rPr lang="en-US" sz="2000" dirty="0" smtClean="0"/>
              <a:t> due </a:t>
            </a:r>
            <a:r>
              <a:rPr lang="en-US" sz="2000" dirty="0" err="1" smtClean="0"/>
              <a:t>azioni</a:t>
            </a:r>
            <a:r>
              <a:rPr lang="en-US" sz="2000" dirty="0" smtClean="0"/>
              <a:t> </a:t>
            </a:r>
            <a:r>
              <a:rPr lang="en-US" sz="2000" dirty="0" err="1" smtClean="0"/>
              <a:t>contemporaneamente</a:t>
            </a:r>
            <a:endParaRPr lang="en-US" sz="2000" dirty="0" smtClean="0"/>
          </a:p>
          <a:p>
            <a:pPr lvl="1"/>
            <a:r>
              <a:rPr lang="en-US" sz="2000" dirty="0" err="1" smtClean="0"/>
              <a:t>Spesso</a:t>
            </a:r>
            <a:r>
              <a:rPr lang="en-US" sz="2000" dirty="0" smtClean="0"/>
              <a:t> </a:t>
            </a:r>
            <a:r>
              <a:rPr lang="en-US" sz="2000" dirty="0" err="1" smtClean="0"/>
              <a:t>bisogna</a:t>
            </a:r>
            <a:r>
              <a:rPr lang="en-US" sz="2000" dirty="0" smtClean="0"/>
              <a:t> </a:t>
            </a:r>
            <a:r>
              <a:rPr lang="en-US" sz="2000" dirty="0" err="1" smtClean="0"/>
              <a:t>continuare</a:t>
            </a:r>
            <a:r>
              <a:rPr lang="en-US" sz="2000" dirty="0" smtClean="0"/>
              <a:t> con </a:t>
            </a:r>
            <a:r>
              <a:rPr lang="en-US" sz="2000" dirty="0" err="1" smtClean="0"/>
              <a:t>altre</a:t>
            </a:r>
            <a:r>
              <a:rPr lang="en-US" sz="2000" dirty="0" smtClean="0"/>
              <a:t> </a:t>
            </a:r>
            <a:r>
              <a:rPr lang="en-US" sz="2000" dirty="0" err="1" smtClean="0"/>
              <a:t>azioni</a:t>
            </a:r>
            <a:r>
              <a:rPr lang="en-US" sz="2000" dirty="0" smtClean="0"/>
              <a:t> </a:t>
            </a:r>
            <a:r>
              <a:rPr lang="en-US" sz="2000" dirty="0" err="1" smtClean="0"/>
              <a:t>dopo</a:t>
            </a:r>
            <a:r>
              <a:rPr lang="en-US" sz="2000" dirty="0" smtClean="0"/>
              <a:t> un </a:t>
            </a:r>
            <a:r>
              <a:rPr lang="en-US" sz="2000" dirty="0" err="1" smtClean="0"/>
              <a:t>blocco</a:t>
            </a:r>
            <a:r>
              <a:rPr lang="en-US" sz="2000" dirty="0" smtClean="0"/>
              <a:t> con </a:t>
            </a:r>
            <a:r>
              <a:rPr lang="en-US" sz="2000" dirty="0" err="1" smtClean="0"/>
              <a:t>flussi</a:t>
            </a:r>
            <a:r>
              <a:rPr lang="en-US" sz="2000" dirty="0" smtClean="0"/>
              <a:t> </a:t>
            </a:r>
            <a:r>
              <a:rPr lang="en-US" sz="2000" dirty="0" err="1" smtClean="0"/>
              <a:t>paralleli</a:t>
            </a:r>
            <a:endParaRPr lang="en-US" sz="2000" dirty="0" smtClean="0"/>
          </a:p>
          <a:p>
            <a:pPr lvl="1"/>
            <a:r>
              <a:rPr lang="it-IT" sz="2000" dirty="0" smtClean="0"/>
              <a:t>Difficile</a:t>
            </a:r>
            <a:r>
              <a:rPr lang="en-US" sz="2000" dirty="0" smtClean="0"/>
              <a:t> </a:t>
            </a:r>
            <a:r>
              <a:rPr lang="en-US" sz="2000" dirty="0" err="1" smtClean="0"/>
              <a:t>sapere</a:t>
            </a:r>
            <a:r>
              <a:rPr lang="en-US" sz="2000" dirty="0" smtClean="0"/>
              <a:t> quale </a:t>
            </a:r>
            <a:r>
              <a:rPr lang="en-US" sz="2000" dirty="0" err="1" smtClean="0"/>
              <a:t>dei</a:t>
            </a:r>
            <a:r>
              <a:rPr lang="en-US" sz="2000" dirty="0" smtClean="0"/>
              <a:t> due </a:t>
            </a:r>
            <a:r>
              <a:rPr lang="en-US" sz="2000" dirty="0" err="1" smtClean="0"/>
              <a:t>flussi</a:t>
            </a:r>
            <a:r>
              <a:rPr lang="en-US" sz="2000" dirty="0" smtClean="0"/>
              <a:t> </a:t>
            </a:r>
            <a:r>
              <a:rPr lang="en-US" sz="2000" dirty="0" err="1" smtClean="0"/>
              <a:t>finirà</a:t>
            </a:r>
            <a:r>
              <a:rPr lang="en-US" sz="2000" dirty="0" smtClean="0"/>
              <a:t> prima  (</a:t>
            </a:r>
            <a:r>
              <a:rPr lang="en-US" sz="2000" dirty="0" err="1" smtClean="0"/>
              <a:t>questo</a:t>
            </a:r>
            <a:r>
              <a:rPr lang="en-US" sz="2000" dirty="0" smtClean="0"/>
              <a:t> è </a:t>
            </a:r>
            <a:r>
              <a:rPr lang="en-US" sz="2000" dirty="0" err="1" smtClean="0"/>
              <a:t>il</a:t>
            </a:r>
            <a:r>
              <a:rPr lang="en-US" sz="2000" dirty="0" smtClean="0"/>
              <a:t> “</a:t>
            </a:r>
            <a:r>
              <a:rPr lang="en-US" sz="2000" dirty="0" err="1" smtClean="0"/>
              <a:t>problema</a:t>
            </a:r>
            <a:r>
              <a:rPr lang="en-US" sz="2000" dirty="0" smtClean="0"/>
              <a:t> </a:t>
            </a:r>
            <a:r>
              <a:rPr lang="en-US" sz="2000" dirty="0" err="1" smtClean="0"/>
              <a:t>della</a:t>
            </a:r>
            <a:r>
              <a:rPr lang="en-US" sz="2000" dirty="0" smtClean="0"/>
              <a:t> </a:t>
            </a:r>
            <a:r>
              <a:rPr lang="en-US" sz="2000" dirty="0" err="1" smtClean="0"/>
              <a:t>sincronizzazione</a:t>
            </a:r>
            <a:r>
              <a:rPr lang="en-US" sz="2000" dirty="0" smtClean="0"/>
              <a:t> </a:t>
            </a:r>
            <a:r>
              <a:rPr lang="en-US" sz="2000" dirty="0" err="1" smtClean="0"/>
              <a:t>dei</a:t>
            </a:r>
            <a:r>
              <a:rPr lang="en-US" sz="2000" dirty="0" smtClean="0"/>
              <a:t> </a:t>
            </a:r>
            <a:r>
              <a:rPr lang="en-US" sz="2000" dirty="0" err="1" smtClean="0"/>
              <a:t>flussi</a:t>
            </a:r>
            <a:r>
              <a:rPr lang="en-US" sz="2000" dirty="0" smtClean="0"/>
              <a:t> </a:t>
            </a:r>
            <a:r>
              <a:rPr lang="en-US" sz="2000" dirty="0" err="1" smtClean="0"/>
              <a:t>paralleli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Occorre</a:t>
            </a:r>
            <a:r>
              <a:rPr lang="en-US" sz="2000" dirty="0" smtClean="0"/>
              <a:t> </a:t>
            </a:r>
            <a:r>
              <a:rPr lang="it-IT" sz="2000" dirty="0" smtClean="0"/>
              <a:t>sincronizzare</a:t>
            </a:r>
            <a:r>
              <a:rPr lang="en-US" sz="2000" dirty="0" smtClean="0"/>
              <a:t> i </a:t>
            </a:r>
            <a:r>
              <a:rPr lang="en-US" sz="2000" dirty="0" err="1" smtClean="0"/>
              <a:t>flussi</a:t>
            </a:r>
            <a:r>
              <a:rPr lang="en-US" sz="2000" dirty="0" smtClean="0"/>
              <a:t> per fare in </a:t>
            </a:r>
            <a:r>
              <a:rPr lang="en-US" sz="2000" dirty="0" err="1" smtClean="0"/>
              <a:t>modo</a:t>
            </a:r>
            <a:r>
              <a:rPr lang="en-US" sz="2000" dirty="0" smtClean="0"/>
              <a:t> </a:t>
            </a:r>
            <a:r>
              <a:rPr lang="en-US" sz="2000" dirty="0" err="1" smtClean="0"/>
              <a:t>che</a:t>
            </a:r>
            <a:r>
              <a:rPr lang="en-US" sz="2000" dirty="0" smtClean="0"/>
              <a:t> le </a:t>
            </a:r>
            <a:r>
              <a:rPr lang="en-US" sz="2000" dirty="0" err="1" smtClean="0"/>
              <a:t>azioni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programmate</a:t>
            </a:r>
            <a:r>
              <a:rPr lang="en-US" sz="2000" dirty="0" smtClean="0"/>
              <a:t> </a:t>
            </a:r>
            <a:r>
              <a:rPr lang="en-US" sz="2000" dirty="0" err="1" smtClean="0"/>
              <a:t>vengano</a:t>
            </a:r>
            <a:r>
              <a:rPr lang="en-US" sz="2000" dirty="0" smtClean="0"/>
              <a:t> </a:t>
            </a:r>
            <a:r>
              <a:rPr lang="en-US" sz="2000" dirty="0" err="1" smtClean="0"/>
              <a:t>eseguite</a:t>
            </a:r>
            <a:r>
              <a:rPr lang="en-US" sz="2000" dirty="0" smtClean="0"/>
              <a:t> </a:t>
            </a:r>
            <a:r>
              <a:rPr lang="en-US" sz="2000" dirty="0" err="1" smtClean="0"/>
              <a:t>interamente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r>
              <a:rPr lang="en-US" dirty="0" smtClean="0"/>
              <a:t> </a:t>
            </a:r>
            <a:r>
              <a:rPr lang="en-US" dirty="0" err="1" smtClean="0"/>
              <a:t>all’interno</a:t>
            </a:r>
            <a:r>
              <a:rPr lang="en-US" dirty="0" smtClean="0"/>
              <a:t> di </a:t>
            </a:r>
            <a:r>
              <a:rPr lang="en-US" dirty="0" err="1" smtClean="0"/>
              <a:t>programmi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09" y="4151728"/>
            <a:ext cx="1940577" cy="2385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612475" y="5065407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599787"/>
            <a:ext cx="5822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err="1" smtClean="0"/>
              <a:t>Nell’immagine</a:t>
            </a:r>
            <a:r>
              <a:rPr lang="en-US" sz="1600" dirty="0" smtClean="0"/>
              <a:t> in basso, la </a:t>
            </a:r>
            <a:r>
              <a:rPr lang="en-US" sz="1600" dirty="0" err="1" smtClean="0"/>
              <a:t>rotazione</a:t>
            </a:r>
            <a:r>
              <a:rPr lang="en-US" sz="1600" dirty="0" smtClean="0"/>
              <a:t> </a:t>
            </a:r>
            <a:r>
              <a:rPr lang="en-US" sz="1600" dirty="0" err="1" smtClean="0"/>
              <a:t>inizierà</a:t>
            </a:r>
            <a:r>
              <a:rPr lang="en-US" sz="1600" dirty="0" smtClean="0"/>
              <a:t> prima o </a:t>
            </a:r>
            <a:r>
              <a:rPr lang="en-US" sz="1600" dirty="0" err="1" smtClean="0"/>
              <a:t>dopo</a:t>
            </a:r>
            <a:r>
              <a:rPr lang="en-US" sz="1600" dirty="0" smtClean="0"/>
              <a:t> </a:t>
            </a:r>
            <a:r>
              <a:rPr lang="en-US" sz="1600" dirty="0" err="1" smtClean="0"/>
              <a:t>il</a:t>
            </a:r>
            <a:r>
              <a:rPr lang="en-US" sz="1600" dirty="0" smtClean="0"/>
              <a:t> </a:t>
            </a:r>
            <a:r>
              <a:rPr lang="en-US" sz="1600" dirty="0" err="1" smtClean="0"/>
              <a:t>movimento</a:t>
            </a:r>
            <a:r>
              <a:rPr lang="en-US" sz="1600" dirty="0" smtClean="0"/>
              <a:t> del </a:t>
            </a:r>
            <a:r>
              <a:rPr lang="en-US" sz="1600" dirty="0" err="1" smtClean="0"/>
              <a:t>motore</a:t>
            </a:r>
            <a:r>
              <a:rPr lang="en-US" sz="1600" dirty="0" smtClean="0"/>
              <a:t> A?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407721" y="3813569"/>
            <a:ext cx="306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Risposta</a:t>
            </a:r>
            <a:r>
              <a:rPr lang="en-US" dirty="0" smtClean="0">
                <a:solidFill>
                  <a:srgbClr val="FF0000"/>
                </a:solidFill>
              </a:rPr>
              <a:t>: non lo </a:t>
            </a:r>
            <a:r>
              <a:rPr lang="en-US" dirty="0" err="1" smtClean="0">
                <a:solidFill>
                  <a:srgbClr val="FF0000"/>
                </a:solidFill>
              </a:rPr>
              <a:t>sappiamo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18" y="4254846"/>
            <a:ext cx="3064746" cy="2342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20" y="1928043"/>
            <a:ext cx="4104817" cy="313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944937" cy="4307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esempio</a:t>
            </a:r>
            <a:r>
              <a:rPr lang="en-US" dirty="0" smtClean="0"/>
              <a:t>, </a:t>
            </a:r>
            <a:r>
              <a:rPr lang="en-US" dirty="0" err="1" smtClean="0"/>
              <a:t>vogliamo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movimento</a:t>
            </a:r>
            <a:r>
              <a:rPr lang="en-US" dirty="0" smtClean="0"/>
              <a:t> </a:t>
            </a:r>
            <a:r>
              <a:rPr lang="en-US" dirty="0" err="1" smtClean="0"/>
              <a:t>contemporaneo</a:t>
            </a:r>
            <a:r>
              <a:rPr lang="en-US" dirty="0" smtClean="0"/>
              <a:t> di 720° in </a:t>
            </a:r>
            <a:r>
              <a:rPr lang="en-US" dirty="0" err="1" smtClean="0"/>
              <a:t>avanti</a:t>
            </a:r>
            <a:r>
              <a:rPr lang="en-US" dirty="0" smtClean="0"/>
              <a:t> (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sterzo</a:t>
            </a:r>
            <a:r>
              <a:rPr lang="en-US" dirty="0" smtClean="0"/>
              <a:t>) e del </a:t>
            </a:r>
            <a:r>
              <a:rPr lang="en-US" dirty="0" err="1" smtClean="0"/>
              <a:t>motore</a:t>
            </a:r>
            <a:r>
              <a:rPr lang="en-US" dirty="0" smtClean="0"/>
              <a:t> A </a:t>
            </a:r>
            <a:r>
              <a:rPr lang="en-US" dirty="0" err="1" smtClean="0"/>
              <a:t>finiscano</a:t>
            </a:r>
            <a:r>
              <a:rPr lang="en-US" dirty="0" smtClean="0"/>
              <a:t> prima del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sterzata</a:t>
            </a:r>
            <a:r>
              <a:rPr lang="en-US" dirty="0" smtClean="0"/>
              <a:t> di 360° (la </a:t>
            </a:r>
            <a:r>
              <a:rPr lang="en-US" dirty="0" err="1" smtClean="0"/>
              <a:t>rotazione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4 </a:t>
            </a:r>
            <a:r>
              <a:rPr lang="en-US" dirty="0" err="1" smtClean="0"/>
              <a:t>modi</a:t>
            </a:r>
            <a:r>
              <a:rPr lang="en-US" dirty="0" smtClean="0"/>
              <a:t> per fare </a:t>
            </a:r>
            <a:r>
              <a:rPr lang="en-US" dirty="0" err="1" smtClean="0"/>
              <a:t>questo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Variabili</a:t>
            </a:r>
            <a:r>
              <a:rPr lang="en-US" dirty="0" smtClean="0"/>
              <a:t> (</a:t>
            </a:r>
            <a:r>
              <a:rPr lang="en-US" dirty="0" err="1" smtClean="0"/>
              <a:t>vedi</a:t>
            </a:r>
            <a:r>
              <a:rPr lang="en-US" dirty="0" smtClean="0"/>
              <a:t> slide 4)</a:t>
            </a:r>
          </a:p>
          <a:p>
            <a:pPr lvl="1"/>
            <a:r>
              <a:rPr lang="en-US" dirty="0" err="1" smtClean="0"/>
              <a:t>Fili</a:t>
            </a:r>
            <a:r>
              <a:rPr lang="en-US" dirty="0" smtClean="0"/>
              <a:t> (</a:t>
            </a:r>
            <a:r>
              <a:rPr lang="en-US" dirty="0" err="1" smtClean="0"/>
              <a:t>vedi</a:t>
            </a:r>
            <a:r>
              <a:rPr lang="en-US" dirty="0" smtClean="0"/>
              <a:t> slide 5)</a:t>
            </a:r>
          </a:p>
          <a:p>
            <a:pPr lvl="1"/>
            <a:r>
              <a:rPr lang="en-US" dirty="0" smtClean="0"/>
              <a:t>Loop (</a:t>
            </a:r>
            <a:r>
              <a:rPr lang="en-US" dirty="0" err="1" smtClean="0"/>
              <a:t>vedi</a:t>
            </a:r>
            <a:r>
              <a:rPr lang="en-US" dirty="0" smtClean="0"/>
              <a:t> slide 6)</a:t>
            </a:r>
          </a:p>
          <a:p>
            <a:pPr lvl="1"/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(</a:t>
            </a:r>
            <a:r>
              <a:rPr lang="en-US" dirty="0" err="1" smtClean="0"/>
              <a:t>vedi</a:t>
            </a:r>
            <a:r>
              <a:rPr lang="en-US" dirty="0" smtClean="0"/>
              <a:t> slide 7)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Assicurarsi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entrambi</a:t>
            </a:r>
            <a:r>
              <a:rPr lang="en-US" dirty="0" smtClean="0"/>
              <a:t> i 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finiti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3420" y="5277137"/>
            <a:ext cx="4194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Questo</a:t>
            </a:r>
            <a:r>
              <a:rPr lang="en-US" dirty="0" smtClean="0"/>
              <a:t> è </a:t>
            </a:r>
            <a:r>
              <a:rPr lang="en-US" dirty="0" err="1" smtClean="0"/>
              <a:t>definito</a:t>
            </a:r>
            <a:r>
              <a:rPr lang="en-US" dirty="0" smtClean="0"/>
              <a:t> come </a:t>
            </a:r>
            <a:r>
              <a:rPr lang="en-US" dirty="0" err="1" smtClean="0"/>
              <a:t>il</a:t>
            </a:r>
            <a:r>
              <a:rPr lang="en-US" dirty="0" smtClean="0"/>
              <a:t> “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sincronizzazione</a:t>
            </a:r>
            <a:r>
              <a:rPr lang="en-US" dirty="0" smtClean="0"/>
              <a:t>”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corrispondente</a:t>
            </a:r>
            <a:r>
              <a:rPr lang="en-US" dirty="0" smtClean="0"/>
              <a:t> file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codoce</a:t>
            </a:r>
            <a:r>
              <a:rPr lang="en-US" dirty="0" smtClean="0"/>
              <a:t> EV3</a:t>
            </a:r>
            <a:endParaRPr lang="en-US" dirty="0"/>
          </a:p>
        </p:txBody>
      </p:sp>
      <p:sp>
        <p:nvSpPr>
          <p:cNvPr id="8" name="Segnaposto contenuto 7"/>
          <p:cNvSpPr txBox="1">
            <a:spLocks/>
          </p:cNvSpPr>
          <p:nvPr/>
        </p:nvSpPr>
        <p:spPr>
          <a:xfrm>
            <a:off x="4705415" y="1966637"/>
            <a:ext cx="1987096" cy="6694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900"/>
              </a:lnSpc>
              <a:buFont typeface="Wingdings" pitchFamily="2" charset="2"/>
              <a:buNone/>
            </a:pPr>
            <a:r>
              <a:rPr lang="it-IT" sz="900" dirty="0" smtClean="0"/>
              <a:t>Lo scopo di questo programma è di creare un semplice programma che muova il motore di un braccio e cammini avanti contemporaneamente utilizzando due flussi paralleli</a:t>
            </a:r>
            <a:endParaRPr lang="it-IT" sz="900" dirty="0" smtClean="0"/>
          </a:p>
        </p:txBody>
      </p:sp>
      <p:sp>
        <p:nvSpPr>
          <p:cNvPr id="9" name="Segnaposto contenuto 7"/>
          <p:cNvSpPr txBox="1">
            <a:spLocks/>
          </p:cNvSpPr>
          <p:nvPr/>
        </p:nvSpPr>
        <p:spPr>
          <a:xfrm>
            <a:off x="7197393" y="3527100"/>
            <a:ext cx="1295867" cy="13619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00"/>
              </a:lnSpc>
            </a:pPr>
            <a:r>
              <a:rPr lang="it-IT" sz="900" dirty="0" smtClean="0"/>
              <a:t>Problema: </a:t>
            </a:r>
            <a:r>
              <a:rPr lang="it-IT" sz="900" dirty="0"/>
              <a:t>questo </a:t>
            </a:r>
            <a:r>
              <a:rPr lang="it-IT" sz="900" dirty="0" smtClean="0"/>
              <a:t>blocco verrà eseguito dopo quello precedente </a:t>
            </a:r>
            <a:r>
              <a:rPr lang="it-IT" sz="900" dirty="0"/>
              <a:t>ma probabilmente </a:t>
            </a:r>
            <a:r>
              <a:rPr lang="it-IT" sz="900" dirty="0" smtClean="0"/>
              <a:t>vorreste assicurarvi </a:t>
            </a:r>
            <a:r>
              <a:rPr lang="it-IT" sz="900" dirty="0"/>
              <a:t>che l'altro </a:t>
            </a:r>
            <a:r>
              <a:rPr lang="it-IT" sz="900" dirty="0" smtClean="0"/>
              <a:t>flusso finisca </a:t>
            </a:r>
            <a:r>
              <a:rPr lang="it-IT" sz="900" dirty="0"/>
              <a:t>prima di </a:t>
            </a:r>
            <a:r>
              <a:rPr lang="it-IT" sz="900" dirty="0" smtClean="0"/>
              <a:t>eseguire questo </a:t>
            </a:r>
            <a:r>
              <a:rPr lang="it-IT" sz="900" dirty="0"/>
              <a:t>blocco</a:t>
            </a:r>
            <a:r>
              <a:rPr lang="it-IT" sz="900" dirty="0" smtClean="0"/>
              <a:t>. Non sapete se i flussi paralleli saranno completati per primi.</a:t>
            </a:r>
            <a:endParaRPr lang="it-IT" sz="900" dirty="0" smtClean="0"/>
          </a:p>
        </p:txBody>
      </p:sp>
      <p:sp>
        <p:nvSpPr>
          <p:cNvPr id="10" name="Segnaposto contenuto 7"/>
          <p:cNvSpPr txBox="1">
            <a:spLocks/>
          </p:cNvSpPr>
          <p:nvPr/>
        </p:nvSpPr>
        <p:spPr>
          <a:xfrm>
            <a:off x="5515100" y="4648737"/>
            <a:ext cx="11774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800"/>
              </a:lnSpc>
              <a:buFont typeface="Wingdings" pitchFamily="2" charset="2"/>
              <a:buNone/>
            </a:pPr>
            <a:r>
              <a:rPr lang="it-IT" sz="900" dirty="0" smtClean="0"/>
              <a:t>Gira in motore A di 1000° mentre cammina</a:t>
            </a:r>
            <a:endParaRPr lang="it-IT" sz="900" dirty="0" smtClean="0"/>
          </a:p>
        </p:txBody>
      </p:sp>
      <p:sp>
        <p:nvSpPr>
          <p:cNvPr id="11" name="Segnaposto contenuto 7"/>
          <p:cNvSpPr txBox="1">
            <a:spLocks/>
          </p:cNvSpPr>
          <p:nvPr/>
        </p:nvSpPr>
        <p:spPr>
          <a:xfrm>
            <a:off x="7154100" y="2445367"/>
            <a:ext cx="1344771" cy="2975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800"/>
              </a:lnSpc>
              <a:buFont typeface="Wingdings" pitchFamily="2" charset="2"/>
              <a:buNone/>
            </a:pPr>
            <a:r>
              <a:rPr lang="it-IT" sz="900" dirty="0" smtClean="0"/>
              <a:t>Gira a destra per 360° di motore</a:t>
            </a:r>
            <a:endParaRPr lang="it-IT" sz="900" dirty="0" smtClean="0"/>
          </a:p>
        </p:txBody>
      </p:sp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55" y="1652020"/>
            <a:ext cx="8574087" cy="429183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Usare</a:t>
            </a:r>
            <a:r>
              <a:rPr lang="en-US" dirty="0" smtClean="0"/>
              <a:t> le </a:t>
            </a:r>
            <a:r>
              <a:rPr lang="en-US" dirty="0" err="1" smtClean="0"/>
              <a:t>Variabili</a:t>
            </a:r>
            <a:r>
              <a:rPr lang="en-US" dirty="0" smtClean="0"/>
              <a:t> per </a:t>
            </a:r>
            <a:r>
              <a:rPr lang="en-US" dirty="0" err="1" smtClean="0"/>
              <a:t>Sincronizzare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805" y="5620688"/>
            <a:ext cx="419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Questo</a:t>
            </a:r>
            <a:r>
              <a:rPr lang="en-US" dirty="0" smtClean="0"/>
              <a:t> è </a:t>
            </a:r>
            <a:r>
              <a:rPr lang="en-US" dirty="0" err="1" smtClean="0"/>
              <a:t>definito</a:t>
            </a:r>
            <a:r>
              <a:rPr lang="en-US" dirty="0" smtClean="0"/>
              <a:t> come “</a:t>
            </a:r>
            <a:r>
              <a:rPr lang="en-US" dirty="0" err="1" smtClean="0"/>
              <a:t>variabili</a:t>
            </a:r>
            <a:r>
              <a:rPr lang="en-US" dirty="0" smtClean="0"/>
              <a:t>”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corrispondente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EV3</a:t>
            </a:r>
            <a:endParaRPr lang="en-US" dirty="0"/>
          </a:p>
        </p:txBody>
      </p:sp>
      <p:sp>
        <p:nvSpPr>
          <p:cNvPr id="6" name="Segnaposto contenuto 7"/>
          <p:cNvSpPr txBox="1">
            <a:spLocks/>
          </p:cNvSpPr>
          <p:nvPr/>
        </p:nvSpPr>
        <p:spPr>
          <a:xfrm>
            <a:off x="628239" y="1798976"/>
            <a:ext cx="2787821" cy="64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Font typeface="Wingdings" pitchFamily="2" charset="2"/>
              <a:buNone/>
            </a:pPr>
            <a:r>
              <a:rPr lang="it-IT" sz="1200" dirty="0" smtClean="0"/>
              <a:t>Lo scopo di questo programma è continuare il programma solo dopo che i due flussi sono finiti</a:t>
            </a:r>
          </a:p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endParaRPr lang="it-IT" sz="1200" dirty="0"/>
          </a:p>
        </p:txBody>
      </p:sp>
      <p:sp>
        <p:nvSpPr>
          <p:cNvPr id="7" name="Segnaposto contenuto 7"/>
          <p:cNvSpPr txBox="1">
            <a:spLocks/>
          </p:cNvSpPr>
          <p:nvPr/>
        </p:nvSpPr>
        <p:spPr>
          <a:xfrm>
            <a:off x="4376241" y="1784942"/>
            <a:ext cx="2317857" cy="3574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200" dirty="0" smtClean="0"/>
              <a:t>Aspetta finché entrambi i flussi paralleli sono finiti</a:t>
            </a:r>
            <a:endParaRPr lang="it-IT" sz="1200" dirty="0"/>
          </a:p>
        </p:txBody>
      </p:sp>
      <p:sp>
        <p:nvSpPr>
          <p:cNvPr id="8" name="Segnaposto contenuto 7"/>
          <p:cNvSpPr txBox="1">
            <a:spLocks/>
          </p:cNvSpPr>
          <p:nvPr/>
        </p:nvSpPr>
        <p:spPr>
          <a:xfrm>
            <a:off x="6957154" y="2296433"/>
            <a:ext cx="1755526" cy="348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200" dirty="0" smtClean="0"/>
              <a:t>Gira a destra per 360° di motore</a:t>
            </a:r>
            <a:endParaRPr lang="it-IT" sz="1200" dirty="0"/>
          </a:p>
        </p:txBody>
      </p:sp>
      <p:sp>
        <p:nvSpPr>
          <p:cNvPr id="9" name="Segnaposto contenuto 7"/>
          <p:cNvSpPr txBox="1">
            <a:spLocks/>
          </p:cNvSpPr>
          <p:nvPr/>
        </p:nvSpPr>
        <p:spPr>
          <a:xfrm>
            <a:off x="2514550" y="3659406"/>
            <a:ext cx="1764000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200" dirty="0" smtClean="0"/>
              <a:t>Vai avanti di 720°</a:t>
            </a:r>
          </a:p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endParaRPr lang="it-IT" sz="1200" dirty="0"/>
          </a:p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endParaRPr lang="it-IT" sz="1200" dirty="0" smtClean="0"/>
          </a:p>
        </p:txBody>
      </p:sp>
      <p:sp>
        <p:nvSpPr>
          <p:cNvPr id="10" name="Segnaposto contenuto 7"/>
          <p:cNvSpPr txBox="1">
            <a:spLocks/>
          </p:cNvSpPr>
          <p:nvPr/>
        </p:nvSpPr>
        <p:spPr>
          <a:xfrm>
            <a:off x="2514547" y="5184385"/>
            <a:ext cx="1548000" cy="4856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200" dirty="0" smtClean="0"/>
              <a:t>Muove il motore A di 1000° mentre cammina</a:t>
            </a:r>
            <a:endParaRPr lang="it-IT" sz="1200" dirty="0"/>
          </a:p>
        </p:txBody>
      </p:sp>
      <p:sp>
        <p:nvSpPr>
          <p:cNvPr id="11" name="Segnaposto contenuto 7"/>
          <p:cNvSpPr txBox="1">
            <a:spLocks/>
          </p:cNvSpPr>
          <p:nvPr/>
        </p:nvSpPr>
        <p:spPr>
          <a:xfrm>
            <a:off x="4134824" y="5269927"/>
            <a:ext cx="1008000" cy="7335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200" dirty="0" smtClean="0"/>
              <a:t>Scrive nella variabile che il secondo flusso è finito</a:t>
            </a:r>
            <a:endParaRPr lang="it-IT" sz="1200" dirty="0"/>
          </a:p>
        </p:txBody>
      </p:sp>
      <p:sp>
        <p:nvSpPr>
          <p:cNvPr id="12" name="Segnaposto contenuto 7"/>
          <p:cNvSpPr txBox="1">
            <a:spLocks/>
          </p:cNvSpPr>
          <p:nvPr/>
        </p:nvSpPr>
        <p:spPr>
          <a:xfrm>
            <a:off x="5207430" y="4077314"/>
            <a:ext cx="1391778" cy="9900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200" dirty="0" smtClean="0"/>
              <a:t>Ci sono molti modi per essere sicuri che i flussi paralleli siano finiti. Questo è uno.</a:t>
            </a:r>
          </a:p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endParaRPr lang="it-IT" sz="1200" dirty="0" smtClean="0"/>
          </a:p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331" y="1819275"/>
            <a:ext cx="6949751" cy="430688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Usare</a:t>
            </a:r>
            <a:r>
              <a:rPr lang="en-US" dirty="0" smtClean="0"/>
              <a:t> i </a:t>
            </a:r>
            <a:r>
              <a:rPr lang="en-US" dirty="0" err="1" smtClean="0"/>
              <a:t>fili</a:t>
            </a:r>
            <a:r>
              <a:rPr lang="en-US" dirty="0" smtClean="0"/>
              <a:t> per </a:t>
            </a:r>
            <a:r>
              <a:rPr lang="en-US" dirty="0" err="1" smtClean="0"/>
              <a:t>Sincronizzare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33774" y="5641509"/>
            <a:ext cx="306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Questo</a:t>
            </a:r>
            <a:r>
              <a:rPr lang="en-US" dirty="0"/>
              <a:t> è </a:t>
            </a:r>
            <a:r>
              <a:rPr lang="en-US" dirty="0" err="1"/>
              <a:t>definito</a:t>
            </a:r>
            <a:r>
              <a:rPr lang="en-US" dirty="0"/>
              <a:t> come </a:t>
            </a:r>
            <a:r>
              <a:rPr lang="en-US" dirty="0" smtClean="0"/>
              <a:t>“</a:t>
            </a:r>
            <a:r>
              <a:rPr lang="en-US" dirty="0" err="1" smtClean="0"/>
              <a:t>fili</a:t>
            </a:r>
            <a:r>
              <a:rPr lang="en-US" dirty="0" smtClean="0"/>
              <a:t>”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corrispondente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EV3</a:t>
            </a:r>
          </a:p>
        </p:txBody>
      </p:sp>
      <p:sp>
        <p:nvSpPr>
          <p:cNvPr id="6" name="Segnaposto contenuto 7"/>
          <p:cNvSpPr txBox="1">
            <a:spLocks/>
          </p:cNvSpPr>
          <p:nvPr/>
        </p:nvSpPr>
        <p:spPr>
          <a:xfrm>
            <a:off x="1266597" y="2017125"/>
            <a:ext cx="2844000" cy="6908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00"/>
              </a:lnSpc>
              <a:buFont typeface="Wingdings" pitchFamily="2" charset="2"/>
              <a:buNone/>
            </a:pPr>
            <a:r>
              <a:rPr lang="it-IT" sz="1200" dirty="0" smtClean="0"/>
              <a:t>Lo scopo di questo programma è continuare il programma solo dopo che i due flussi sono finiti</a:t>
            </a:r>
          </a:p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endParaRPr lang="it-IT" sz="1200" dirty="0"/>
          </a:p>
        </p:txBody>
      </p:sp>
      <p:sp>
        <p:nvSpPr>
          <p:cNvPr id="7" name="Segnaposto contenuto 7"/>
          <p:cNvSpPr txBox="1">
            <a:spLocks/>
          </p:cNvSpPr>
          <p:nvPr/>
        </p:nvSpPr>
        <p:spPr>
          <a:xfrm>
            <a:off x="2411034" y="3987211"/>
            <a:ext cx="1699563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200" dirty="0" smtClean="0"/>
              <a:t>Vai avanti di 720°</a:t>
            </a:r>
          </a:p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endParaRPr lang="it-IT" sz="1200" dirty="0"/>
          </a:p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endParaRPr lang="it-IT" sz="1200" dirty="0" smtClean="0"/>
          </a:p>
        </p:txBody>
      </p:sp>
      <p:sp>
        <p:nvSpPr>
          <p:cNvPr id="8" name="Segnaposto contenuto 7"/>
          <p:cNvSpPr txBox="1">
            <a:spLocks/>
          </p:cNvSpPr>
          <p:nvPr/>
        </p:nvSpPr>
        <p:spPr>
          <a:xfrm>
            <a:off x="6501393" y="4467889"/>
            <a:ext cx="1440000" cy="9900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200" dirty="0" smtClean="0"/>
              <a:t>Ci sono molti modi per essere sicuri che i flussi paralleli siano finiti. Questo è uno.</a:t>
            </a:r>
          </a:p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endParaRPr lang="it-IT" sz="1200" dirty="0" smtClean="0"/>
          </a:p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endParaRPr lang="it-IT" sz="1200" dirty="0"/>
          </a:p>
        </p:txBody>
      </p:sp>
      <p:sp>
        <p:nvSpPr>
          <p:cNvPr id="9" name="Segnaposto contenuto 7"/>
          <p:cNvSpPr txBox="1">
            <a:spLocks/>
          </p:cNvSpPr>
          <p:nvPr/>
        </p:nvSpPr>
        <p:spPr>
          <a:xfrm>
            <a:off x="2411034" y="5588761"/>
            <a:ext cx="1620000" cy="4856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200" dirty="0" smtClean="0"/>
              <a:t>Muove il motore A di 1000° mentre cammina</a:t>
            </a:r>
            <a:endParaRPr lang="it-IT" sz="1200" dirty="0"/>
          </a:p>
        </p:txBody>
      </p:sp>
      <p:sp>
        <p:nvSpPr>
          <p:cNvPr id="10" name="Segnaposto contenuto 7"/>
          <p:cNvSpPr txBox="1">
            <a:spLocks/>
          </p:cNvSpPr>
          <p:nvPr/>
        </p:nvSpPr>
        <p:spPr>
          <a:xfrm>
            <a:off x="5240580" y="2658725"/>
            <a:ext cx="1800000" cy="348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200" dirty="0" smtClean="0"/>
              <a:t>Gira a destra per 360° di motore</a:t>
            </a:r>
            <a:endParaRPr lang="it-IT" sz="1200" dirty="0"/>
          </a:p>
        </p:txBody>
      </p:sp>
      <p:sp>
        <p:nvSpPr>
          <p:cNvPr id="11" name="Segnaposto contenuto 7"/>
          <p:cNvSpPr txBox="1">
            <a:spLocks/>
          </p:cNvSpPr>
          <p:nvPr/>
        </p:nvSpPr>
        <p:spPr>
          <a:xfrm>
            <a:off x="4219660" y="3947747"/>
            <a:ext cx="936000" cy="605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200" dirty="0" smtClean="0"/>
              <a:t>Il blocco in alto aspetta un input</a:t>
            </a:r>
            <a:endParaRPr lang="it-IT" sz="1200" dirty="0"/>
          </a:p>
        </p:txBody>
      </p:sp>
      <p:sp>
        <p:nvSpPr>
          <p:cNvPr id="12" name="Segnaposto contenuto 7"/>
          <p:cNvSpPr txBox="1">
            <a:spLocks/>
          </p:cNvSpPr>
          <p:nvPr/>
        </p:nvSpPr>
        <p:spPr>
          <a:xfrm>
            <a:off x="5254637" y="3963794"/>
            <a:ext cx="1008000" cy="12464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200" dirty="0" smtClean="0"/>
              <a:t>La costante scrive alla fine dei flussi paralleli il valore 50 di potenza in modo che i motori partano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102" y="1819275"/>
            <a:ext cx="6378209" cy="430688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Usare</a:t>
            </a:r>
            <a:r>
              <a:rPr lang="en-US" dirty="0" smtClean="0"/>
              <a:t> i Loop per </a:t>
            </a:r>
            <a:r>
              <a:rPr lang="en-US" dirty="0" err="1" smtClean="0"/>
              <a:t>Sincronizzare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2955" y="5558224"/>
            <a:ext cx="323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Questo</a:t>
            </a:r>
            <a:r>
              <a:rPr lang="en-US" dirty="0"/>
              <a:t> è </a:t>
            </a:r>
            <a:r>
              <a:rPr lang="en-US" dirty="0" err="1"/>
              <a:t>definito</a:t>
            </a:r>
            <a:r>
              <a:rPr lang="en-US" dirty="0"/>
              <a:t> come </a:t>
            </a:r>
            <a:r>
              <a:rPr lang="en-US" dirty="0" smtClean="0"/>
              <a:t>“loop”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corrispondente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EV3</a:t>
            </a:r>
          </a:p>
        </p:txBody>
      </p:sp>
      <p:sp>
        <p:nvSpPr>
          <p:cNvPr id="6" name="Segnaposto contenuto 7"/>
          <p:cNvSpPr txBox="1">
            <a:spLocks/>
          </p:cNvSpPr>
          <p:nvPr/>
        </p:nvSpPr>
        <p:spPr>
          <a:xfrm>
            <a:off x="1864649" y="1989551"/>
            <a:ext cx="2025864" cy="742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200" dirty="0" smtClean="0"/>
              <a:t>Si possono eseguire i flussi paralleli all’interno di un </a:t>
            </a:r>
            <a:r>
              <a:rPr lang="it-IT" sz="1200" dirty="0" err="1" smtClean="0"/>
              <a:t>loop</a:t>
            </a:r>
            <a:r>
              <a:rPr lang="it-IT" sz="1200" dirty="0" smtClean="0"/>
              <a:t> poiché il </a:t>
            </a:r>
            <a:r>
              <a:rPr lang="it-IT" sz="1200" dirty="0" err="1" smtClean="0"/>
              <a:t>loop</a:t>
            </a:r>
            <a:r>
              <a:rPr lang="it-IT" sz="1200" dirty="0" smtClean="0"/>
              <a:t> terminerà solo quando tutto ciò che contiene verrà eseguito</a:t>
            </a:r>
            <a:endParaRPr lang="it-IT" sz="1200" dirty="0"/>
          </a:p>
        </p:txBody>
      </p:sp>
      <p:sp>
        <p:nvSpPr>
          <p:cNvPr id="7" name="Segnaposto contenuto 7"/>
          <p:cNvSpPr txBox="1">
            <a:spLocks/>
          </p:cNvSpPr>
          <p:nvPr/>
        </p:nvSpPr>
        <p:spPr>
          <a:xfrm>
            <a:off x="3150773" y="3277889"/>
            <a:ext cx="1705899" cy="229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200" dirty="0" smtClean="0"/>
              <a:t>Vai avanti di 720°</a:t>
            </a:r>
          </a:p>
        </p:txBody>
      </p:sp>
      <p:sp>
        <p:nvSpPr>
          <p:cNvPr id="8" name="Segnaposto contenuto 7"/>
          <p:cNvSpPr txBox="1">
            <a:spLocks/>
          </p:cNvSpPr>
          <p:nvPr/>
        </p:nvSpPr>
        <p:spPr>
          <a:xfrm>
            <a:off x="6025585" y="3279828"/>
            <a:ext cx="1477014" cy="2975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800"/>
              </a:lnSpc>
              <a:buFont typeface="Wingdings" pitchFamily="2" charset="2"/>
              <a:buNone/>
            </a:pPr>
            <a:r>
              <a:rPr lang="it-IT" sz="800" dirty="0" smtClean="0"/>
              <a:t>Gira a destra per 360° di motore</a:t>
            </a:r>
            <a:endParaRPr lang="it-IT" sz="800" dirty="0"/>
          </a:p>
        </p:txBody>
      </p:sp>
      <p:sp>
        <p:nvSpPr>
          <p:cNvPr id="9" name="Segnaposto contenuto 7"/>
          <p:cNvSpPr txBox="1">
            <a:spLocks/>
          </p:cNvSpPr>
          <p:nvPr/>
        </p:nvSpPr>
        <p:spPr>
          <a:xfrm>
            <a:off x="3268977" y="4565182"/>
            <a:ext cx="1404000" cy="502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800"/>
              </a:lnSpc>
              <a:buFont typeface="Wingdings" pitchFamily="2" charset="2"/>
              <a:buNone/>
            </a:pPr>
            <a:r>
              <a:rPr lang="it-IT" sz="1000" dirty="0" smtClean="0"/>
              <a:t>Muove il motore del braccio per 1000° all’interno di un flusso parallelo</a:t>
            </a:r>
          </a:p>
        </p:txBody>
      </p:sp>
    </p:spTree>
    <p:extLst>
      <p:ext uri="{BB962C8B-B14F-4D97-AF65-F5344CB8AC3E}">
        <p14:creationId xmlns:p14="http://schemas.microsoft.com/office/powerpoint/2010/main" val="10406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Usare</a:t>
            </a:r>
            <a:r>
              <a:rPr lang="en-US" dirty="0" smtClean="0"/>
              <a:t> i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per </a:t>
            </a:r>
            <a:r>
              <a:rPr lang="en-US" dirty="0" err="1" smtClean="0"/>
              <a:t>Sincronizzare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076" y="3120987"/>
            <a:ext cx="4448175" cy="3209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51" y="2487671"/>
            <a:ext cx="3524250" cy="233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 rot="321927">
            <a:off x="2072496" y="5318007"/>
            <a:ext cx="3136317" cy="60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867212">
            <a:off x="1277648" y="4632547"/>
            <a:ext cx="997528" cy="37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8706" y="1511879"/>
            <a:ext cx="3595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Questo</a:t>
            </a:r>
            <a:r>
              <a:rPr lang="en-US" dirty="0"/>
              <a:t> è </a:t>
            </a:r>
            <a:r>
              <a:rPr lang="en-US" dirty="0" err="1"/>
              <a:t>definito</a:t>
            </a:r>
            <a:r>
              <a:rPr lang="en-US" dirty="0"/>
              <a:t> come </a:t>
            </a:r>
            <a:r>
              <a:rPr lang="en-US" dirty="0" smtClean="0"/>
              <a:t>“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”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corrispondente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EV3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8313" y="2236692"/>
            <a:ext cx="448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Questo</a:t>
            </a:r>
            <a:r>
              <a:rPr lang="en-US" dirty="0"/>
              <a:t> è </a:t>
            </a:r>
            <a:r>
              <a:rPr lang="en-US" dirty="0" err="1"/>
              <a:t>definito</a:t>
            </a:r>
            <a:r>
              <a:rPr lang="en-US" dirty="0"/>
              <a:t> come </a:t>
            </a:r>
            <a:r>
              <a:rPr lang="en-US" dirty="0" smtClean="0"/>
              <a:t>“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”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corrispondente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smtClean="0"/>
              <a:t>EV3</a:t>
            </a:r>
            <a:endParaRPr lang="en-US" dirty="0"/>
          </a:p>
        </p:txBody>
      </p:sp>
      <p:sp>
        <p:nvSpPr>
          <p:cNvPr id="10" name="Segnaposto contenuto 7"/>
          <p:cNvSpPr txBox="1">
            <a:spLocks/>
          </p:cNvSpPr>
          <p:nvPr/>
        </p:nvSpPr>
        <p:spPr>
          <a:xfrm>
            <a:off x="1022181" y="2680324"/>
            <a:ext cx="1512000" cy="1118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200" dirty="0" smtClean="0"/>
              <a:t>Si possono far eseguire entrambi i flussi all’interno di un blocco personalizzato poiché il blocco non finirà fin quando tutti i russi non saranno completati</a:t>
            </a:r>
          </a:p>
        </p:txBody>
      </p:sp>
      <p:sp>
        <p:nvSpPr>
          <p:cNvPr id="11" name="Segnaposto contenuto 7"/>
          <p:cNvSpPr txBox="1">
            <a:spLocks/>
          </p:cNvSpPr>
          <p:nvPr/>
        </p:nvSpPr>
        <p:spPr>
          <a:xfrm>
            <a:off x="5438992" y="3328468"/>
            <a:ext cx="1075070" cy="605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200" dirty="0" smtClean="0"/>
              <a:t>Questo è all’interno del blocco personalizzato</a:t>
            </a:r>
            <a:endParaRPr lang="it-IT" sz="1200" dirty="0"/>
          </a:p>
        </p:txBody>
      </p:sp>
      <p:sp>
        <p:nvSpPr>
          <p:cNvPr id="12" name="Segnaposto contenuto 7"/>
          <p:cNvSpPr txBox="1">
            <a:spLocks/>
          </p:cNvSpPr>
          <p:nvPr/>
        </p:nvSpPr>
        <p:spPr>
          <a:xfrm>
            <a:off x="5614062" y="5031571"/>
            <a:ext cx="1692000" cy="323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900"/>
              </a:lnSpc>
              <a:buFont typeface="Wingdings" pitchFamily="2" charset="2"/>
              <a:buNone/>
            </a:pPr>
            <a:r>
              <a:rPr lang="it-IT" sz="1000" dirty="0" smtClean="0"/>
              <a:t>Va avanti e </a:t>
            </a:r>
            <a:r>
              <a:rPr lang="it-IT" sz="1000" dirty="0"/>
              <a:t>r</a:t>
            </a:r>
            <a:r>
              <a:rPr lang="it-IT" sz="1000" dirty="0" smtClean="0"/>
              <a:t>uota il braccio contemporaneamente</a:t>
            </a:r>
          </a:p>
        </p:txBody>
      </p:sp>
      <p:sp>
        <p:nvSpPr>
          <p:cNvPr id="13" name="Segnaposto contenuto 7"/>
          <p:cNvSpPr txBox="1">
            <a:spLocks/>
          </p:cNvSpPr>
          <p:nvPr/>
        </p:nvSpPr>
        <p:spPr>
          <a:xfrm>
            <a:off x="7574527" y="3922946"/>
            <a:ext cx="1188000" cy="12464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Wingdings" pitchFamily="2" charset="2"/>
              <a:buNone/>
            </a:pPr>
            <a:r>
              <a:rPr lang="it-IT" sz="1200" dirty="0" smtClean="0"/>
              <a:t>Esegue i due flussi nel blocco personalizzato poiché non si può uscire dal blocco finché entrambi i flussi non sono completati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414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4516437" cy="430729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sincronizzazione</a:t>
            </a:r>
            <a:r>
              <a:rPr lang="en-US" dirty="0" smtClean="0"/>
              <a:t> è </a:t>
            </a:r>
            <a:r>
              <a:rPr lang="en-US" dirty="0" err="1" smtClean="0"/>
              <a:t>critica</a:t>
            </a:r>
            <a:r>
              <a:rPr lang="en-US" dirty="0" smtClean="0"/>
              <a:t> per </a:t>
            </a:r>
            <a:r>
              <a:rPr lang="en-US" dirty="0" err="1" smtClean="0"/>
              <a:t>allinearsi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I 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endParaRPr lang="en-US" dirty="0" smtClean="0"/>
          </a:p>
          <a:p>
            <a:r>
              <a:rPr lang="en-US" dirty="0" smtClean="0"/>
              <a:t>Come </a:t>
            </a:r>
            <a:r>
              <a:rPr lang="en-US" dirty="0" err="1" smtClean="0"/>
              <a:t>sfida</a:t>
            </a:r>
            <a:r>
              <a:rPr lang="en-US" dirty="0" smtClean="0"/>
              <a:t>, </a:t>
            </a:r>
            <a:r>
              <a:rPr lang="en-US" dirty="0" err="1" smtClean="0"/>
              <a:t>completate</a:t>
            </a:r>
            <a:r>
              <a:rPr lang="en-US" dirty="0" smtClean="0"/>
              <a:t> </a:t>
            </a:r>
            <a:r>
              <a:rPr lang="en-US" dirty="0" err="1" smtClean="0"/>
              <a:t>l’allineamento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r>
              <a:rPr lang="en-US" dirty="0" smtClean="0"/>
              <a:t> </a:t>
            </a:r>
            <a:r>
              <a:rPr lang="en-US" dirty="0" err="1" smtClean="0"/>
              <a:t>relativa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Nota: </a:t>
            </a:r>
            <a:r>
              <a:rPr lang="en-US" dirty="0" err="1" smtClean="0"/>
              <a:t>Dovete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certi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entrambi</a:t>
            </a:r>
            <a:r>
              <a:rPr lang="en-US" dirty="0" smtClean="0"/>
              <a:t> I 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r>
              <a:rPr lang="en-US" dirty="0" smtClean="0"/>
              <a:t> 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completati</a:t>
            </a:r>
            <a:r>
              <a:rPr lang="en-US" dirty="0" smtClean="0"/>
              <a:t> prima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passi</a:t>
            </a:r>
            <a:r>
              <a:rPr lang="en-US" dirty="0" smtClean="0"/>
              <a:t> al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successivo</a:t>
            </a:r>
            <a:endParaRPr lang="en-US" dirty="0" smtClean="0"/>
          </a:p>
          <a:p>
            <a:pPr lvl="1"/>
            <a:r>
              <a:rPr lang="en-US" dirty="0" err="1" smtClean="0"/>
              <a:t>Altrimenti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robot non </a:t>
            </a:r>
            <a:r>
              <a:rPr lang="en-US" dirty="0" err="1" smtClean="0"/>
              <a:t>andrà</a:t>
            </a:r>
            <a:r>
              <a:rPr lang="en-US" dirty="0" smtClean="0"/>
              <a:t> </a:t>
            </a:r>
            <a:r>
              <a:rPr lang="en-US" dirty="0" err="1" smtClean="0"/>
              <a:t>dritto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Sfida</a:t>
            </a:r>
            <a:r>
              <a:rPr lang="en-US" dirty="0" smtClean="0"/>
              <a:t>: </a:t>
            </a:r>
            <a:r>
              <a:rPr lang="en-US" dirty="0" err="1" smtClean="0"/>
              <a:t>Allinearsi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46" y="1888977"/>
            <a:ext cx="3429914" cy="2724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06960" y="4694142"/>
            <a:ext cx="2789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esempio</a:t>
            </a:r>
            <a:r>
              <a:rPr lang="en-US" dirty="0" smtClean="0"/>
              <a:t> è </a:t>
            </a:r>
            <a:r>
              <a:rPr lang="en-US" dirty="0" err="1" smtClean="0"/>
              <a:t>tratto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r>
              <a:rPr lang="en-US" dirty="0" smtClean="0"/>
              <a:t> </a:t>
            </a:r>
            <a:r>
              <a:rPr lang="en-US" dirty="0" err="1" smtClean="0"/>
              <a:t>sull’allineamento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3101</TotalTime>
  <Words>831</Words>
  <Application>Microsoft Office PowerPoint</Application>
  <PresentationFormat>Presentazione su schermo (4:3)</PresentationFormat>
  <Paragraphs>83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advanced</vt:lpstr>
      <vt:lpstr>Flussi paralleli sincronizzati</vt:lpstr>
      <vt:lpstr>Obiettivi della lezione</vt:lpstr>
      <vt:lpstr>Usare flussi paralleli all’interno di programmi</vt:lpstr>
      <vt:lpstr>Assicurarsi che entrambi i flussi siano finiti</vt:lpstr>
      <vt:lpstr>Usare le Variabili per Sincronizzare</vt:lpstr>
      <vt:lpstr>Usare i fili per Sincronizzare</vt:lpstr>
      <vt:lpstr>Usare i Loop per Sincronizzare</vt:lpstr>
      <vt:lpstr>Usare i blocchi personalizzati per Sincronizzare</vt:lpstr>
      <vt:lpstr>Sfida: Allinearsi ad una linea</vt:lpstr>
      <vt:lpstr>Guida alla Discussione</vt:lpstr>
      <vt:lpstr>Crediti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 Synchronization</dc:title>
  <cp:lastModifiedBy>GIUCO</cp:lastModifiedBy>
  <cp:revision>40</cp:revision>
  <dcterms:created xsi:type="dcterms:W3CDTF">2014-10-28T21:59:38Z</dcterms:created>
  <dcterms:modified xsi:type="dcterms:W3CDTF">2018-07-23T08:28:33Z</dcterms:modified>
</cp:coreProperties>
</file>