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3" r:id="rId3"/>
    <p:sldId id="281" r:id="rId4"/>
    <p:sldId id="264" r:id="rId5"/>
    <p:sldId id="265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4346-BDF2-5D45-8B07-69F3E5573DE7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067-0993-F84B-9D1B-35C5DF055948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53A3-2385-274D-B1A2-727D3BCEF8F7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3B15-3202-AC45-82F2-FB34DA4213B3}" type="datetime1">
              <a:rPr lang="en-US" smtClean="0"/>
              <a:t>7/23/2018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96D0-A51A-BA4F-9731-E7EF811BFEE2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9D2-2609-434B-A6CC-2C83588BA60B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6964-FF25-1545-9D1E-1985E7B0109A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A8DC17B2-D549-3441-B82D-D9EE2520C774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CB02-5E54-5647-AF7A-C13B382E6F29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95F24AF-7F13-E64A-9C60-D1F34B675635}" type="datetime1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r>
              <a:rPr lang="en-US" dirty="0" smtClean="0"/>
              <a:t> e </a:t>
            </a:r>
            <a:r>
              <a:rPr lang="en-US" dirty="0" err="1" smtClean="0"/>
              <a:t>gestire</a:t>
            </a:r>
            <a:r>
              <a:rPr lang="en-US" dirty="0" smtClean="0"/>
              <a:t> la </a:t>
            </a:r>
            <a:r>
              <a:rPr lang="en-US" dirty="0" err="1" smtClean="0"/>
              <a:t>deriva</a:t>
            </a:r>
            <a:r>
              <a:rPr lang="en-US" dirty="0"/>
              <a:t> </a:t>
            </a:r>
            <a:r>
              <a:rPr lang="en-US" dirty="0" smtClean="0"/>
              <a:t>(drift)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3: </a:t>
            </a:r>
            <a:r>
              <a:rPr lang="en-US" dirty="0" err="1" smtClean="0"/>
              <a:t>Soluzione</a:t>
            </a:r>
            <a:endParaRPr lang="en-US" dirty="0"/>
          </a:p>
        </p:txBody>
      </p:sp>
      <p:pic>
        <p:nvPicPr>
          <p:cNvPr id="7" name="Picture 6" descr="Screenshot 2015-02-28 14.47.22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7"/>
          <a:stretch/>
        </p:blipFill>
        <p:spPr>
          <a:xfrm>
            <a:off x="0" y="1761634"/>
            <a:ext cx="9144000" cy="28897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9874" y="4682705"/>
            <a:ext cx="3508375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Notate </a:t>
            </a:r>
            <a:r>
              <a:rPr lang="en-US" dirty="0" err="1" smtClean="0">
                <a:solidFill>
                  <a:srgbClr val="3366FF"/>
                </a:solidFill>
              </a:rPr>
              <a:t>che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nel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resto</a:t>
            </a:r>
            <a:r>
              <a:rPr lang="en-US" dirty="0" smtClean="0">
                <a:solidFill>
                  <a:srgbClr val="3366FF"/>
                </a:solidFill>
              </a:rPr>
              <a:t> del </a:t>
            </a:r>
            <a:r>
              <a:rPr lang="en-US" dirty="0" err="1" smtClean="0">
                <a:solidFill>
                  <a:srgbClr val="3366FF"/>
                </a:solidFill>
              </a:rPr>
              <a:t>vostro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programma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dovrete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usare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solamente</a:t>
            </a:r>
            <a:r>
              <a:rPr lang="en-US" dirty="0" smtClean="0">
                <a:solidFill>
                  <a:srgbClr val="3366FF"/>
                </a:solidFill>
              </a:rPr>
              <a:t> la </a:t>
            </a:r>
            <a:r>
              <a:rPr lang="en-US" dirty="0" err="1" smtClean="0">
                <a:solidFill>
                  <a:srgbClr val="3366FF"/>
                </a:solidFill>
              </a:rPr>
              <a:t>modalità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angolo</a:t>
            </a:r>
            <a:r>
              <a:rPr lang="en-US" dirty="0" smtClean="0">
                <a:solidFill>
                  <a:srgbClr val="3366FF"/>
                </a:solidFill>
              </a:rPr>
              <a:t>” del </a:t>
            </a:r>
            <a:r>
              <a:rPr lang="en-US" dirty="0" err="1" smtClean="0">
                <a:solidFill>
                  <a:srgbClr val="3366FF"/>
                </a:solidFill>
              </a:rPr>
              <a:t>giroscopio</a:t>
            </a:r>
            <a:r>
              <a:rPr lang="en-US" dirty="0" smtClean="0">
                <a:solidFill>
                  <a:srgbClr val="3366FF"/>
                </a:solidFill>
              </a:rPr>
              <a:t>. </a:t>
            </a:r>
            <a:r>
              <a:rPr lang="en-US" dirty="0" err="1" smtClean="0">
                <a:solidFill>
                  <a:srgbClr val="3366FF"/>
                </a:solidFill>
              </a:rPr>
              <a:t>Usando</a:t>
            </a:r>
            <a:r>
              <a:rPr lang="en-US" dirty="0" smtClean="0">
                <a:solidFill>
                  <a:srgbClr val="3366FF"/>
                </a:solidFill>
              </a:rPr>
              <a:t> la </a:t>
            </a:r>
            <a:r>
              <a:rPr lang="en-US" dirty="0" err="1" smtClean="0">
                <a:solidFill>
                  <a:srgbClr val="3366FF"/>
                </a:solidFill>
              </a:rPr>
              <a:t>modalità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velocità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angolare</a:t>
            </a:r>
            <a:r>
              <a:rPr lang="en-US" dirty="0" smtClean="0">
                <a:solidFill>
                  <a:srgbClr val="3366FF"/>
                </a:solidFill>
              </a:rPr>
              <a:t>” o “</a:t>
            </a:r>
            <a:r>
              <a:rPr lang="en-US" dirty="0" err="1" smtClean="0">
                <a:solidFill>
                  <a:srgbClr val="3366FF"/>
                </a:solidFill>
              </a:rPr>
              <a:t>velocità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angolare+angolo</a:t>
            </a:r>
            <a:r>
              <a:rPr lang="en-US" dirty="0" smtClean="0">
                <a:solidFill>
                  <a:srgbClr val="3366FF"/>
                </a:solidFill>
              </a:rPr>
              <a:t>” </a:t>
            </a:r>
            <a:r>
              <a:rPr lang="en-US" dirty="0" err="1" smtClean="0">
                <a:solidFill>
                  <a:srgbClr val="3366FF"/>
                </a:solidFill>
              </a:rPr>
              <a:t>causerete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una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ricalibrazione</a:t>
            </a:r>
            <a:r>
              <a:rPr lang="en-US" dirty="0" smtClean="0">
                <a:solidFill>
                  <a:srgbClr val="3366FF"/>
                </a:solidFill>
              </a:rPr>
              <a:t>.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925" y="4444351"/>
            <a:ext cx="3200681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Questa </a:t>
            </a: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  <a:r>
              <a:rPr lang="en-US" dirty="0" err="1" smtClean="0"/>
              <a:t>lascia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“</a:t>
            </a:r>
            <a:r>
              <a:rPr lang="en-US" dirty="0" err="1" smtClean="0"/>
              <a:t>angolo</a:t>
            </a:r>
            <a:r>
              <a:rPr lang="en-US" dirty="0" smtClean="0"/>
              <a:t>”. </a:t>
            </a:r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probabilmente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comune</a:t>
            </a:r>
            <a:r>
              <a:rPr lang="en-US" dirty="0" smtClean="0"/>
              <a:t> di </a:t>
            </a:r>
            <a:r>
              <a:rPr lang="en-US" dirty="0" err="1" smtClean="0"/>
              <a:t>utilizzare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.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impiega</a:t>
            </a:r>
            <a:r>
              <a:rPr lang="en-US" dirty="0" smtClean="0"/>
              <a:t> circa 1/10 di secondo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eseguito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2070340" y="2511918"/>
            <a:ext cx="1233577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 err="1" smtClean="0">
                <a:solidFill>
                  <a:srgbClr val="000000"/>
                </a:solidFill>
              </a:rPr>
              <a:t>Restituirà</a:t>
            </a:r>
            <a:r>
              <a:rPr lang="en-US" sz="1000" dirty="0" smtClean="0">
                <a:solidFill>
                  <a:srgbClr val="000000"/>
                </a:solidFill>
              </a:rPr>
              <a:t> un non-</a:t>
            </a:r>
            <a:r>
              <a:rPr lang="en-US" sz="1000" dirty="0" err="1" smtClean="0">
                <a:solidFill>
                  <a:srgbClr val="000000"/>
                </a:solidFill>
              </a:rPr>
              <a:t>numero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finchè</a:t>
            </a:r>
            <a:r>
              <a:rPr lang="en-US" sz="1000" dirty="0" smtClean="0">
                <a:solidFill>
                  <a:srgbClr val="000000"/>
                </a:solidFill>
              </a:rPr>
              <a:t> non </a:t>
            </a:r>
            <a:r>
              <a:rPr lang="en-US" sz="1000" dirty="0" err="1" smtClean="0">
                <a:solidFill>
                  <a:srgbClr val="000000"/>
                </a:solidFill>
              </a:rPr>
              <a:t>si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sarà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pienamente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resettato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337528" y="2507526"/>
            <a:ext cx="936000" cy="607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 err="1" smtClean="0">
                <a:solidFill>
                  <a:srgbClr val="000000"/>
                </a:solidFill>
              </a:rPr>
              <a:t>Verifica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che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il</a:t>
            </a:r>
            <a:r>
              <a:rPr lang="en-US" sz="1100" dirty="0" smtClean="0">
                <a:solidFill>
                  <a:srgbClr val="000000"/>
                </a:solidFill>
              </a:rPr>
              <a:t> non-</a:t>
            </a:r>
            <a:r>
              <a:rPr lang="en-US" sz="1100" dirty="0" err="1" smtClean="0">
                <a:solidFill>
                  <a:srgbClr val="000000"/>
                </a:solidFill>
              </a:rPr>
              <a:t>numero</a:t>
            </a:r>
            <a:r>
              <a:rPr lang="en-US" sz="1100" dirty="0" smtClean="0">
                <a:solidFill>
                  <a:srgbClr val="000000"/>
                </a:solidFill>
              </a:rPr>
              <a:t>  </a:t>
            </a:r>
            <a:r>
              <a:rPr lang="en-US" sz="1100" dirty="0" err="1" smtClean="0">
                <a:solidFill>
                  <a:srgbClr val="000000"/>
                </a:solidFill>
              </a:rPr>
              <a:t>sia</a:t>
            </a:r>
            <a:r>
              <a:rPr lang="en-US" sz="1100" dirty="0" smtClean="0">
                <a:solidFill>
                  <a:srgbClr val="000000"/>
                </a:solidFill>
              </a:rPr>
              <a:t> &gt; o = a zero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930539" y="2507526"/>
            <a:ext cx="140400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err="1" smtClean="0">
                <a:solidFill>
                  <a:srgbClr val="000000"/>
                </a:solidFill>
              </a:rPr>
              <a:t>Verifica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che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il</a:t>
            </a:r>
            <a:r>
              <a:rPr lang="en-US" sz="1200" dirty="0" smtClean="0">
                <a:solidFill>
                  <a:srgbClr val="000000"/>
                </a:solidFill>
              </a:rPr>
              <a:t> non-</a:t>
            </a:r>
            <a:r>
              <a:rPr lang="en-US" sz="1200" dirty="0" err="1" smtClean="0">
                <a:solidFill>
                  <a:srgbClr val="000000"/>
                </a:solidFill>
              </a:rPr>
              <a:t>numero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</a:rPr>
              <a:t>sia</a:t>
            </a:r>
            <a:r>
              <a:rPr lang="en-US" sz="1200" dirty="0" smtClean="0">
                <a:solidFill>
                  <a:srgbClr val="000000"/>
                </a:solidFill>
              </a:rPr>
              <a:t> &lt; 0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lnSpc>
                <a:spcPts val="1000"/>
              </a:lnSpc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lnSpc>
                <a:spcPts val="1000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6435306" y="2507526"/>
            <a:ext cx="1449237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err="1">
                <a:solidFill>
                  <a:srgbClr val="000000"/>
                </a:solidFill>
              </a:rPr>
              <a:t>E</a:t>
            </a:r>
            <a:r>
              <a:rPr lang="en-US" sz="1200" dirty="0" err="1" smtClean="0">
                <a:solidFill>
                  <a:srgbClr val="000000"/>
                </a:solidFill>
              </a:rPr>
              <a:t>sce</a:t>
            </a:r>
            <a:r>
              <a:rPr lang="en-US" sz="1200" dirty="0" smtClean="0">
                <a:solidFill>
                  <a:srgbClr val="000000"/>
                </a:solidFill>
              </a:rPr>
              <a:t> dal loop  se </a:t>
            </a:r>
            <a:r>
              <a:rPr lang="en-US" sz="1200" dirty="0" err="1" smtClean="0">
                <a:solidFill>
                  <a:srgbClr val="000000"/>
                </a:solidFill>
              </a:rPr>
              <a:t>il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sensore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restituisce</a:t>
            </a:r>
            <a:r>
              <a:rPr lang="en-US" sz="1200" dirty="0" smtClean="0">
                <a:solidFill>
                  <a:srgbClr val="000000"/>
                </a:solidFill>
              </a:rPr>
              <a:t> un </a:t>
            </a:r>
            <a:r>
              <a:rPr lang="en-US" sz="1200" dirty="0" err="1" smtClean="0">
                <a:solidFill>
                  <a:srgbClr val="000000"/>
                </a:solidFill>
              </a:rPr>
              <a:t>numero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qualsiasi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ts val="1000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4: </a:t>
            </a:r>
            <a:r>
              <a:rPr lang="en-US" dirty="0" err="1" smtClean="0"/>
              <a:t>Soluzione</a:t>
            </a:r>
            <a:endParaRPr lang="en-US" dirty="0"/>
          </a:p>
        </p:txBody>
      </p:sp>
      <p:pic>
        <p:nvPicPr>
          <p:cNvPr id="6" name="Picture 5" descr="Screenshot 2015-02-28 14.49.49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86"/>
          <a:stretch/>
        </p:blipFill>
        <p:spPr>
          <a:xfrm>
            <a:off x="43132" y="1760036"/>
            <a:ext cx="9144000" cy="2679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3125" y="4571999"/>
            <a:ext cx="4253955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Notate </a:t>
            </a:r>
            <a:r>
              <a:rPr lang="en-US" sz="1600" dirty="0" err="1" smtClean="0">
                <a:solidFill>
                  <a:srgbClr val="3366FF"/>
                </a:solidFill>
              </a:rPr>
              <a:t>che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nel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resto</a:t>
            </a:r>
            <a:r>
              <a:rPr lang="en-US" sz="1600" dirty="0" smtClean="0">
                <a:solidFill>
                  <a:srgbClr val="3366FF"/>
                </a:solidFill>
              </a:rPr>
              <a:t> del </a:t>
            </a:r>
            <a:r>
              <a:rPr lang="en-US" sz="1600" dirty="0" err="1" smtClean="0">
                <a:solidFill>
                  <a:srgbClr val="3366FF"/>
                </a:solidFill>
              </a:rPr>
              <a:t>vostro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programma</a:t>
            </a:r>
            <a:r>
              <a:rPr lang="en-US" sz="1600" dirty="0" smtClean="0">
                <a:solidFill>
                  <a:srgbClr val="3366FF"/>
                </a:solidFill>
              </a:rPr>
              <a:t>, </a:t>
            </a:r>
            <a:r>
              <a:rPr lang="en-US" sz="1600" dirty="0" err="1" smtClean="0">
                <a:solidFill>
                  <a:srgbClr val="3366FF"/>
                </a:solidFill>
              </a:rPr>
              <a:t>dovrete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utilizzare</a:t>
            </a:r>
            <a:r>
              <a:rPr lang="en-US" sz="1600" dirty="0" smtClean="0">
                <a:solidFill>
                  <a:srgbClr val="3366FF"/>
                </a:solidFill>
              </a:rPr>
              <a:t> solo la </a:t>
            </a:r>
            <a:r>
              <a:rPr lang="en-US" sz="1600" dirty="0" err="1" smtClean="0">
                <a:solidFill>
                  <a:srgbClr val="3366FF"/>
                </a:solidFill>
              </a:rPr>
              <a:t>modalità</a:t>
            </a:r>
            <a:r>
              <a:rPr lang="en-US" sz="1600" dirty="0" smtClean="0">
                <a:solidFill>
                  <a:srgbClr val="3366FF"/>
                </a:solidFill>
              </a:rPr>
              <a:t> “</a:t>
            </a:r>
            <a:r>
              <a:rPr lang="en-US" sz="1600" dirty="0" err="1" smtClean="0">
                <a:solidFill>
                  <a:srgbClr val="3366FF"/>
                </a:solidFill>
              </a:rPr>
              <a:t>velocità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angolare</a:t>
            </a:r>
            <a:r>
              <a:rPr lang="en-US" sz="1600" dirty="0" smtClean="0">
                <a:solidFill>
                  <a:srgbClr val="3366FF"/>
                </a:solidFill>
              </a:rPr>
              <a:t>+ </a:t>
            </a:r>
            <a:r>
              <a:rPr lang="en-US" sz="1600" dirty="0" err="1" smtClean="0">
                <a:solidFill>
                  <a:srgbClr val="3366FF"/>
                </a:solidFill>
              </a:rPr>
              <a:t>angolo</a:t>
            </a:r>
            <a:r>
              <a:rPr lang="en-US" sz="1600" dirty="0" smtClean="0">
                <a:solidFill>
                  <a:srgbClr val="3366FF"/>
                </a:solidFill>
              </a:rPr>
              <a:t>”. </a:t>
            </a:r>
            <a:r>
              <a:rPr lang="en-US" sz="1600" dirty="0" err="1" smtClean="0">
                <a:solidFill>
                  <a:srgbClr val="3366FF"/>
                </a:solidFill>
              </a:rPr>
              <a:t>Usando</a:t>
            </a:r>
            <a:r>
              <a:rPr lang="en-US" sz="1600" dirty="0" smtClean="0">
                <a:solidFill>
                  <a:srgbClr val="3366FF"/>
                </a:solidFill>
              </a:rPr>
              <a:t> la </a:t>
            </a:r>
            <a:r>
              <a:rPr lang="en-US" sz="1600" dirty="0" err="1" smtClean="0">
                <a:solidFill>
                  <a:srgbClr val="3366FF"/>
                </a:solidFill>
              </a:rPr>
              <a:t>modalità</a:t>
            </a:r>
            <a:r>
              <a:rPr lang="en-US" sz="1600" dirty="0" smtClean="0">
                <a:solidFill>
                  <a:srgbClr val="3366FF"/>
                </a:solidFill>
              </a:rPr>
              <a:t> "</a:t>
            </a:r>
            <a:r>
              <a:rPr lang="en-US" sz="1600" dirty="0" err="1" smtClean="0">
                <a:solidFill>
                  <a:srgbClr val="3366FF"/>
                </a:solidFill>
              </a:rPr>
              <a:t>angolo</a:t>
            </a:r>
            <a:r>
              <a:rPr lang="en-US" sz="1600" dirty="0" smtClean="0">
                <a:solidFill>
                  <a:srgbClr val="3366FF"/>
                </a:solidFill>
              </a:rPr>
              <a:t>" o “</a:t>
            </a:r>
            <a:r>
              <a:rPr lang="en-US" sz="1600" dirty="0" err="1" smtClean="0">
                <a:solidFill>
                  <a:srgbClr val="3366FF"/>
                </a:solidFill>
              </a:rPr>
              <a:t>velocità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angolare</a:t>
            </a:r>
            <a:r>
              <a:rPr lang="en-US" sz="1600" dirty="0" smtClean="0">
                <a:solidFill>
                  <a:srgbClr val="3366FF"/>
                </a:solidFill>
              </a:rPr>
              <a:t>” </a:t>
            </a:r>
            <a:r>
              <a:rPr lang="en-US" sz="1600" dirty="0" err="1" smtClean="0">
                <a:solidFill>
                  <a:srgbClr val="3366FF"/>
                </a:solidFill>
              </a:rPr>
              <a:t>provocherete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una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ricalibrazione</a:t>
            </a:r>
            <a:r>
              <a:rPr lang="en-US" sz="1600" dirty="0" smtClean="0">
                <a:solidFill>
                  <a:srgbClr val="3366FF"/>
                </a:solidFill>
              </a:rPr>
              <a:t>. </a:t>
            </a:r>
            <a:r>
              <a:rPr lang="en-US" sz="1600" dirty="0" err="1" smtClean="0">
                <a:solidFill>
                  <a:srgbClr val="3366FF"/>
                </a:solidFill>
              </a:rPr>
              <a:t>inoltre</a:t>
            </a:r>
            <a:r>
              <a:rPr lang="en-US" sz="1600" dirty="0" smtClean="0">
                <a:solidFill>
                  <a:srgbClr val="3366FF"/>
                </a:solidFill>
              </a:rPr>
              <a:t>, ***NON*** </a:t>
            </a:r>
            <a:r>
              <a:rPr lang="en-US" sz="1600" dirty="0" err="1" smtClean="0">
                <a:solidFill>
                  <a:srgbClr val="3366FF"/>
                </a:solidFill>
              </a:rPr>
              <a:t>usate</a:t>
            </a:r>
            <a:r>
              <a:rPr lang="en-US" sz="1600" dirty="0" smtClean="0">
                <a:solidFill>
                  <a:srgbClr val="3366FF"/>
                </a:solidFill>
              </a:rPr>
              <a:t> la </a:t>
            </a:r>
            <a:r>
              <a:rPr lang="en-US" sz="1600" dirty="0" err="1" smtClean="0">
                <a:solidFill>
                  <a:srgbClr val="3366FF"/>
                </a:solidFill>
              </a:rPr>
              <a:t>ricalibrazione</a:t>
            </a:r>
            <a:r>
              <a:rPr lang="en-US" sz="1600" dirty="0" smtClean="0">
                <a:solidFill>
                  <a:srgbClr val="3366FF"/>
                </a:solidFill>
              </a:rPr>
              <a:t> – </a:t>
            </a:r>
            <a:r>
              <a:rPr lang="en-US" sz="1600" dirty="0" err="1" smtClean="0">
                <a:solidFill>
                  <a:srgbClr val="3366FF"/>
                </a:solidFill>
              </a:rPr>
              <a:t>questo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porterebbe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il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giroscopio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modalità</a:t>
            </a:r>
            <a:r>
              <a:rPr lang="en-US" sz="1600" dirty="0" smtClean="0">
                <a:solidFill>
                  <a:srgbClr val="3366FF"/>
                </a:solidFill>
              </a:rPr>
              <a:t> “</a:t>
            </a:r>
            <a:r>
              <a:rPr lang="en-US" sz="1600" dirty="0" err="1" smtClean="0">
                <a:solidFill>
                  <a:srgbClr val="3366FF"/>
                </a:solidFill>
              </a:rPr>
              <a:t>angolo</a:t>
            </a:r>
            <a:r>
              <a:rPr lang="en-US" sz="1600" dirty="0" smtClean="0">
                <a:solidFill>
                  <a:srgbClr val="3366FF"/>
                </a:solidFill>
              </a:rPr>
              <a:t>” </a:t>
            </a:r>
            <a:r>
              <a:rPr lang="en-US" sz="1600" dirty="0" err="1" smtClean="0">
                <a:solidFill>
                  <a:srgbClr val="3366FF"/>
                </a:solidFill>
              </a:rPr>
              <a:t>che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causerebbe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una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ricalibrazione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lunga</a:t>
            </a:r>
            <a:r>
              <a:rPr lang="en-US" sz="1600" dirty="0" smtClean="0">
                <a:solidFill>
                  <a:srgbClr val="3366FF"/>
                </a:solidFill>
              </a:rPr>
              <a:t> </a:t>
            </a:r>
            <a:r>
              <a:rPr lang="en-US" sz="1600" dirty="0" err="1" smtClean="0">
                <a:solidFill>
                  <a:srgbClr val="3366FF"/>
                </a:solidFill>
              </a:rPr>
              <a:t>tre</a:t>
            </a:r>
            <a:r>
              <a:rPr lang="en-US" sz="1600" dirty="0" smtClean="0">
                <a:solidFill>
                  <a:srgbClr val="3366FF"/>
                </a:solidFill>
              </a:rPr>
              <a:t> secondi.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63" y="4439345"/>
            <a:ext cx="2484548" cy="206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Questa </a:t>
            </a:r>
            <a:r>
              <a:rPr lang="en-US" sz="1600" dirty="0" err="1" smtClean="0">
                <a:solidFill>
                  <a:srgbClr val="000000"/>
                </a:solidFill>
              </a:rPr>
              <a:t>versione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della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calibrazione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lascerà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giroscopio</a:t>
            </a:r>
            <a:r>
              <a:rPr lang="en-US" sz="1600" dirty="0" smtClean="0">
                <a:solidFill>
                  <a:srgbClr val="000000"/>
                </a:solidFill>
              </a:rPr>
              <a:t> in </a:t>
            </a:r>
            <a:r>
              <a:rPr lang="en-US" sz="1600" dirty="0" err="1" smtClean="0">
                <a:solidFill>
                  <a:srgbClr val="000000"/>
                </a:solidFill>
              </a:rPr>
              <a:t>modalità</a:t>
            </a:r>
            <a:r>
              <a:rPr lang="en-US" sz="1600" dirty="0" smtClean="0">
                <a:solidFill>
                  <a:srgbClr val="000000"/>
                </a:solidFill>
              </a:rPr>
              <a:t> “</a:t>
            </a:r>
            <a:r>
              <a:rPr lang="en-US" sz="1600" dirty="0" err="1" smtClean="0">
                <a:solidFill>
                  <a:srgbClr val="000000"/>
                </a:solidFill>
              </a:rPr>
              <a:t>velocità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angolare</a:t>
            </a:r>
            <a:r>
              <a:rPr lang="en-US" sz="1600" dirty="0" smtClean="0">
                <a:solidFill>
                  <a:srgbClr val="000000"/>
                </a:solidFill>
              </a:rPr>
              <a:t>+ </a:t>
            </a:r>
            <a:r>
              <a:rPr lang="en-US" sz="1600" dirty="0" err="1" smtClean="0">
                <a:solidFill>
                  <a:srgbClr val="000000"/>
                </a:solidFill>
              </a:rPr>
              <a:t>angolo</a:t>
            </a:r>
            <a:r>
              <a:rPr lang="en-US" sz="1600" dirty="0" smtClean="0">
                <a:solidFill>
                  <a:srgbClr val="000000"/>
                </a:solidFill>
              </a:rPr>
              <a:t>”. È utile se </a:t>
            </a:r>
            <a:r>
              <a:rPr lang="en-US" sz="1600" dirty="0" err="1" smtClean="0">
                <a:solidFill>
                  <a:srgbClr val="000000"/>
                </a:solidFill>
              </a:rPr>
              <a:t>dovete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utilizzare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giroscopio</a:t>
            </a:r>
            <a:r>
              <a:rPr lang="en-US" sz="1600" dirty="0" smtClean="0">
                <a:solidFill>
                  <a:srgbClr val="000000"/>
                </a:solidFill>
              </a:rPr>
              <a:t> in </a:t>
            </a:r>
            <a:r>
              <a:rPr lang="en-US" sz="1600" dirty="0" err="1" smtClean="0">
                <a:solidFill>
                  <a:srgbClr val="000000"/>
                </a:solidFill>
              </a:rPr>
              <a:t>modalità</a:t>
            </a:r>
            <a:r>
              <a:rPr lang="en-US" sz="1600" dirty="0" smtClean="0">
                <a:solidFill>
                  <a:srgbClr val="000000"/>
                </a:solidFill>
              </a:rPr>
              <a:t> “</a:t>
            </a:r>
            <a:r>
              <a:rPr lang="en-US" sz="1600" dirty="0" err="1" smtClean="0">
                <a:solidFill>
                  <a:srgbClr val="000000"/>
                </a:solidFill>
              </a:rPr>
              <a:t>velocità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angolare</a:t>
            </a:r>
            <a:r>
              <a:rPr lang="en-US" sz="1600" dirty="0" smtClean="0">
                <a:solidFill>
                  <a:srgbClr val="000000"/>
                </a:solidFill>
              </a:rPr>
              <a:t>”.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2018584" y="2503292"/>
            <a:ext cx="1233577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 err="1" smtClean="0">
                <a:solidFill>
                  <a:srgbClr val="000000"/>
                </a:solidFill>
              </a:rPr>
              <a:t>Restituirà</a:t>
            </a:r>
            <a:r>
              <a:rPr lang="en-US" sz="1000" dirty="0" smtClean="0">
                <a:solidFill>
                  <a:srgbClr val="000000"/>
                </a:solidFill>
              </a:rPr>
              <a:t> un non-</a:t>
            </a:r>
            <a:r>
              <a:rPr lang="en-US" sz="1000" dirty="0" err="1" smtClean="0">
                <a:solidFill>
                  <a:srgbClr val="000000"/>
                </a:solidFill>
              </a:rPr>
              <a:t>numero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finchè</a:t>
            </a:r>
            <a:r>
              <a:rPr lang="en-US" sz="1000" dirty="0" smtClean="0">
                <a:solidFill>
                  <a:srgbClr val="000000"/>
                </a:solidFill>
              </a:rPr>
              <a:t> non </a:t>
            </a:r>
            <a:r>
              <a:rPr lang="en-US" sz="1000" dirty="0" err="1" smtClean="0">
                <a:solidFill>
                  <a:srgbClr val="000000"/>
                </a:solidFill>
              </a:rPr>
              <a:t>si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sarà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pienamente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resettato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37528" y="2498900"/>
            <a:ext cx="900000" cy="607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 err="1" smtClean="0">
                <a:solidFill>
                  <a:srgbClr val="000000"/>
                </a:solidFill>
              </a:rPr>
              <a:t>Verifica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che</a:t>
            </a:r>
            <a:r>
              <a:rPr lang="en-US" sz="1100" dirty="0" smtClean="0">
                <a:solidFill>
                  <a:srgbClr val="000000"/>
                </a:solidFill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</a:rPr>
              <a:t>il</a:t>
            </a:r>
            <a:r>
              <a:rPr lang="en-US" sz="1100" dirty="0" smtClean="0">
                <a:solidFill>
                  <a:srgbClr val="000000"/>
                </a:solidFill>
              </a:rPr>
              <a:t> non-</a:t>
            </a:r>
            <a:r>
              <a:rPr lang="en-US" sz="1100" dirty="0" err="1" smtClean="0">
                <a:solidFill>
                  <a:srgbClr val="000000"/>
                </a:solidFill>
              </a:rPr>
              <a:t>numero</a:t>
            </a:r>
            <a:r>
              <a:rPr lang="en-US" sz="1100" dirty="0" smtClean="0">
                <a:solidFill>
                  <a:srgbClr val="000000"/>
                </a:solidFill>
              </a:rPr>
              <a:t>  </a:t>
            </a:r>
            <a:r>
              <a:rPr lang="en-US" sz="1100" dirty="0" err="1" smtClean="0">
                <a:solidFill>
                  <a:srgbClr val="000000"/>
                </a:solidFill>
              </a:rPr>
              <a:t>sia</a:t>
            </a:r>
            <a:r>
              <a:rPr lang="en-US" sz="1100" dirty="0" smtClean="0">
                <a:solidFill>
                  <a:srgbClr val="000000"/>
                </a:solidFill>
              </a:rPr>
              <a:t> &gt; o = a zero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852905" y="2490274"/>
            <a:ext cx="1368000" cy="605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err="1" smtClean="0">
                <a:solidFill>
                  <a:srgbClr val="000000"/>
                </a:solidFill>
              </a:rPr>
              <a:t>Verifica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che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il</a:t>
            </a:r>
            <a:r>
              <a:rPr lang="en-US" sz="1200" dirty="0" smtClean="0">
                <a:solidFill>
                  <a:srgbClr val="000000"/>
                </a:solidFill>
              </a:rPr>
              <a:t> non-</a:t>
            </a:r>
            <a:r>
              <a:rPr lang="en-US" sz="1200" dirty="0" err="1" smtClean="0">
                <a:solidFill>
                  <a:srgbClr val="000000"/>
                </a:solidFill>
              </a:rPr>
              <a:t>numero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</a:rPr>
              <a:t>sia</a:t>
            </a:r>
            <a:r>
              <a:rPr lang="en-US" sz="1200" dirty="0" smtClean="0">
                <a:solidFill>
                  <a:srgbClr val="000000"/>
                </a:solidFill>
              </a:rPr>
              <a:t> &lt; 0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lnSpc>
                <a:spcPts val="1000"/>
              </a:lnSpc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lnSpc>
                <a:spcPts val="1000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6331793" y="2498900"/>
            <a:ext cx="1404000" cy="613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200" dirty="0" err="1">
                <a:solidFill>
                  <a:srgbClr val="000000"/>
                </a:solidFill>
              </a:rPr>
              <a:t>E</a:t>
            </a:r>
            <a:r>
              <a:rPr lang="en-US" sz="1200" dirty="0" err="1" smtClean="0">
                <a:solidFill>
                  <a:srgbClr val="000000"/>
                </a:solidFill>
              </a:rPr>
              <a:t>sce</a:t>
            </a:r>
            <a:r>
              <a:rPr lang="en-US" sz="1200" dirty="0" smtClean="0">
                <a:solidFill>
                  <a:srgbClr val="000000"/>
                </a:solidFill>
              </a:rPr>
              <a:t> dal loop  se </a:t>
            </a:r>
            <a:r>
              <a:rPr lang="en-US" sz="1200" dirty="0" err="1" smtClean="0">
                <a:solidFill>
                  <a:srgbClr val="000000"/>
                </a:solidFill>
              </a:rPr>
              <a:t>il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sensore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restituisce</a:t>
            </a:r>
            <a:r>
              <a:rPr lang="en-US" sz="1200" dirty="0" smtClean="0">
                <a:solidFill>
                  <a:srgbClr val="000000"/>
                </a:solidFill>
              </a:rPr>
              <a:t> un </a:t>
            </a:r>
            <a:r>
              <a:rPr lang="en-US" sz="1200" dirty="0" err="1" smtClean="0">
                <a:solidFill>
                  <a:srgbClr val="000000"/>
                </a:solidFill>
              </a:rPr>
              <a:t>numero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qualsiasi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9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Guida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discussione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457864"/>
            <a:ext cx="8574087" cy="49791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Quali sono i due problemi comuni quando si programma con un giroscopio?</a:t>
            </a:r>
            <a:endParaRPr lang="it-IT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Risposta. Deriva (</a:t>
            </a:r>
            <a:r>
              <a:rPr lang="it-IT" dirty="0" err="1" smtClean="0"/>
              <a:t>drift</a:t>
            </a:r>
            <a:r>
              <a:rPr lang="it-IT" dirty="0" smtClean="0"/>
              <a:t>) e ritardo (</a:t>
            </a:r>
            <a:r>
              <a:rPr lang="it-IT" dirty="0" err="1" smtClean="0"/>
              <a:t>lag</a:t>
            </a:r>
            <a:r>
              <a:rPr lang="it-IT" dirty="0" smtClean="0"/>
              <a:t>)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Cosa fa la deriva?</a:t>
            </a:r>
            <a:endParaRPr lang="it-IT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Risposta. Le letture del giroscopio cambiano anche quando il robot è fermo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Si può muovere il robot durante la calibrazione del giroscopio?</a:t>
            </a:r>
            <a:endParaRPr lang="it-IT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Risposta. </a:t>
            </a:r>
            <a:r>
              <a:rPr lang="it-IT" dirty="0" smtClean="0"/>
              <a:t>No!!  </a:t>
            </a:r>
            <a:r>
              <a:rPr lang="it-IT" dirty="0" smtClean="0"/>
              <a:t>Bisogna tenere il robot fermo.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C’è bisogno di calibrare il giroscopio prima di ogni movimento?</a:t>
            </a:r>
            <a:endParaRPr lang="it-IT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Risposta. </a:t>
            </a:r>
            <a:r>
              <a:rPr lang="it-IT" dirty="0" smtClean="0"/>
              <a:t>No. </a:t>
            </a:r>
            <a:r>
              <a:rPr lang="it-IT" dirty="0" smtClean="0"/>
              <a:t>Solamente una volta prima di cominciare l’intero programma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Perché può essere importante prendere in considerazione diverse soluzioni al problema?</a:t>
            </a:r>
            <a:endParaRPr lang="it-IT" dirty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Risposta. </a:t>
            </a:r>
            <a:r>
              <a:rPr lang="it-IT" dirty="0"/>
              <a:t>Nella robotica esistono diversi modi per risolvere un problema e potrebbero esserci dei compromessi tra le soluzioni (ad esempio, quanto tempo impiega il codice per </a:t>
            </a:r>
            <a:r>
              <a:rPr lang="it-IT" dirty="0" smtClean="0"/>
              <a:t>essere eseguito?, È </a:t>
            </a:r>
            <a:r>
              <a:rPr lang="it-IT" dirty="0"/>
              <a:t>possibile utilizzare sia le letture della velocità </a:t>
            </a:r>
            <a:r>
              <a:rPr lang="it-IT" dirty="0" smtClean="0"/>
              <a:t>che </a:t>
            </a:r>
            <a:r>
              <a:rPr lang="it-IT" dirty="0"/>
              <a:t>dell'angolo?)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1608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13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microscopico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Conoscere</a:t>
            </a:r>
            <a:r>
              <a:rPr lang="en-US" dirty="0" smtClean="0"/>
              <a:t> due </a:t>
            </a:r>
            <a:r>
              <a:rPr lang="en-US" dirty="0" err="1" smtClean="0"/>
              <a:t>comuni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verificano</a:t>
            </a:r>
            <a:r>
              <a:rPr lang="en-US" dirty="0" smtClean="0"/>
              <a:t> </a:t>
            </a:r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: </a:t>
            </a:r>
            <a:r>
              <a:rPr lang="en-US" dirty="0" err="1" smtClean="0"/>
              <a:t>deriva</a:t>
            </a:r>
            <a:r>
              <a:rPr lang="en-US" dirty="0" smtClean="0"/>
              <a:t> </a:t>
            </a:r>
            <a:r>
              <a:rPr lang="en-US" dirty="0" smtClean="0"/>
              <a:t>(drift) e </a:t>
            </a:r>
            <a:r>
              <a:rPr lang="en-US" dirty="0" err="1" smtClean="0"/>
              <a:t>ritardo</a:t>
            </a:r>
            <a:r>
              <a:rPr lang="en-US" dirty="0" smtClean="0"/>
              <a:t> (lag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comporta</a:t>
            </a:r>
            <a:r>
              <a:rPr lang="en-US" dirty="0" smtClean="0"/>
              <a:t> la </a:t>
            </a:r>
            <a:r>
              <a:rPr lang="en-US" dirty="0" err="1" smtClean="0"/>
              <a:t>deriva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correggere</a:t>
            </a:r>
            <a:r>
              <a:rPr lang="en-US" dirty="0" smtClean="0"/>
              <a:t> la </a:t>
            </a:r>
            <a:r>
              <a:rPr lang="en-US" dirty="0" err="1" smtClean="0"/>
              <a:t>deriva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tecnica</a:t>
            </a:r>
            <a:r>
              <a:rPr lang="en-US" dirty="0" smtClean="0"/>
              <a:t> di </a:t>
            </a:r>
            <a:r>
              <a:rPr lang="en-US" dirty="0" err="1" smtClean="0"/>
              <a:t>calibrazione</a:t>
            </a:r>
            <a:r>
              <a:rPr lang="en-US" dirty="0" smtClean="0"/>
              <a:t> del </a:t>
            </a:r>
            <a:r>
              <a:rPr lang="en-US" dirty="0" err="1" smtClean="0"/>
              <a:t>giroscopio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Comprendere</a:t>
            </a:r>
            <a:r>
              <a:rPr lang="en-US" dirty="0" smtClean="0"/>
              <a:t> </a:t>
            </a:r>
            <a:r>
              <a:rPr lang="en-US" dirty="0" err="1" smtClean="0"/>
              <a:t>perché</a:t>
            </a:r>
            <a:r>
              <a:rPr lang="en-US" dirty="0" smtClean="0"/>
              <a:t> è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considerare</a:t>
            </a:r>
            <a:r>
              <a:rPr lang="en-US" dirty="0" smtClean="0"/>
              <a:t> multiple </a:t>
            </a:r>
            <a:r>
              <a:rPr lang="en-US" dirty="0" err="1" smtClean="0"/>
              <a:t>soluzioni</a:t>
            </a:r>
            <a:r>
              <a:rPr lang="en-US" dirty="0" smtClean="0"/>
              <a:t> per un </a:t>
            </a:r>
            <a:r>
              <a:rPr lang="en-US" dirty="0" err="1" smtClean="0"/>
              <a:t>problema</a:t>
            </a:r>
            <a:r>
              <a:rPr lang="en-US" dirty="0" smtClean="0"/>
              <a:t> come la </a:t>
            </a:r>
            <a:r>
              <a:rPr lang="en-US" dirty="0" err="1" smtClean="0"/>
              <a:t>deriva</a:t>
            </a:r>
            <a:r>
              <a:rPr lang="en-US" dirty="0" smtClean="0"/>
              <a:t> del </a:t>
            </a:r>
            <a:r>
              <a:rPr lang="en-US" dirty="0" err="1" smtClean="0"/>
              <a:t>giroscopio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loop,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e di </a:t>
            </a:r>
            <a:r>
              <a:rPr lang="en-US" dirty="0" err="1" smtClean="0"/>
              <a:t>comparazione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r>
              <a:rPr lang="en-US" dirty="0" smtClean="0"/>
              <a:t> </a:t>
            </a:r>
            <a:r>
              <a:rPr lang="en-US" dirty="0" err="1" smtClean="0"/>
              <a:t>rileva</a:t>
            </a:r>
            <a:r>
              <a:rPr lang="en-US" dirty="0" smtClean="0"/>
              <a:t> i </a:t>
            </a:r>
            <a:r>
              <a:rPr lang="en-US" dirty="0" err="1" smtClean="0"/>
              <a:t>moti</a:t>
            </a:r>
            <a:r>
              <a:rPr lang="en-US" dirty="0" smtClean="0"/>
              <a:t> </a:t>
            </a:r>
            <a:r>
              <a:rPr lang="en-US" dirty="0" err="1" smtClean="0"/>
              <a:t>rotazionali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misura</a:t>
            </a:r>
            <a:r>
              <a:rPr lang="en-US" dirty="0" smtClean="0"/>
              <a:t> la </a:t>
            </a:r>
            <a:r>
              <a:rPr lang="en-US" dirty="0" err="1" smtClean="0"/>
              <a:t>quantità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 in </a:t>
            </a:r>
            <a:r>
              <a:rPr lang="en-US" dirty="0" err="1" smtClean="0"/>
              <a:t>gradi</a:t>
            </a:r>
            <a:r>
              <a:rPr lang="en-US" dirty="0" smtClean="0"/>
              <a:t> per secondo (</a:t>
            </a:r>
            <a:r>
              <a:rPr lang="en-US" dirty="0" err="1" smtClean="0"/>
              <a:t>velocità</a:t>
            </a:r>
            <a:r>
              <a:rPr lang="en-US" dirty="0" smtClean="0"/>
              <a:t> </a:t>
            </a:r>
            <a:r>
              <a:rPr lang="en-US" dirty="0" err="1" smtClean="0"/>
              <a:t>angolare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Inoltre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traccia</a:t>
            </a:r>
            <a:r>
              <a:rPr lang="en-US" dirty="0" smtClean="0"/>
              <a:t> </a:t>
            </a:r>
            <a:r>
              <a:rPr lang="en-US" dirty="0" err="1" smtClean="0"/>
              <a:t>dell’angolo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 </a:t>
            </a:r>
            <a:r>
              <a:rPr lang="en-US" dirty="0" err="1" smtClean="0"/>
              <a:t>totale</a:t>
            </a:r>
            <a:r>
              <a:rPr lang="en-US" dirty="0" smtClean="0"/>
              <a:t> e di </a:t>
            </a:r>
            <a:r>
              <a:rPr lang="en-US" dirty="0" err="1" smtClean="0"/>
              <a:t>conseguenza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la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dell’angolo</a:t>
            </a:r>
            <a:r>
              <a:rPr lang="en-US" dirty="0" smtClean="0"/>
              <a:t> di </a:t>
            </a:r>
            <a:r>
              <a:rPr lang="en-US" dirty="0" err="1" smtClean="0"/>
              <a:t>rotazione</a:t>
            </a:r>
            <a:r>
              <a:rPr lang="en-US" dirty="0" smtClean="0"/>
              <a:t> del robot (</a:t>
            </a:r>
            <a:r>
              <a:rPr lang="en-US" dirty="0" err="1" smtClean="0"/>
              <a:t>angolo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precisione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è di </a:t>
            </a:r>
            <a:r>
              <a:rPr lang="en-US" dirty="0" smtClean="0"/>
              <a:t>±3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90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os’è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29098"/>
            <a:ext cx="8574087" cy="456466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Ci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 </a:t>
            </a:r>
            <a:r>
              <a:rPr lang="en-US" sz="2000" dirty="0" err="1" smtClean="0"/>
              <a:t>problemi</a:t>
            </a:r>
            <a:r>
              <a:rPr lang="en-US" sz="2000" dirty="0" smtClean="0"/>
              <a:t> </a:t>
            </a:r>
            <a:r>
              <a:rPr lang="en-US" sz="2000" dirty="0" err="1" smtClean="0"/>
              <a:t>comuni</a:t>
            </a:r>
            <a:r>
              <a:rPr lang="en-US" sz="2000" dirty="0" smtClean="0"/>
              <a:t> </a:t>
            </a:r>
            <a:r>
              <a:rPr lang="en-US" sz="2000" dirty="0" err="1" smtClean="0"/>
              <a:t>conosciuti</a:t>
            </a:r>
            <a:r>
              <a:rPr lang="en-US" sz="2000" dirty="0" smtClean="0"/>
              <a:t> </a:t>
            </a:r>
            <a:r>
              <a:rPr lang="en-US" sz="2000" dirty="0" err="1" smtClean="0"/>
              <a:t>riguardo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sensore</a:t>
            </a:r>
            <a:r>
              <a:rPr lang="en-US" sz="2000" dirty="0" smtClean="0"/>
              <a:t> </a:t>
            </a:r>
            <a:r>
              <a:rPr lang="en-US" sz="2000" dirty="0" err="1" smtClean="0"/>
              <a:t>giroscopico</a:t>
            </a:r>
            <a:r>
              <a:rPr lang="en-US" sz="2000" dirty="0" smtClean="0"/>
              <a:t> – </a:t>
            </a:r>
            <a:r>
              <a:rPr lang="en-US" sz="2000" dirty="0" err="1" smtClean="0"/>
              <a:t>deriva</a:t>
            </a:r>
            <a:r>
              <a:rPr lang="en-US" sz="2000" dirty="0" smtClean="0"/>
              <a:t> (drift) </a:t>
            </a:r>
            <a:r>
              <a:rPr lang="en-US" sz="2000" dirty="0" smtClean="0"/>
              <a:t>e </a:t>
            </a:r>
            <a:r>
              <a:rPr lang="en-US" sz="2000" dirty="0" err="1" smtClean="0"/>
              <a:t>ritardo</a:t>
            </a:r>
            <a:r>
              <a:rPr lang="en-US" sz="2000" dirty="0" smtClean="0"/>
              <a:t> (</a:t>
            </a:r>
            <a:r>
              <a:rPr lang="en-US" sz="2000" dirty="0" smtClean="0"/>
              <a:t>lag)</a:t>
            </a:r>
            <a:endParaRPr lang="en-US" sz="2000" dirty="0" smtClean="0"/>
          </a:p>
          <a:p>
            <a:pPr lvl="1"/>
            <a:r>
              <a:rPr lang="en-US" sz="1800" dirty="0" err="1" smtClean="0"/>
              <a:t>Deriva</a:t>
            </a:r>
            <a:r>
              <a:rPr lang="en-US" sz="1800" dirty="0" smtClean="0"/>
              <a:t> –  Le </a:t>
            </a:r>
            <a:r>
              <a:rPr lang="en-US" sz="1800" dirty="0" err="1" smtClean="0"/>
              <a:t>letture</a:t>
            </a:r>
            <a:r>
              <a:rPr lang="en-US" sz="1800" dirty="0" smtClean="0"/>
              <a:t> </a:t>
            </a:r>
            <a:r>
              <a:rPr lang="en-US" sz="1800" dirty="0" err="1" smtClean="0"/>
              <a:t>continuano</a:t>
            </a:r>
            <a:r>
              <a:rPr lang="en-US" sz="1800" dirty="0" smtClean="0"/>
              <a:t> a </a:t>
            </a:r>
            <a:r>
              <a:rPr lang="en-US" sz="1800" dirty="0" err="1" smtClean="0"/>
              <a:t>cambiare</a:t>
            </a:r>
            <a:r>
              <a:rPr lang="en-US" sz="1800" dirty="0" smtClean="0"/>
              <a:t> </a:t>
            </a:r>
            <a:r>
              <a:rPr lang="en-US" sz="1800" dirty="0" err="1" smtClean="0"/>
              <a:t>anche</a:t>
            </a:r>
            <a:r>
              <a:rPr lang="en-US" sz="1800" dirty="0" smtClean="0"/>
              <a:t> </a:t>
            </a:r>
            <a:r>
              <a:rPr lang="en-US" sz="1800" dirty="0" err="1" smtClean="0"/>
              <a:t>quando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robot è </a:t>
            </a:r>
            <a:r>
              <a:rPr lang="en-US" sz="1800" dirty="0" err="1" smtClean="0"/>
              <a:t>fermo</a:t>
            </a:r>
            <a:endParaRPr lang="en-US" sz="1800" dirty="0" smtClean="0"/>
          </a:p>
          <a:p>
            <a:pPr lvl="1"/>
            <a:r>
              <a:rPr lang="en-US" sz="1800" dirty="0" err="1" smtClean="0"/>
              <a:t>Ritardo</a:t>
            </a:r>
            <a:r>
              <a:rPr lang="en-US" sz="1800" dirty="0" smtClean="0"/>
              <a:t> – Le </a:t>
            </a:r>
            <a:r>
              <a:rPr lang="en-US" sz="1800" dirty="0" err="1" smtClean="0"/>
              <a:t>letture</a:t>
            </a:r>
            <a:r>
              <a:rPr lang="en-US" sz="1800" dirty="0" smtClean="0"/>
              <a:t> </a:t>
            </a:r>
            <a:r>
              <a:rPr lang="en-US" sz="1800" dirty="0" err="1" smtClean="0"/>
              <a:t>sono</a:t>
            </a:r>
            <a:r>
              <a:rPr lang="en-US" sz="1800" dirty="0" smtClean="0"/>
              <a:t> </a:t>
            </a:r>
            <a:r>
              <a:rPr lang="en-US" sz="1800" dirty="0" err="1" smtClean="0"/>
              <a:t>ritardate</a:t>
            </a:r>
            <a:r>
              <a:rPr lang="en-US" sz="1800" dirty="0" smtClean="0"/>
              <a:t> </a:t>
            </a:r>
            <a:r>
              <a:rPr lang="en-US" sz="1800" dirty="0" err="1" smtClean="0"/>
              <a:t>nel</a:t>
            </a:r>
            <a:r>
              <a:rPr lang="en-US" sz="1800" dirty="0" smtClean="0"/>
              <a:t> tempo</a:t>
            </a:r>
            <a:endParaRPr lang="en-US" sz="18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questa</a:t>
            </a:r>
            <a:r>
              <a:rPr lang="en-US" sz="2000" dirty="0" smtClean="0"/>
              <a:t> </a:t>
            </a:r>
            <a:r>
              <a:rPr lang="en-US" sz="2000" dirty="0" err="1" smtClean="0"/>
              <a:t>lezione</a:t>
            </a:r>
            <a:r>
              <a:rPr lang="en-US" sz="2000" dirty="0" smtClean="0"/>
              <a:t>, ci </a:t>
            </a:r>
            <a:r>
              <a:rPr lang="en-US" sz="2000" dirty="0" err="1" smtClean="0"/>
              <a:t>focalizzeremo</a:t>
            </a:r>
            <a:r>
              <a:rPr lang="en-US" sz="2000" dirty="0" smtClean="0"/>
              <a:t> </a:t>
            </a:r>
            <a:r>
              <a:rPr lang="en-US" sz="2000" dirty="0" err="1" smtClean="0"/>
              <a:t>sul</a:t>
            </a:r>
            <a:r>
              <a:rPr lang="en-US" sz="2000" dirty="0" smtClean="0"/>
              <a:t> primo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 la </a:t>
            </a:r>
            <a:r>
              <a:rPr lang="en-US" sz="2000" dirty="0" err="1" smtClean="0"/>
              <a:t>deriva</a:t>
            </a:r>
            <a:endParaRPr lang="en-US" sz="2000" dirty="0" smtClean="0"/>
          </a:p>
          <a:p>
            <a:pPr lvl="1"/>
            <a:r>
              <a:rPr lang="en-US" sz="1800" dirty="0" err="1" smtClean="0"/>
              <a:t>Affronteremo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problema</a:t>
            </a:r>
            <a:r>
              <a:rPr lang="en-US" sz="1800" dirty="0" smtClean="0"/>
              <a:t> del </a:t>
            </a:r>
            <a:r>
              <a:rPr lang="en-US" sz="1800" dirty="0" err="1" smtClean="0"/>
              <a:t>ritardo</a:t>
            </a:r>
            <a:r>
              <a:rPr lang="en-US" sz="1800" dirty="0" smtClean="0"/>
              <a:t> </a:t>
            </a:r>
            <a:r>
              <a:rPr lang="en-US" sz="1800" dirty="0" err="1" smtClean="0"/>
              <a:t>nella</a:t>
            </a:r>
            <a:r>
              <a:rPr lang="en-US" sz="1800" dirty="0" smtClean="0"/>
              <a:t> </a:t>
            </a:r>
            <a:r>
              <a:rPr lang="en-US" sz="1800" dirty="0" err="1" smtClean="0"/>
              <a:t>lezione</a:t>
            </a:r>
            <a:r>
              <a:rPr lang="en-US" sz="1800" dirty="0" smtClean="0"/>
              <a:t> </a:t>
            </a:r>
            <a:r>
              <a:rPr lang="en-US" sz="1800" dirty="0" err="1" smtClean="0"/>
              <a:t>sulla</a:t>
            </a:r>
            <a:r>
              <a:rPr lang="en-US" sz="1800" dirty="0" smtClean="0"/>
              <a:t> </a:t>
            </a:r>
            <a:r>
              <a:rPr lang="en-US" sz="1800" dirty="0" err="1" smtClean="0"/>
              <a:t>rotazione</a:t>
            </a:r>
            <a:r>
              <a:rPr lang="en-US" sz="1800" dirty="0" smtClean="0"/>
              <a:t> col </a:t>
            </a:r>
            <a:r>
              <a:rPr lang="en-US" sz="1800" dirty="0" err="1" smtClean="0"/>
              <a:t>giroscopio</a:t>
            </a:r>
            <a:endParaRPr lang="en-US" sz="1800" dirty="0" smtClean="0"/>
          </a:p>
          <a:p>
            <a:r>
              <a:rPr lang="en-US" sz="2000" dirty="0" smtClean="0"/>
              <a:t>La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per la </a:t>
            </a:r>
            <a:r>
              <a:rPr lang="en-US" sz="2000" dirty="0" err="1" smtClean="0"/>
              <a:t>deriva</a:t>
            </a:r>
            <a:r>
              <a:rPr lang="en-US" sz="2000" dirty="0" smtClean="0"/>
              <a:t>: </a:t>
            </a:r>
            <a:r>
              <a:rPr lang="en-US" sz="2000" dirty="0" err="1" smtClean="0"/>
              <a:t>calibrare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giroscopio</a:t>
            </a:r>
            <a:endParaRPr lang="en-US" sz="2000" dirty="0" smtClean="0"/>
          </a:p>
          <a:p>
            <a:pPr lvl="1"/>
            <a:r>
              <a:rPr lang="en-US" sz="1800" dirty="0" err="1" smtClean="0"/>
              <a:t>L’origine</a:t>
            </a:r>
            <a:r>
              <a:rPr lang="en-US" sz="1800" dirty="0" smtClean="0"/>
              <a:t> del </a:t>
            </a:r>
            <a:r>
              <a:rPr lang="en-US" sz="1800" dirty="0" err="1" smtClean="0"/>
              <a:t>problema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deriva</a:t>
            </a:r>
            <a:r>
              <a:rPr lang="en-US" sz="1800" dirty="0" smtClean="0"/>
              <a:t> </a:t>
            </a:r>
            <a:r>
              <a:rPr lang="en-US" sz="1800" dirty="0" err="1" smtClean="0"/>
              <a:t>sta</a:t>
            </a:r>
            <a:r>
              <a:rPr lang="en-US" sz="1800" dirty="0" smtClean="0"/>
              <a:t> </a:t>
            </a:r>
            <a:r>
              <a:rPr lang="en-US" sz="1800" dirty="0" err="1" smtClean="0"/>
              <a:t>nel</a:t>
            </a:r>
            <a:r>
              <a:rPr lang="en-US" sz="1800" dirty="0" smtClean="0"/>
              <a:t> </a:t>
            </a:r>
            <a:r>
              <a:rPr lang="en-US" sz="1800" dirty="0" err="1" smtClean="0"/>
              <a:t>fatto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giroscopio</a:t>
            </a:r>
            <a:r>
              <a:rPr lang="en-US" sz="1800" dirty="0" smtClean="0"/>
              <a:t> </a:t>
            </a:r>
            <a:r>
              <a:rPr lang="en-US" sz="1800" dirty="0" err="1" smtClean="0"/>
              <a:t>debba</a:t>
            </a:r>
            <a:r>
              <a:rPr lang="en-US" sz="1800" dirty="0" smtClean="0"/>
              <a:t> “</a:t>
            </a:r>
            <a:r>
              <a:rPr lang="en-US" sz="1800" dirty="0" err="1" smtClean="0"/>
              <a:t>imparare</a:t>
            </a:r>
            <a:r>
              <a:rPr lang="en-US" sz="1800" dirty="0" smtClean="0"/>
              <a:t> </a:t>
            </a:r>
            <a:r>
              <a:rPr lang="en-US" sz="1800" dirty="0" err="1" smtClean="0"/>
              <a:t>cosa</a:t>
            </a:r>
            <a:r>
              <a:rPr lang="en-US" sz="1800" dirty="0" smtClean="0"/>
              <a:t> è </a:t>
            </a:r>
            <a:r>
              <a:rPr lang="en-US" sz="1800" dirty="0" err="1" smtClean="0"/>
              <a:t>fermo</a:t>
            </a:r>
            <a:r>
              <a:rPr lang="en-US" sz="1800" dirty="0" smtClean="0"/>
              <a:t>”</a:t>
            </a:r>
            <a:endParaRPr lang="en-US" sz="1800" dirty="0" smtClean="0"/>
          </a:p>
          <a:p>
            <a:pPr lvl="1"/>
            <a:r>
              <a:rPr lang="en-US" sz="1800" dirty="0" smtClean="0"/>
              <a:t>Per un </a:t>
            </a:r>
            <a:r>
              <a:rPr lang="en-US" sz="1800" dirty="0" err="1" smtClean="0"/>
              <a:t>sensore</a:t>
            </a:r>
            <a:r>
              <a:rPr lang="en-US" sz="1800" dirty="0" smtClean="0"/>
              <a:t> di </a:t>
            </a:r>
            <a:r>
              <a:rPr lang="en-US" sz="1800" dirty="0" err="1" smtClean="0"/>
              <a:t>colore</a:t>
            </a:r>
            <a:r>
              <a:rPr lang="en-US" sz="1800" dirty="0" smtClean="0"/>
              <a:t>, </a:t>
            </a:r>
            <a:r>
              <a:rPr lang="en-US" sz="1800" dirty="0" err="1" smtClean="0"/>
              <a:t>dovete</a:t>
            </a:r>
            <a:r>
              <a:rPr lang="en-US" sz="1800" dirty="0" smtClean="0"/>
              <a:t> “</a:t>
            </a:r>
            <a:r>
              <a:rPr lang="en-US" sz="1800" dirty="0" err="1" smtClean="0"/>
              <a:t>insegnare</a:t>
            </a:r>
            <a:r>
              <a:rPr lang="en-US" sz="1800" dirty="0" smtClean="0"/>
              <a:t>” al robot </a:t>
            </a:r>
            <a:r>
              <a:rPr lang="en-US" sz="1800" dirty="0" err="1" smtClean="0"/>
              <a:t>cosa</a:t>
            </a:r>
            <a:r>
              <a:rPr lang="en-US" sz="1800" dirty="0" smtClean="0"/>
              <a:t> </a:t>
            </a:r>
            <a:r>
              <a:rPr lang="en-US" sz="1800" dirty="0" err="1" smtClean="0"/>
              <a:t>nero</a:t>
            </a:r>
            <a:r>
              <a:rPr lang="en-US" sz="1800" dirty="0" smtClean="0"/>
              <a:t> e </a:t>
            </a:r>
            <a:r>
              <a:rPr lang="en-US" sz="1800" dirty="0" err="1" smtClean="0"/>
              <a:t>cosa</a:t>
            </a:r>
            <a:r>
              <a:rPr lang="en-US" sz="1800" dirty="0" smtClean="0"/>
              <a:t> </a:t>
            </a:r>
            <a:r>
              <a:rPr lang="en-US" sz="1800" dirty="0"/>
              <a:t>è </a:t>
            </a:r>
            <a:r>
              <a:rPr lang="en-US" sz="1800" dirty="0" err="1" smtClean="0"/>
              <a:t>bianco</a:t>
            </a:r>
            <a:endParaRPr lang="en-US" sz="1800" dirty="0" smtClean="0"/>
          </a:p>
          <a:p>
            <a:pPr lvl="1"/>
            <a:r>
              <a:rPr lang="en-US" sz="1800" dirty="0" smtClean="0"/>
              <a:t>Un </a:t>
            </a:r>
            <a:r>
              <a:rPr lang="en-US" sz="1800" dirty="0" err="1" smtClean="0"/>
              <a:t>sensore</a:t>
            </a:r>
            <a:r>
              <a:rPr lang="en-US" sz="1800" dirty="0" smtClean="0"/>
              <a:t> </a:t>
            </a:r>
            <a:r>
              <a:rPr lang="en-US" sz="1800" dirty="0" err="1" smtClean="0"/>
              <a:t>giroscopi</a:t>
            </a:r>
            <a:r>
              <a:rPr lang="en-US" sz="1800" dirty="0" err="1" smtClean="0"/>
              <a:t>c</a:t>
            </a:r>
            <a:r>
              <a:rPr lang="en-US" sz="1800" dirty="0" err="1" smtClean="0"/>
              <a:t>o</a:t>
            </a:r>
            <a:r>
              <a:rPr lang="en-US" sz="1800" dirty="0" smtClean="0"/>
              <a:t>, </a:t>
            </a:r>
            <a:r>
              <a:rPr lang="en-US" sz="1800" dirty="0" err="1" smtClean="0"/>
              <a:t>invece</a:t>
            </a:r>
            <a:r>
              <a:rPr lang="en-US" sz="1800" dirty="0" smtClean="0"/>
              <a:t>, </a:t>
            </a:r>
            <a:r>
              <a:rPr lang="en-US" sz="1800" dirty="0" err="1" smtClean="0"/>
              <a:t>dovete</a:t>
            </a:r>
            <a:r>
              <a:rPr lang="en-US" sz="1800" dirty="0" smtClean="0"/>
              <a:t> </a:t>
            </a:r>
            <a:r>
              <a:rPr lang="en-US" sz="1800" dirty="0" err="1" smtClean="0"/>
              <a:t>calibrarlo</a:t>
            </a:r>
            <a:r>
              <a:rPr lang="en-US" sz="1800" dirty="0" smtClean="0"/>
              <a:t> in </a:t>
            </a:r>
            <a:r>
              <a:rPr lang="en-US" sz="1800" dirty="0" err="1" smtClean="0"/>
              <a:t>maniera</a:t>
            </a:r>
            <a:r>
              <a:rPr lang="en-US" sz="1800" dirty="0" smtClean="0"/>
              <a:t> tale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esso</a:t>
            </a:r>
            <a:r>
              <a:rPr lang="en-US" sz="1800" dirty="0" smtClean="0"/>
              <a:t> </a:t>
            </a:r>
            <a:r>
              <a:rPr lang="en-US" sz="1800" dirty="0" err="1" smtClean="0"/>
              <a:t>capisca</a:t>
            </a:r>
            <a:r>
              <a:rPr lang="en-US" sz="1800" dirty="0" smtClean="0"/>
              <a:t> </a:t>
            </a:r>
            <a:r>
              <a:rPr lang="en-US" sz="1800" dirty="0" err="1" smtClean="0"/>
              <a:t>cosa</a:t>
            </a:r>
            <a:r>
              <a:rPr lang="en-US" sz="1800" dirty="0" smtClean="0"/>
              <a:t> è “</a:t>
            </a:r>
            <a:r>
              <a:rPr lang="en-US" sz="1800" dirty="0" err="1"/>
              <a:t>f</a:t>
            </a:r>
            <a:r>
              <a:rPr lang="en-US" sz="1800" dirty="0" err="1" smtClean="0"/>
              <a:t>ermo</a:t>
            </a:r>
            <a:r>
              <a:rPr lang="en-US" sz="1800" dirty="0" smtClean="0"/>
              <a:t>”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Il </a:t>
            </a:r>
            <a:r>
              <a:rPr lang="en-US" sz="2800" dirty="0" err="1" smtClean="0"/>
              <a:t>giroscopio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auto-</a:t>
            </a:r>
            <a:r>
              <a:rPr lang="en-US" sz="2800" dirty="0" err="1" smtClean="0"/>
              <a:t>calibra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robot </a:t>
            </a:r>
            <a:r>
              <a:rPr lang="en-US" sz="2800" dirty="0" err="1" smtClean="0"/>
              <a:t>viene</a:t>
            </a:r>
            <a:r>
              <a:rPr lang="en-US" sz="2800" dirty="0" smtClean="0"/>
              <a:t> </a:t>
            </a:r>
            <a:r>
              <a:rPr lang="en-US" sz="2800" dirty="0" err="1" smtClean="0"/>
              <a:t>acceso</a:t>
            </a:r>
            <a:r>
              <a:rPr lang="en-US" sz="2800" dirty="0" smtClean="0"/>
              <a:t> </a:t>
            </a:r>
            <a:r>
              <a:rPr lang="en-US" sz="2800" dirty="0" err="1" smtClean="0"/>
              <a:t>oppure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</a:t>
            </a:r>
            <a:r>
              <a:rPr lang="en-US" sz="2800" dirty="0" err="1" smtClean="0"/>
              <a:t>viene</a:t>
            </a:r>
            <a:r>
              <a:rPr lang="en-US" sz="2800" dirty="0" smtClean="0"/>
              <a:t> </a:t>
            </a:r>
            <a:r>
              <a:rPr lang="en-US" sz="2800" dirty="0" err="1" smtClean="0"/>
              <a:t>connesso</a:t>
            </a:r>
            <a:r>
              <a:rPr lang="en-US" sz="2800" dirty="0" smtClean="0"/>
              <a:t>. Se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</a:t>
            </a:r>
            <a:r>
              <a:rPr lang="en-US" sz="2800" dirty="0" err="1" smtClean="0"/>
              <a:t>questa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di </a:t>
            </a:r>
            <a:r>
              <a:rPr lang="en-US" sz="2800" dirty="0" err="1" smtClean="0"/>
              <a:t>calibrazione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robot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muove</a:t>
            </a:r>
            <a:r>
              <a:rPr lang="en-US" sz="2800" dirty="0" smtClean="0"/>
              <a:t>,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giroscopio</a:t>
            </a:r>
            <a:r>
              <a:rPr lang="en-US" sz="2800" dirty="0" smtClean="0"/>
              <a:t> “</a:t>
            </a:r>
            <a:r>
              <a:rPr lang="en-US" sz="2800" dirty="0" err="1" smtClean="0"/>
              <a:t>impara</a:t>
            </a:r>
            <a:r>
              <a:rPr lang="en-US" sz="2800" dirty="0" smtClean="0"/>
              <a:t>”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valore</a:t>
            </a:r>
            <a:r>
              <a:rPr lang="en-US" sz="2800" dirty="0" smtClean="0"/>
              <a:t> </a:t>
            </a:r>
            <a:r>
              <a:rPr lang="en-US" sz="2800" dirty="0" err="1" smtClean="0"/>
              <a:t>sbagliato</a:t>
            </a:r>
            <a:r>
              <a:rPr lang="en-US" sz="2800" dirty="0" smtClean="0"/>
              <a:t> per “</a:t>
            </a:r>
            <a:r>
              <a:rPr lang="en-US" sz="2800" dirty="0" err="1"/>
              <a:t>f</a:t>
            </a:r>
            <a:r>
              <a:rPr lang="en-US" sz="2800" dirty="0" err="1" smtClean="0"/>
              <a:t>ermo</a:t>
            </a:r>
            <a:r>
              <a:rPr lang="en-US" sz="2800" dirty="0" smtClean="0"/>
              <a:t>” – </a:t>
            </a:r>
            <a:r>
              <a:rPr lang="en-US" sz="2800" dirty="0" err="1" smtClean="0"/>
              <a:t>ciò</a:t>
            </a:r>
            <a:r>
              <a:rPr lang="en-US" sz="2800" dirty="0" smtClean="0"/>
              <a:t> </a:t>
            </a:r>
            <a:r>
              <a:rPr lang="en-US" sz="2800" dirty="0" err="1" smtClean="0"/>
              <a:t>causa</a:t>
            </a:r>
            <a:r>
              <a:rPr lang="en-US" sz="2800" dirty="0" smtClean="0"/>
              <a:t> la </a:t>
            </a:r>
            <a:r>
              <a:rPr lang="en-US" sz="2800" dirty="0" err="1" smtClean="0"/>
              <a:t>deriva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Sfortunatamente</a:t>
            </a:r>
            <a:r>
              <a:rPr lang="en-US" sz="2800" dirty="0" smtClean="0"/>
              <a:t>, non </a:t>
            </a:r>
            <a:r>
              <a:rPr lang="en-US" sz="2800" dirty="0" err="1" smtClean="0"/>
              <a:t>esiste</a:t>
            </a:r>
            <a:r>
              <a:rPr lang="en-US" sz="2800" dirty="0" smtClean="0"/>
              <a:t> un </a:t>
            </a:r>
            <a:r>
              <a:rPr lang="en-US" sz="2800" dirty="0" err="1" smtClean="0"/>
              <a:t>blocco</a:t>
            </a:r>
            <a:r>
              <a:rPr lang="en-US" sz="2800" dirty="0" smtClean="0"/>
              <a:t> di </a:t>
            </a:r>
            <a:r>
              <a:rPr lang="en-US" sz="2800" dirty="0" err="1" smtClean="0"/>
              <a:t>calibrazione</a:t>
            </a:r>
            <a:r>
              <a:rPr lang="en-US" sz="2800" dirty="0" smtClean="0"/>
              <a:t> per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giroscopio</a:t>
            </a:r>
            <a:r>
              <a:rPr lang="en-US" sz="2800" dirty="0" smtClean="0"/>
              <a:t>. </a:t>
            </a:r>
            <a:r>
              <a:rPr lang="en-US" sz="2800" dirty="0" err="1" smtClean="0"/>
              <a:t>Ci</a:t>
            </a:r>
            <a:r>
              <a:rPr lang="en-US" sz="2800" dirty="0" smtClean="0"/>
              <a:t> </a:t>
            </a:r>
            <a:r>
              <a:rPr lang="en-US" sz="2800" dirty="0" err="1" smtClean="0"/>
              <a:t>sono</a:t>
            </a:r>
            <a:r>
              <a:rPr lang="en-US" sz="2800" dirty="0" smtClean="0"/>
              <a:t> </a:t>
            </a:r>
            <a:r>
              <a:rPr lang="en-US" sz="2800" dirty="0" err="1" smtClean="0"/>
              <a:t>alcuni</a:t>
            </a:r>
            <a:r>
              <a:rPr lang="en-US" sz="2800" dirty="0" smtClean="0"/>
              <a:t> </a:t>
            </a:r>
            <a:r>
              <a:rPr lang="en-US" sz="2800" dirty="0" err="1" smtClean="0"/>
              <a:t>modi</a:t>
            </a:r>
            <a:r>
              <a:rPr lang="en-US" sz="2800" dirty="0" smtClean="0"/>
              <a:t> per fare in </a:t>
            </a:r>
            <a:r>
              <a:rPr lang="en-US" sz="2800" dirty="0" err="1" smtClean="0"/>
              <a:t>modo</a:t>
            </a:r>
            <a:r>
              <a:rPr lang="en-US" sz="2800" dirty="0" smtClean="0"/>
              <a:t> </a:t>
            </a:r>
            <a:r>
              <a:rPr lang="en-US" sz="2800" dirty="0" err="1" smtClean="0"/>
              <a:t>che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</a:t>
            </a:r>
            <a:r>
              <a:rPr lang="en-US" sz="2800" dirty="0" err="1" smtClean="0"/>
              <a:t>venga</a:t>
            </a:r>
            <a:r>
              <a:rPr lang="en-US" sz="2800" dirty="0" smtClean="0"/>
              <a:t> </a:t>
            </a:r>
            <a:r>
              <a:rPr lang="en-US" sz="2800" dirty="0" err="1" smtClean="0"/>
              <a:t>ricalibrato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 per </a:t>
            </a:r>
            <a:r>
              <a:rPr lang="en-US" dirty="0" err="1" smtClean="0"/>
              <a:t>risolvere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deriva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note </a:t>
            </a:r>
            <a:r>
              <a:rPr lang="en-US" dirty="0" err="1" smtClean="0"/>
              <a:t>critiche</a:t>
            </a:r>
            <a:r>
              <a:rPr lang="en-US" dirty="0" smtClean="0"/>
              <a:t> per </a:t>
            </a:r>
            <a:r>
              <a:rPr lang="en-US" dirty="0" err="1" smtClean="0"/>
              <a:t>l’uso</a:t>
            </a:r>
            <a:r>
              <a:rPr lang="en-US" dirty="0" smtClean="0"/>
              <a:t> </a:t>
            </a:r>
            <a:r>
              <a:rPr lang="en-US" dirty="0" err="1" smtClean="0"/>
              <a:t>corretto</a:t>
            </a:r>
            <a:r>
              <a:rPr lang="en-US" dirty="0" smtClean="0"/>
              <a:t> del </a:t>
            </a:r>
            <a:r>
              <a:rPr lang="en-US" dirty="0" err="1" smtClean="0"/>
              <a:t>giroscopio</a:t>
            </a:r>
            <a:r>
              <a:rPr lang="en-US" dirty="0" smtClean="0"/>
              <a:t>!!!!!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IL ROBOT DEVE ESSERE FERMO QUANDO ESEGUITE UNO QUALSIASI DI QUESTI PROGRAMMI DI CALIBRAZIONE!!!!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PROPRIO COME LA CALIBRAZIONE DEL COLORE NON DOVETE ESEGUIRLA OGNI VOLTA IN CUI AVETE BISOGNO DI LEGGERE IL GIROSCOPIO. DOVETE CALIBRARE IN UN PROGRAMMA SEPARATO SOLO PRIMA DI ESEGUIRE I VOSTRI PROGRAMMI OPPURE ALL’INIZIO DI UNA VOSTRA SERIE DI PROGRAMMI.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IMPORTANTI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shot 2015-02-28 14.41.3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1" r="33535"/>
          <a:stretch/>
        </p:blipFill>
        <p:spPr>
          <a:xfrm>
            <a:off x="0" y="3269553"/>
            <a:ext cx="6061810" cy="35027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Calibrazione</a:t>
            </a:r>
            <a:r>
              <a:rPr lang="en-US" dirty="0" smtClean="0"/>
              <a:t>: </a:t>
            </a:r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750" y="1886995"/>
            <a:ext cx="3607392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Il </a:t>
            </a:r>
            <a:r>
              <a:rPr lang="en-US" dirty="0" err="1" smtClean="0">
                <a:solidFill>
                  <a:srgbClr val="000000"/>
                </a:solidFill>
              </a:rPr>
              <a:t>giroscopio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ricalibra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quando</a:t>
            </a:r>
            <a:r>
              <a:rPr lang="en-US" dirty="0" smtClean="0">
                <a:solidFill>
                  <a:srgbClr val="000000"/>
                </a:solidFill>
              </a:rPr>
              <a:t> cambia </a:t>
            </a:r>
            <a:r>
              <a:rPr lang="en-US" dirty="0" err="1" smtClean="0">
                <a:solidFill>
                  <a:srgbClr val="000000"/>
                </a:solidFill>
              </a:rPr>
              <a:t>modalità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 err="1" smtClean="0">
                <a:solidFill>
                  <a:srgbClr val="000000"/>
                </a:solidFill>
              </a:rPr>
              <a:t>così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una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lettura</a:t>
            </a:r>
            <a:r>
              <a:rPr lang="en-US" dirty="0" smtClean="0">
                <a:solidFill>
                  <a:srgbClr val="000000"/>
                </a:solidFill>
              </a:rPr>
              <a:t> di “</a:t>
            </a:r>
            <a:r>
              <a:rPr lang="en-US" dirty="0" err="1" smtClean="0">
                <a:solidFill>
                  <a:srgbClr val="000000"/>
                </a:solidFill>
              </a:rPr>
              <a:t>velocità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angolare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dirty="0" err="1" smtClean="0">
                <a:solidFill>
                  <a:srgbClr val="000000"/>
                </a:solidFill>
              </a:rPr>
              <a:t>seguita</a:t>
            </a:r>
            <a:r>
              <a:rPr lang="en-US" dirty="0" smtClean="0">
                <a:solidFill>
                  <a:srgbClr val="000000"/>
                </a:solidFill>
              </a:rPr>
              <a:t> da </a:t>
            </a:r>
            <a:r>
              <a:rPr lang="en-US" dirty="0" err="1" smtClean="0">
                <a:solidFill>
                  <a:srgbClr val="000000"/>
                </a:solidFill>
              </a:rPr>
              <a:t>una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lettura</a:t>
            </a:r>
            <a:r>
              <a:rPr lang="en-US" dirty="0" smtClean="0">
                <a:solidFill>
                  <a:srgbClr val="000000"/>
                </a:solidFill>
              </a:rPr>
              <a:t> di “</a:t>
            </a:r>
            <a:r>
              <a:rPr lang="en-US" dirty="0" err="1" smtClean="0">
                <a:solidFill>
                  <a:srgbClr val="000000"/>
                </a:solidFill>
              </a:rPr>
              <a:t>angolo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dirty="0" err="1" smtClean="0">
                <a:solidFill>
                  <a:srgbClr val="000000"/>
                </a:solidFill>
              </a:rPr>
              <a:t>calibra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giroscopio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8948" y="1918912"/>
            <a:ext cx="373130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Dopo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aggiungete</a:t>
            </a:r>
            <a:r>
              <a:rPr lang="en-US" dirty="0" smtClean="0">
                <a:solidFill>
                  <a:srgbClr val="3366FF"/>
                </a:solidFill>
              </a:rPr>
              <a:t> un </a:t>
            </a:r>
            <a:r>
              <a:rPr lang="en-US" dirty="0" err="1" smtClean="0">
                <a:solidFill>
                  <a:srgbClr val="3366FF"/>
                </a:solidFill>
              </a:rPr>
              <a:t>blocco</a:t>
            </a:r>
            <a:r>
              <a:rPr lang="en-US" dirty="0" smtClean="0">
                <a:solidFill>
                  <a:srgbClr val="3366FF"/>
                </a:solidFill>
              </a:rPr>
              <a:t> per dare al </a:t>
            </a:r>
            <a:r>
              <a:rPr lang="en-US" dirty="0" err="1" smtClean="0">
                <a:solidFill>
                  <a:srgbClr val="3366FF"/>
                </a:solidFill>
              </a:rPr>
              <a:t>sensore</a:t>
            </a:r>
            <a:r>
              <a:rPr lang="en-US" dirty="0" smtClean="0">
                <a:solidFill>
                  <a:srgbClr val="3366FF"/>
                </a:solidFill>
              </a:rPr>
              <a:t> un </a:t>
            </a:r>
            <a:r>
              <a:rPr lang="en-US" dirty="0" err="1" smtClean="0">
                <a:solidFill>
                  <a:srgbClr val="3366FF"/>
                </a:solidFill>
              </a:rPr>
              <a:t>po</a:t>
            </a:r>
            <a:r>
              <a:rPr lang="en-US" dirty="0" smtClean="0">
                <a:solidFill>
                  <a:srgbClr val="3366FF"/>
                </a:solidFill>
              </a:rPr>
              <a:t>’ di tempo per </a:t>
            </a:r>
            <a:r>
              <a:rPr lang="en-US" dirty="0" err="1" smtClean="0">
                <a:solidFill>
                  <a:srgbClr val="3366FF"/>
                </a:solidFill>
              </a:rPr>
              <a:t>ricalibrarsi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pienamente</a:t>
            </a:r>
            <a:r>
              <a:rPr lang="en-US" dirty="0" smtClean="0">
                <a:solidFill>
                  <a:srgbClr val="3366FF"/>
                </a:solidFill>
              </a:rPr>
              <a:t>. Le </a:t>
            </a:r>
            <a:r>
              <a:rPr lang="en-US" dirty="0" err="1" smtClean="0">
                <a:solidFill>
                  <a:srgbClr val="3366FF"/>
                </a:solidFill>
              </a:rPr>
              <a:t>nostre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misurazioni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hanno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mostrato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che</a:t>
            </a:r>
            <a:r>
              <a:rPr lang="en-US" dirty="0" smtClean="0">
                <a:solidFill>
                  <a:srgbClr val="3366FF"/>
                </a:solidFill>
              </a:rPr>
              <a:t> 1/10 di secondo è </a:t>
            </a:r>
            <a:r>
              <a:rPr lang="en-US" dirty="0" err="1" smtClean="0">
                <a:solidFill>
                  <a:srgbClr val="3366FF"/>
                </a:solidFill>
              </a:rPr>
              <a:t>sufficiente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1810" y="3543337"/>
            <a:ext cx="279643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Notate </a:t>
            </a:r>
            <a:r>
              <a:rPr lang="en-US" dirty="0" err="1" smtClean="0">
                <a:solidFill>
                  <a:srgbClr val="3366FF"/>
                </a:solidFill>
              </a:rPr>
              <a:t>che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nel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resto</a:t>
            </a:r>
            <a:r>
              <a:rPr lang="en-US" dirty="0" smtClean="0">
                <a:solidFill>
                  <a:srgbClr val="3366FF"/>
                </a:solidFill>
              </a:rPr>
              <a:t> del </a:t>
            </a:r>
            <a:r>
              <a:rPr lang="en-US" dirty="0" err="1" smtClean="0">
                <a:solidFill>
                  <a:srgbClr val="3366FF"/>
                </a:solidFill>
              </a:rPr>
              <a:t>vostro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programma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dovrete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utilizzare</a:t>
            </a:r>
            <a:r>
              <a:rPr lang="en-US" dirty="0" smtClean="0">
                <a:solidFill>
                  <a:srgbClr val="3366FF"/>
                </a:solidFill>
              </a:rPr>
              <a:t> solo la </a:t>
            </a:r>
            <a:r>
              <a:rPr lang="en-US" dirty="0" err="1" smtClean="0">
                <a:solidFill>
                  <a:srgbClr val="3366FF"/>
                </a:solidFill>
              </a:rPr>
              <a:t>modalità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angolo</a:t>
            </a:r>
            <a:r>
              <a:rPr lang="en-US" dirty="0" smtClean="0">
                <a:solidFill>
                  <a:srgbClr val="3366FF"/>
                </a:solidFill>
              </a:rPr>
              <a:t>”. </a:t>
            </a:r>
            <a:r>
              <a:rPr lang="en-US" dirty="0" err="1" smtClean="0">
                <a:solidFill>
                  <a:srgbClr val="3366FF"/>
                </a:solidFill>
              </a:rPr>
              <a:t>Usando</a:t>
            </a:r>
            <a:r>
              <a:rPr lang="en-US" dirty="0" smtClean="0">
                <a:solidFill>
                  <a:srgbClr val="3366FF"/>
                </a:solidFill>
              </a:rPr>
              <a:t> la </a:t>
            </a:r>
            <a:r>
              <a:rPr lang="en-US" dirty="0" err="1" smtClean="0">
                <a:solidFill>
                  <a:srgbClr val="3366FF"/>
                </a:solidFill>
              </a:rPr>
              <a:t>modalità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velocità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angolare</a:t>
            </a:r>
            <a:r>
              <a:rPr lang="en-US" dirty="0" smtClean="0">
                <a:solidFill>
                  <a:srgbClr val="3366FF"/>
                </a:solidFill>
              </a:rPr>
              <a:t>” </a:t>
            </a:r>
            <a:r>
              <a:rPr lang="en-US" dirty="0" err="1" smtClean="0">
                <a:solidFill>
                  <a:srgbClr val="3366FF"/>
                </a:solidFill>
              </a:rPr>
              <a:t>oppure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velocità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angolare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ed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angolo</a:t>
            </a:r>
            <a:r>
              <a:rPr lang="en-US" dirty="0" smtClean="0">
                <a:solidFill>
                  <a:srgbClr val="3366FF"/>
                </a:solidFill>
              </a:rPr>
              <a:t>” </a:t>
            </a:r>
            <a:r>
              <a:rPr lang="en-US" dirty="0" err="1" smtClean="0">
                <a:solidFill>
                  <a:srgbClr val="3366FF"/>
                </a:solidFill>
              </a:rPr>
              <a:t>si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causerebbe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una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ricalibrazione</a:t>
            </a:r>
            <a:r>
              <a:rPr lang="en-US" dirty="0" smtClean="0">
                <a:solidFill>
                  <a:srgbClr val="3366FF"/>
                </a:solidFill>
              </a:rPr>
              <a:t> del </a:t>
            </a:r>
            <a:r>
              <a:rPr lang="en-US" dirty="0" err="1" smtClean="0">
                <a:solidFill>
                  <a:srgbClr val="3366FF"/>
                </a:solidFill>
              </a:rPr>
              <a:t>giroscopio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500222" y="4920617"/>
            <a:ext cx="26577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Leggendo</a:t>
            </a:r>
            <a:r>
              <a:rPr lang="en-US" sz="1400" dirty="0" smtClean="0">
                <a:solidFill>
                  <a:srgbClr val="000000"/>
                </a:solidFill>
              </a:rPr>
              <a:t> la </a:t>
            </a:r>
            <a:r>
              <a:rPr lang="en-US" sz="1400" dirty="0" err="1" smtClean="0">
                <a:solidFill>
                  <a:srgbClr val="000000"/>
                </a:solidFill>
              </a:rPr>
              <a:t>velocità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angolare</a:t>
            </a:r>
            <a:r>
              <a:rPr lang="en-US" sz="1400" dirty="0" smtClean="0">
                <a:solidFill>
                  <a:srgbClr val="000000"/>
                </a:solidFill>
              </a:rPr>
              <a:t> del </a:t>
            </a:r>
            <a:r>
              <a:rPr lang="en-US" sz="1400" dirty="0" err="1" smtClean="0">
                <a:solidFill>
                  <a:srgbClr val="000000"/>
                </a:solidFill>
              </a:rPr>
              <a:t>giroscopio</a:t>
            </a:r>
            <a:r>
              <a:rPr lang="en-US" sz="1400" dirty="0" smtClean="0">
                <a:solidFill>
                  <a:srgbClr val="000000"/>
                </a:solidFill>
              </a:rPr>
              <a:t> e poi </a:t>
            </a:r>
            <a:r>
              <a:rPr lang="en-US" sz="1400" dirty="0" err="1" smtClean="0">
                <a:solidFill>
                  <a:srgbClr val="000000"/>
                </a:solidFill>
              </a:rPr>
              <a:t>passando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misurazione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dell’angolo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sensore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calibra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attenzione</a:t>
            </a:r>
            <a:r>
              <a:rPr lang="en-US" sz="1400" dirty="0" smtClean="0">
                <a:solidFill>
                  <a:srgbClr val="000000"/>
                </a:solidFill>
              </a:rPr>
              <a:t> ad </a:t>
            </a:r>
            <a:r>
              <a:rPr lang="en-US" sz="1400" dirty="0" err="1" smtClean="0">
                <a:solidFill>
                  <a:srgbClr val="000000"/>
                </a:solidFill>
              </a:rPr>
              <a:t>eseguire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questi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blocchi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mentre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robot è </a:t>
            </a:r>
            <a:r>
              <a:rPr lang="en-US" sz="1400" dirty="0" err="1" smtClean="0">
                <a:solidFill>
                  <a:srgbClr val="000000"/>
                </a:solidFill>
              </a:rPr>
              <a:t>fermo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309561" y="4911991"/>
            <a:ext cx="154777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Questo</a:t>
            </a:r>
            <a:r>
              <a:rPr lang="en-US" sz="1200" dirty="0" smtClean="0">
                <a:solidFill>
                  <a:srgbClr val="000000"/>
                </a:solidFill>
              </a:rPr>
              <a:t> è un </a:t>
            </a:r>
            <a:r>
              <a:rPr lang="en-US" sz="1200" dirty="0" err="1" smtClean="0">
                <a:solidFill>
                  <a:srgbClr val="000000"/>
                </a:solidFill>
              </a:rPr>
              <a:t>blocco</a:t>
            </a:r>
            <a:r>
              <a:rPr lang="en-US" sz="1200" dirty="0" smtClean="0">
                <a:solidFill>
                  <a:srgbClr val="000000"/>
                </a:solidFill>
              </a:rPr>
              <a:t> di </a:t>
            </a:r>
            <a:r>
              <a:rPr lang="en-US" sz="1200" dirty="0" err="1" smtClean="0">
                <a:solidFill>
                  <a:srgbClr val="000000"/>
                </a:solidFill>
              </a:rPr>
              <a:t>attesa</a:t>
            </a:r>
            <a:r>
              <a:rPr lang="en-US" sz="1200" dirty="0" smtClean="0">
                <a:solidFill>
                  <a:srgbClr val="000000"/>
                </a:solidFill>
              </a:rPr>
              <a:t>. </a:t>
            </a:r>
            <a:r>
              <a:rPr lang="en-US" sz="1200" dirty="0" err="1" smtClean="0">
                <a:solidFill>
                  <a:srgbClr val="000000"/>
                </a:solidFill>
              </a:rPr>
              <a:t>Aspettiamo</a:t>
            </a:r>
            <a:r>
              <a:rPr lang="en-US" sz="1200" dirty="0" smtClean="0">
                <a:solidFill>
                  <a:srgbClr val="000000"/>
                </a:solidFill>
              </a:rPr>
              <a:t> 1/10 di secondo </a:t>
            </a:r>
            <a:r>
              <a:rPr lang="en-US" sz="1200" dirty="0" err="1" smtClean="0">
                <a:solidFill>
                  <a:srgbClr val="000000"/>
                </a:solidFill>
              </a:rPr>
              <a:t>perché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dia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il</a:t>
            </a:r>
            <a:r>
              <a:rPr lang="en-US" sz="1200" dirty="0" smtClean="0">
                <a:solidFill>
                  <a:srgbClr val="000000"/>
                </a:solidFill>
              </a:rPr>
              <a:t> tempo al </a:t>
            </a:r>
            <a:r>
              <a:rPr lang="en-US" sz="1200" dirty="0" err="1" smtClean="0">
                <a:solidFill>
                  <a:srgbClr val="000000"/>
                </a:solidFill>
              </a:rPr>
              <a:t>sensore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giroscopico</a:t>
            </a:r>
            <a:r>
              <a:rPr lang="en-US" sz="1200" dirty="0" smtClean="0">
                <a:solidFill>
                  <a:srgbClr val="000000"/>
                </a:solidFill>
              </a:rPr>
              <a:t> di </a:t>
            </a:r>
            <a:r>
              <a:rPr lang="en-US" sz="1200" dirty="0" err="1" smtClean="0">
                <a:solidFill>
                  <a:srgbClr val="000000"/>
                </a:solidFill>
              </a:rPr>
              <a:t>resettarsi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fino</a:t>
            </a:r>
            <a:r>
              <a:rPr lang="en-US" sz="1200" dirty="0" smtClean="0">
                <a:solidFill>
                  <a:srgbClr val="000000"/>
                </a:solidFill>
              </a:rPr>
              <a:t> a zero</a:t>
            </a: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Calibrazione</a:t>
            </a:r>
            <a:r>
              <a:rPr lang="en-US" dirty="0"/>
              <a:t>: </a:t>
            </a:r>
            <a:r>
              <a:rPr lang="en-US" dirty="0" err="1"/>
              <a:t>Strategia</a:t>
            </a:r>
            <a:r>
              <a:rPr lang="en-US" dirty="0"/>
              <a:t>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801" y="2100862"/>
            <a:ext cx="2484548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Questa </a:t>
            </a:r>
            <a:r>
              <a:rPr lang="en-US" sz="1400" dirty="0" err="1" smtClean="0">
                <a:solidFill>
                  <a:srgbClr val="000000"/>
                </a:solidFill>
              </a:rPr>
              <a:t>versione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calibrazione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lascia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giroscopio</a:t>
            </a:r>
            <a:r>
              <a:rPr lang="en-US" sz="1400" dirty="0" smtClean="0">
                <a:solidFill>
                  <a:srgbClr val="000000"/>
                </a:solidFill>
              </a:rPr>
              <a:t> in </a:t>
            </a:r>
            <a:r>
              <a:rPr lang="en-US" sz="1400" dirty="0" err="1" smtClean="0">
                <a:solidFill>
                  <a:srgbClr val="000000"/>
                </a:solidFill>
              </a:rPr>
              <a:t>modalità</a:t>
            </a:r>
            <a:r>
              <a:rPr lang="en-US" sz="1400" dirty="0" smtClean="0">
                <a:solidFill>
                  <a:srgbClr val="000000"/>
                </a:solidFill>
              </a:rPr>
              <a:t> “</a:t>
            </a:r>
            <a:r>
              <a:rPr lang="en-US" sz="1400" dirty="0" err="1" smtClean="0">
                <a:solidFill>
                  <a:srgbClr val="000000"/>
                </a:solidFill>
              </a:rPr>
              <a:t>velocità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angolare</a:t>
            </a:r>
            <a:r>
              <a:rPr lang="en-US" sz="1400" dirty="0" smtClean="0">
                <a:solidFill>
                  <a:srgbClr val="000000"/>
                </a:solidFill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</a:rPr>
              <a:t>angolo</a:t>
            </a:r>
            <a:r>
              <a:rPr lang="en-US" sz="1400" dirty="0" smtClean="0">
                <a:solidFill>
                  <a:srgbClr val="000000"/>
                </a:solidFill>
              </a:rPr>
              <a:t>”. </a:t>
            </a:r>
            <a:r>
              <a:rPr lang="en-US" sz="1400" dirty="0" err="1" smtClean="0">
                <a:solidFill>
                  <a:srgbClr val="000000"/>
                </a:solidFill>
              </a:rPr>
              <a:t>Ciò</a:t>
            </a:r>
            <a:r>
              <a:rPr lang="en-US" sz="1400" dirty="0" smtClean="0">
                <a:solidFill>
                  <a:srgbClr val="000000"/>
                </a:solidFill>
              </a:rPr>
              <a:t> è utile se </a:t>
            </a:r>
            <a:r>
              <a:rPr lang="en-US" sz="1400" dirty="0" err="1" smtClean="0">
                <a:solidFill>
                  <a:srgbClr val="000000"/>
                </a:solidFill>
              </a:rPr>
              <a:t>utilizzerebbe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sensore</a:t>
            </a:r>
            <a:r>
              <a:rPr lang="en-US" sz="1400" dirty="0" smtClean="0">
                <a:solidFill>
                  <a:srgbClr val="000000"/>
                </a:solidFill>
              </a:rPr>
              <a:t> in </a:t>
            </a:r>
            <a:r>
              <a:rPr lang="en-US" sz="1400" dirty="0" err="1" smtClean="0">
                <a:solidFill>
                  <a:srgbClr val="000000"/>
                </a:solidFill>
              </a:rPr>
              <a:t>modalità</a:t>
            </a:r>
            <a:r>
              <a:rPr lang="en-US" sz="1400" dirty="0" smtClean="0">
                <a:solidFill>
                  <a:srgbClr val="000000"/>
                </a:solidFill>
              </a:rPr>
              <a:t> “</a:t>
            </a:r>
            <a:r>
              <a:rPr lang="en-US" sz="1400" dirty="0" err="1" smtClean="0">
                <a:solidFill>
                  <a:srgbClr val="000000"/>
                </a:solidFill>
              </a:rPr>
              <a:t>velocità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angolare</a:t>
            </a:r>
            <a:r>
              <a:rPr lang="en-US" sz="1400" dirty="0" smtClean="0">
                <a:solidFill>
                  <a:srgbClr val="000000"/>
                </a:solidFill>
              </a:rPr>
              <a:t>”.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0148" y="2107630"/>
            <a:ext cx="41881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366FF"/>
                </a:solidFill>
              </a:rPr>
              <a:t>Lo svantaggio di questa versione è che richiede più tempo (circa 3 secondi). Inoltre, non </a:t>
            </a:r>
            <a:r>
              <a:rPr lang="it-IT" dirty="0">
                <a:solidFill>
                  <a:srgbClr val="3366FF"/>
                </a:solidFill>
              </a:rPr>
              <a:t>potrete più </a:t>
            </a:r>
            <a:r>
              <a:rPr lang="it-IT" dirty="0">
                <a:solidFill>
                  <a:srgbClr val="3366FF"/>
                </a:solidFill>
              </a:rPr>
              <a:t>utilizzare il reset del giroscopio</a:t>
            </a:r>
            <a:r>
              <a:rPr lang="en-US" dirty="0">
                <a:solidFill>
                  <a:srgbClr val="3366FF"/>
                </a:solidFill>
              </a:rPr>
              <a:t>!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Screenshot 2015-02-28 14.42.4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1" r="34549"/>
          <a:stretch/>
        </p:blipFill>
        <p:spPr>
          <a:xfrm>
            <a:off x="0" y="3645122"/>
            <a:ext cx="5984875" cy="30690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61810" y="3556662"/>
            <a:ext cx="287527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rgbClr val="3366FF"/>
                </a:solidFill>
              </a:rPr>
              <a:t>Notate </a:t>
            </a:r>
            <a:r>
              <a:rPr lang="it-IT" sz="1600" dirty="0">
                <a:solidFill>
                  <a:srgbClr val="3366FF"/>
                </a:solidFill>
              </a:rPr>
              <a:t>che nel resto del </a:t>
            </a:r>
            <a:r>
              <a:rPr lang="it-IT" sz="1600" dirty="0" smtClean="0">
                <a:solidFill>
                  <a:srgbClr val="3366FF"/>
                </a:solidFill>
              </a:rPr>
              <a:t>vostro programma</a:t>
            </a:r>
            <a:r>
              <a:rPr lang="it-IT" sz="1600" dirty="0">
                <a:solidFill>
                  <a:srgbClr val="3366FF"/>
                </a:solidFill>
              </a:rPr>
              <a:t>, </a:t>
            </a:r>
            <a:r>
              <a:rPr lang="it-IT" sz="1600" dirty="0" smtClean="0">
                <a:solidFill>
                  <a:srgbClr val="3366FF"/>
                </a:solidFill>
              </a:rPr>
              <a:t>dovrete </a:t>
            </a:r>
            <a:r>
              <a:rPr lang="it-IT" sz="1600" dirty="0">
                <a:solidFill>
                  <a:srgbClr val="3366FF"/>
                </a:solidFill>
              </a:rPr>
              <a:t>usare solo le modalità </a:t>
            </a:r>
            <a:r>
              <a:rPr lang="it-IT" sz="1600" dirty="0" smtClean="0">
                <a:solidFill>
                  <a:srgbClr val="3366FF"/>
                </a:solidFill>
              </a:rPr>
              <a:t>«velocità angolare+ angolo" </a:t>
            </a:r>
            <a:r>
              <a:rPr lang="it-IT" sz="1600" dirty="0">
                <a:solidFill>
                  <a:srgbClr val="3366FF"/>
                </a:solidFill>
              </a:rPr>
              <a:t>del giroscopio. L'uso della modalità "angolo" o "velocità" farà ricalibrare il giroscopio</a:t>
            </a:r>
            <a:r>
              <a:rPr lang="it-IT" sz="1600" dirty="0" smtClean="0">
                <a:solidFill>
                  <a:srgbClr val="3366FF"/>
                </a:solidFill>
              </a:rPr>
              <a:t>. </a:t>
            </a:r>
            <a:r>
              <a:rPr lang="en-US" sz="1600" dirty="0" err="1" smtClean="0">
                <a:solidFill>
                  <a:srgbClr val="3366FF"/>
                </a:solidFill>
              </a:rPr>
              <a:t>inoltre</a:t>
            </a:r>
            <a:r>
              <a:rPr lang="en-US" sz="1600" dirty="0" smtClean="0">
                <a:solidFill>
                  <a:srgbClr val="3366FF"/>
                </a:solidFill>
              </a:rPr>
              <a:t>, ***NON*** </a:t>
            </a:r>
            <a:r>
              <a:rPr lang="it-IT" sz="1600" dirty="0" smtClean="0">
                <a:solidFill>
                  <a:srgbClr val="3366FF"/>
                </a:solidFill>
              </a:rPr>
              <a:t>usate </a:t>
            </a:r>
            <a:r>
              <a:rPr lang="it-IT" sz="1600" dirty="0">
                <a:solidFill>
                  <a:srgbClr val="3366FF"/>
                </a:solidFill>
              </a:rPr>
              <a:t>il reset del giroscopio - questo costringe il giroscopio in modalità angolo </a:t>
            </a:r>
            <a:r>
              <a:rPr lang="it-IT" sz="1600" dirty="0" smtClean="0">
                <a:solidFill>
                  <a:srgbClr val="3366FF"/>
                </a:solidFill>
              </a:rPr>
              <a:t>e </a:t>
            </a:r>
            <a:r>
              <a:rPr lang="it-IT" sz="1600" dirty="0">
                <a:solidFill>
                  <a:srgbClr val="3366FF"/>
                </a:solidFill>
              </a:rPr>
              <a:t>causerà una </a:t>
            </a:r>
            <a:r>
              <a:rPr lang="it-IT" sz="1600" dirty="0" err="1">
                <a:solidFill>
                  <a:srgbClr val="3366FF"/>
                </a:solidFill>
              </a:rPr>
              <a:t>ricalibrazione</a:t>
            </a:r>
            <a:r>
              <a:rPr lang="it-IT" sz="1600" dirty="0">
                <a:solidFill>
                  <a:srgbClr val="3366FF"/>
                </a:solidFill>
              </a:rPr>
              <a:t> lunga 3 secondi.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20660" y="5052037"/>
            <a:ext cx="258007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Leggendo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l’angolo</a:t>
            </a:r>
            <a:r>
              <a:rPr lang="en-US" sz="1400" dirty="0" smtClean="0">
                <a:solidFill>
                  <a:srgbClr val="000000"/>
                </a:solidFill>
              </a:rPr>
              <a:t> e poi </a:t>
            </a:r>
            <a:r>
              <a:rPr lang="en-US" sz="1400" dirty="0" err="1" smtClean="0">
                <a:solidFill>
                  <a:srgbClr val="000000"/>
                </a:solidFill>
              </a:rPr>
              <a:t>passando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modalità</a:t>
            </a:r>
            <a:r>
              <a:rPr lang="en-US" sz="1400" dirty="0" smtClean="0">
                <a:solidFill>
                  <a:srgbClr val="000000"/>
                </a:solidFill>
              </a:rPr>
              <a:t> “</a:t>
            </a:r>
            <a:r>
              <a:rPr lang="en-US" sz="1400" dirty="0" err="1" smtClean="0">
                <a:solidFill>
                  <a:srgbClr val="000000"/>
                </a:solidFill>
              </a:rPr>
              <a:t>velocità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angolare</a:t>
            </a:r>
            <a:r>
              <a:rPr lang="en-US" sz="1400" dirty="0" smtClean="0">
                <a:solidFill>
                  <a:srgbClr val="000000"/>
                </a:solidFill>
              </a:rPr>
              <a:t>” o “</a:t>
            </a:r>
            <a:r>
              <a:rPr lang="en-US" sz="1400" dirty="0" err="1" smtClean="0">
                <a:solidFill>
                  <a:srgbClr val="000000"/>
                </a:solidFill>
              </a:rPr>
              <a:t>angolo</a:t>
            </a:r>
            <a:r>
              <a:rPr lang="en-US" sz="1400" dirty="0" smtClean="0">
                <a:solidFill>
                  <a:srgbClr val="000000"/>
                </a:solidFill>
              </a:rPr>
              <a:t>”,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sensore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giroscopi</a:t>
            </a:r>
            <a:r>
              <a:rPr lang="en-US" sz="1400" dirty="0" err="1" smtClean="0">
                <a:solidFill>
                  <a:srgbClr val="000000"/>
                </a:solidFill>
              </a:rPr>
              <a:t>c</a:t>
            </a:r>
            <a:r>
              <a:rPr lang="en-US" sz="1400" dirty="0" err="1" smtClean="0">
                <a:solidFill>
                  <a:srgbClr val="000000"/>
                </a:solidFill>
              </a:rPr>
              <a:t>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viene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ricalibrato</a:t>
            </a:r>
            <a:r>
              <a:rPr lang="en-US" sz="1400" dirty="0" smtClean="0">
                <a:solidFill>
                  <a:srgbClr val="000000"/>
                </a:solidFill>
              </a:rPr>
              <a:t>. Fate </a:t>
            </a:r>
            <a:r>
              <a:rPr lang="en-US" sz="1400" dirty="0" err="1" smtClean="0">
                <a:solidFill>
                  <a:srgbClr val="000000"/>
                </a:solidFill>
              </a:rPr>
              <a:t>attenzione</a:t>
            </a:r>
            <a:r>
              <a:rPr lang="en-US" sz="1400" dirty="0" smtClean="0">
                <a:solidFill>
                  <a:srgbClr val="000000"/>
                </a:solidFill>
              </a:rPr>
              <a:t> ad </a:t>
            </a:r>
            <a:r>
              <a:rPr lang="en-US" sz="1400" dirty="0" err="1" smtClean="0">
                <a:solidFill>
                  <a:srgbClr val="000000"/>
                </a:solidFill>
              </a:rPr>
              <a:t>eseguire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questi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blocchi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mentre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il</a:t>
            </a:r>
            <a:r>
              <a:rPr lang="en-US" sz="1400" dirty="0" smtClean="0">
                <a:solidFill>
                  <a:srgbClr val="000000"/>
                </a:solidFill>
              </a:rPr>
              <a:t> robot è </a:t>
            </a:r>
            <a:r>
              <a:rPr lang="en-US" sz="1400" dirty="0" err="1" smtClean="0">
                <a:solidFill>
                  <a:srgbClr val="000000"/>
                </a:solidFill>
              </a:rPr>
              <a:t>fermo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094214" y="5070634"/>
            <a:ext cx="1780376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rgbClr val="000000"/>
                </a:solidFill>
              </a:rPr>
              <a:t>Questo</a:t>
            </a:r>
            <a:r>
              <a:rPr lang="en-US" sz="1300" dirty="0" smtClean="0">
                <a:solidFill>
                  <a:srgbClr val="000000"/>
                </a:solidFill>
              </a:rPr>
              <a:t> è un </a:t>
            </a:r>
            <a:r>
              <a:rPr lang="en-US" sz="1300" dirty="0" err="1" smtClean="0">
                <a:solidFill>
                  <a:srgbClr val="000000"/>
                </a:solidFill>
              </a:rPr>
              <a:t>blocco</a:t>
            </a:r>
            <a:r>
              <a:rPr lang="en-US" sz="1300" dirty="0" smtClean="0">
                <a:solidFill>
                  <a:srgbClr val="000000"/>
                </a:solidFill>
              </a:rPr>
              <a:t> di </a:t>
            </a:r>
            <a:r>
              <a:rPr lang="en-US" sz="1300" dirty="0" err="1" smtClean="0">
                <a:solidFill>
                  <a:srgbClr val="000000"/>
                </a:solidFill>
              </a:rPr>
              <a:t>attesa</a:t>
            </a:r>
            <a:r>
              <a:rPr lang="en-US" sz="1300" dirty="0" smtClean="0">
                <a:solidFill>
                  <a:srgbClr val="000000"/>
                </a:solidFill>
              </a:rPr>
              <a:t>. </a:t>
            </a:r>
            <a:r>
              <a:rPr lang="en-US" sz="1300" dirty="0" err="1" smtClean="0">
                <a:solidFill>
                  <a:srgbClr val="000000"/>
                </a:solidFill>
              </a:rPr>
              <a:t>Aspettiamo</a:t>
            </a:r>
            <a:r>
              <a:rPr lang="en-US" sz="1300" dirty="0" smtClean="0">
                <a:solidFill>
                  <a:srgbClr val="000000"/>
                </a:solidFill>
              </a:rPr>
              <a:t> 3 secondi </a:t>
            </a:r>
            <a:r>
              <a:rPr lang="en-US" sz="1300" dirty="0" err="1" smtClean="0">
                <a:solidFill>
                  <a:srgbClr val="000000"/>
                </a:solidFill>
              </a:rPr>
              <a:t>finché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il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sensore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giroscopico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abbia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il</a:t>
            </a:r>
            <a:r>
              <a:rPr lang="en-US" sz="1300" dirty="0" smtClean="0">
                <a:solidFill>
                  <a:srgbClr val="000000"/>
                </a:solidFill>
              </a:rPr>
              <a:t> tempo di </a:t>
            </a:r>
            <a:r>
              <a:rPr lang="en-US" sz="1300" dirty="0" err="1" smtClean="0">
                <a:solidFill>
                  <a:srgbClr val="000000"/>
                </a:solidFill>
              </a:rPr>
              <a:t>rispettarsi</a:t>
            </a:r>
            <a:r>
              <a:rPr lang="en-US" sz="1300" dirty="0" smtClean="0">
                <a:solidFill>
                  <a:srgbClr val="000000"/>
                </a:solidFill>
              </a:rPr>
              <a:t> a zero. </a:t>
            </a:r>
            <a:r>
              <a:rPr lang="en-US" sz="1300" dirty="0" err="1" smtClean="0">
                <a:solidFill>
                  <a:srgbClr val="000000"/>
                </a:solidFill>
              </a:rPr>
              <a:t>Questo</a:t>
            </a:r>
            <a:r>
              <a:rPr lang="en-US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</a:rPr>
              <a:t>tipo</a:t>
            </a:r>
            <a:r>
              <a:rPr lang="en-US" sz="1300" dirty="0" smtClean="0">
                <a:solidFill>
                  <a:srgbClr val="000000"/>
                </a:solidFill>
              </a:rPr>
              <a:t> di reset è molto </a:t>
            </a:r>
            <a:r>
              <a:rPr lang="en-US" sz="1300" dirty="0" err="1" smtClean="0">
                <a:solidFill>
                  <a:srgbClr val="000000"/>
                </a:solidFill>
              </a:rPr>
              <a:t>lungo</a:t>
            </a:r>
            <a:r>
              <a:rPr lang="en-US" sz="1300" dirty="0" smtClean="0">
                <a:solidFill>
                  <a:srgbClr val="000000"/>
                </a:solidFill>
              </a:rPr>
              <a:t>.</a:t>
            </a:r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163" y="1431985"/>
            <a:ext cx="8574087" cy="5005047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Avere un tempo prefissato per aspettare che il giroscopio </a:t>
            </a:r>
            <a:r>
              <a:rPr lang="it-IT" dirty="0" smtClean="0"/>
              <a:t>si ricalibri </a:t>
            </a:r>
            <a:r>
              <a:rPr lang="it-IT" dirty="0"/>
              <a:t>potrebbe non funzionare sempre</a:t>
            </a:r>
            <a:r>
              <a:rPr lang="it-IT" dirty="0" smtClean="0"/>
              <a:t>. </a:t>
            </a:r>
            <a:endParaRPr lang="it-IT" dirty="0" smtClean="0"/>
          </a:p>
          <a:p>
            <a:r>
              <a:rPr lang="it-IT" dirty="0"/>
              <a:t>Il giroscopio restituisce "</a:t>
            </a:r>
            <a:r>
              <a:rPr lang="it-IT" dirty="0" smtClean="0"/>
              <a:t>Non-Numero" </a:t>
            </a:r>
            <a:r>
              <a:rPr lang="it-IT" dirty="0"/>
              <a:t>(</a:t>
            </a:r>
            <a:r>
              <a:rPr lang="it-IT" dirty="0" err="1"/>
              <a:t>NaN</a:t>
            </a:r>
            <a:r>
              <a:rPr lang="it-IT" dirty="0"/>
              <a:t>) fino a quando non viene effettivamente ripristinato e i </a:t>
            </a:r>
            <a:r>
              <a:rPr lang="it-IT" dirty="0" err="1"/>
              <a:t>NaN</a:t>
            </a:r>
            <a:r>
              <a:rPr lang="it-IT" dirty="0"/>
              <a:t> non </a:t>
            </a:r>
            <a:r>
              <a:rPr lang="it-IT" dirty="0" smtClean="0"/>
              <a:t>sono né maggiori, né uguali né minori di qualsiasi </a:t>
            </a:r>
            <a:r>
              <a:rPr lang="it-IT" dirty="0"/>
              <a:t>numero. Questo perché </a:t>
            </a:r>
            <a:r>
              <a:rPr lang="it-IT" dirty="0" smtClean="0"/>
              <a:t>… non </a:t>
            </a:r>
            <a:r>
              <a:rPr lang="it-IT" dirty="0"/>
              <a:t>sono numeri </a:t>
            </a:r>
            <a:r>
              <a:rPr lang="it-IT" dirty="0" smtClean="0"/>
              <a:t> </a:t>
            </a:r>
          </a:p>
          <a:p>
            <a:r>
              <a:rPr lang="it-IT" dirty="0"/>
              <a:t>L'unico modo in cui </a:t>
            </a:r>
            <a:r>
              <a:rPr lang="it-IT" dirty="0" smtClean="0"/>
              <a:t>potete </a:t>
            </a:r>
            <a:r>
              <a:rPr lang="it-IT" dirty="0"/>
              <a:t>sapere quando è completamente ripristinato è quello di </a:t>
            </a:r>
            <a:r>
              <a:rPr lang="it-IT" dirty="0" smtClean="0"/>
              <a:t>assicurarvi </a:t>
            </a:r>
            <a:r>
              <a:rPr lang="it-IT" dirty="0"/>
              <a:t>che </a:t>
            </a:r>
            <a:r>
              <a:rPr lang="it-IT" dirty="0" smtClean="0"/>
              <a:t>stia </a:t>
            </a:r>
            <a:r>
              <a:rPr lang="it-IT" dirty="0"/>
              <a:t>ricevendo un numero reale, invece di </a:t>
            </a:r>
            <a:r>
              <a:rPr lang="it-IT" dirty="0" smtClean="0"/>
              <a:t>un valore </a:t>
            </a:r>
            <a:r>
              <a:rPr lang="en-US" dirty="0" smtClean="0"/>
              <a:t>Non </a:t>
            </a:r>
            <a:r>
              <a:rPr lang="en-US" dirty="0" err="1" smtClean="0"/>
              <a:t>Numerico</a:t>
            </a:r>
            <a:endParaRPr lang="en-US" dirty="0" smtClean="0"/>
          </a:p>
          <a:p>
            <a:pPr lvl="1"/>
            <a:r>
              <a:rPr lang="en-US" dirty="0" smtClean="0"/>
              <a:t>STEP 1: </a:t>
            </a:r>
            <a:r>
              <a:rPr lang="en-US" dirty="0" err="1" smtClean="0"/>
              <a:t>Ricalibrare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endParaRPr lang="en-US" dirty="0" smtClean="0"/>
          </a:p>
          <a:p>
            <a:pPr lvl="1"/>
            <a:r>
              <a:rPr lang="en-US" dirty="0" smtClean="0"/>
              <a:t>STEP 2: </a:t>
            </a:r>
            <a:r>
              <a:rPr lang="en-US" dirty="0" smtClean="0"/>
              <a:t>far </a:t>
            </a:r>
            <a:r>
              <a:rPr lang="en-US" dirty="0" err="1" smtClean="0"/>
              <a:t>partire</a:t>
            </a:r>
            <a:r>
              <a:rPr lang="en-US" dirty="0" smtClean="0"/>
              <a:t> un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STEP 3: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l’angolo</a:t>
            </a:r>
            <a:endParaRPr lang="en-US" dirty="0" smtClean="0"/>
          </a:p>
          <a:p>
            <a:pPr lvl="1"/>
            <a:r>
              <a:rPr lang="it-IT" dirty="0" smtClean="0"/>
              <a:t>STEP 4: </a:t>
            </a:r>
            <a:r>
              <a:rPr lang="it-IT" dirty="0" smtClean="0"/>
              <a:t>controllare se il valore letto è &gt;= </a:t>
            </a:r>
            <a:r>
              <a:rPr lang="it-IT" dirty="0" smtClean="0"/>
              <a:t>0</a:t>
            </a:r>
          </a:p>
          <a:p>
            <a:pPr lvl="1"/>
            <a:r>
              <a:rPr lang="it-IT" dirty="0" smtClean="0"/>
              <a:t>STEP 5: </a:t>
            </a:r>
            <a:r>
              <a:rPr lang="it-IT" dirty="0"/>
              <a:t>controllare se il valore letto è &lt; </a:t>
            </a:r>
            <a:r>
              <a:rPr lang="it-IT" dirty="0" smtClean="0"/>
              <a:t>0</a:t>
            </a:r>
          </a:p>
          <a:p>
            <a:pPr lvl="1"/>
            <a:r>
              <a:rPr lang="it-IT" dirty="0" smtClean="0"/>
              <a:t>STEP 6: </a:t>
            </a:r>
            <a:r>
              <a:rPr lang="it-IT" dirty="0" smtClean="0"/>
              <a:t>verificare con un blocco logico la coerenza degli output </a:t>
            </a:r>
            <a:r>
              <a:rPr lang="it-IT" dirty="0" smtClean="0"/>
              <a:t>degli</a:t>
            </a:r>
            <a:r>
              <a:rPr lang="it-IT" dirty="0" smtClean="0"/>
              <a:t> </a:t>
            </a:r>
            <a:r>
              <a:rPr lang="it-IT" dirty="0" err="1" smtClean="0"/>
              <a:t>step</a:t>
            </a:r>
            <a:r>
              <a:rPr lang="it-IT" dirty="0" smtClean="0"/>
              <a:t> </a:t>
            </a:r>
            <a:r>
              <a:rPr lang="it-IT" dirty="0" smtClean="0"/>
              <a:t>4 &amp; 5</a:t>
            </a:r>
          </a:p>
          <a:p>
            <a:pPr lvl="1"/>
            <a:r>
              <a:rPr lang="it-IT" dirty="0" smtClean="0"/>
              <a:t>STEP 7: </a:t>
            </a:r>
            <a:r>
              <a:rPr lang="it-IT" dirty="0" smtClean="0"/>
              <a:t>se l’output dello </a:t>
            </a:r>
            <a:r>
              <a:rPr lang="it-IT" dirty="0" err="1" smtClean="0"/>
              <a:t>step</a:t>
            </a:r>
            <a:r>
              <a:rPr lang="it-IT" dirty="0" smtClean="0"/>
              <a:t> </a:t>
            </a:r>
            <a:r>
              <a:rPr lang="it-IT" dirty="0" smtClean="0"/>
              <a:t>6 </a:t>
            </a:r>
            <a:r>
              <a:rPr lang="it-IT" dirty="0" smtClean="0"/>
              <a:t>è vero, esci dal </a:t>
            </a:r>
            <a:r>
              <a:rPr lang="it-IT" dirty="0" err="1" smtClean="0"/>
              <a:t>loop</a:t>
            </a:r>
            <a:endParaRPr lang="it-IT" dirty="0" smtClean="0"/>
          </a:p>
          <a:p>
            <a:r>
              <a:rPr lang="it-IT" dirty="0" smtClean="0"/>
              <a:t>A questo punto, la deriva del sensore non dovrebbe esserci più. </a:t>
            </a:r>
            <a:r>
              <a:rPr lang="it-IT" dirty="0" smtClean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Pseudocodice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656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3084</TotalTime>
  <Words>1316</Words>
  <Application>Microsoft Office PowerPoint</Application>
  <PresentationFormat>Presentazione su schermo (4:3)</PresentationFormat>
  <Paragraphs>101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advanced</vt:lpstr>
      <vt:lpstr>Usare il sensore giroscopico e gestire la deriva (drift)</vt:lpstr>
      <vt:lpstr>Obiettivi della lezione</vt:lpstr>
      <vt:lpstr>Cos’è il sensore giroscopico?</vt:lpstr>
      <vt:lpstr>Problemi del sensore giroscopico</vt:lpstr>
      <vt:lpstr>Calibrare il giroscopio per risolvere il problema 1: deriva</vt:lpstr>
      <vt:lpstr>NOTE IMPORTANTI</vt:lpstr>
      <vt:lpstr>Calibrazione: Strategia 1</vt:lpstr>
      <vt:lpstr>Calibrazione: Strategia 2</vt:lpstr>
      <vt:lpstr>Strategia 3: Pseudocodice</vt:lpstr>
      <vt:lpstr>Strategia 3: Soluzione</vt:lpstr>
      <vt:lpstr>Strategia 4: Soluzione</vt:lpstr>
      <vt:lpstr>Guida alla discussione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GIUCO</cp:lastModifiedBy>
  <cp:revision>34</cp:revision>
  <dcterms:created xsi:type="dcterms:W3CDTF">2014-10-28T21:59:38Z</dcterms:created>
  <dcterms:modified xsi:type="dcterms:W3CDTF">2018-07-23T16:59:01Z</dcterms:modified>
</cp:coreProperties>
</file>