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9" r:id="rId3"/>
    <p:sldId id="280" r:id="rId4"/>
    <p:sldId id="296" r:id="rId5"/>
    <p:sldId id="293" r:id="rId6"/>
    <p:sldId id="286" r:id="rId7"/>
    <p:sldId id="281" r:id="rId8"/>
    <p:sldId id="297" r:id="rId9"/>
    <p:sldId id="291" r:id="rId10"/>
    <p:sldId id="292" r:id="rId11"/>
    <p:sldId id="283" r:id="rId12"/>
    <p:sldId id="284" r:id="rId13"/>
    <p:sldId id="285" r:id="rId14"/>
    <p:sldId id="29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6" autoAdjust="0"/>
    <p:restoredTop sz="95718" autoAdjust="0"/>
  </p:normalViewPr>
  <p:slideViewPr>
    <p:cSldViewPr snapToGrid="0" snapToObjects="1"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D4A-59CD-5F43-959C-F20F1FC8AAF6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5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AF74-7C5E-2B46-B27A-762C32A5A58F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86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4EBE-9881-CC4F-A3FE-D2B2D6EEA114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96BE-70FC-1347-8DEF-08C2981126DE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1C75-28F0-2946-9773-395202F18B93}" type="datetime1">
              <a:rPr lang="en-US" smtClean="0"/>
              <a:t>7/24/2018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265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E016-8E54-1245-AD96-C5B58B928DFF}" type="datetime1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C25-D59E-FB49-86D9-449DBB5E0892}" type="datetime1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D635-1622-EE4F-95D4-798259B64C50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AE596ED-4000-C549-A3DC-423B637A860A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538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E478-C82D-6F41-B4BF-9EEC34B386C1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970E8B9-D7DD-E94F-8AB4-4DDC341DFDDE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Ruotare</a:t>
            </a:r>
            <a:r>
              <a:rPr lang="en-US" dirty="0" smtClean="0"/>
              <a:t> </a:t>
            </a:r>
            <a:r>
              <a:rPr lang="en-US" dirty="0" smtClean="0"/>
              <a:t>col </a:t>
            </a:r>
            <a:r>
              <a:rPr lang="en-US" dirty="0" err="1" smtClean="0"/>
              <a:t>giroscopio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3B: </a:t>
            </a:r>
            <a:r>
              <a:rPr lang="en-US" dirty="0" err="1" smtClean="0"/>
              <a:t>collegare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8"/>
          <a:stretch/>
        </p:blipFill>
        <p:spPr>
          <a:xfrm>
            <a:off x="112386" y="2760133"/>
            <a:ext cx="8824694" cy="1513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668" y="384201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degrees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057398" y="408750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power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7791" y="4341418"/>
            <a:ext cx="807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Collegare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gradi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matematico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potenza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di </a:t>
            </a:r>
            <a:r>
              <a:rPr lang="en-US" dirty="0" err="1" smtClean="0"/>
              <a:t>movimento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4: come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58793"/>
            <a:ext cx="8808946" cy="35810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74126" y="2065316"/>
            <a:ext cx="7164000" cy="515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Ecco  il passaggio finale  s che è uguale a quello dello </a:t>
            </a:r>
            <a:r>
              <a:rPr lang="it-IT" sz="1200" dirty="0" err="1" smtClean="0"/>
              <a:t>step</a:t>
            </a:r>
            <a:r>
              <a:rPr lang="it-IT" sz="1200" dirty="0" smtClean="0"/>
              <a:t> 3, ma convertito in un blocco personalizzato. Possiede due in tutto: gradi e potenza. Facendo doppio clic sul blocco personalizzato si può vedere cosa c’è dentro</a:t>
            </a:r>
            <a:endParaRPr lang="it-IT" sz="1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920067" y="3951650"/>
            <a:ext cx="1947333" cy="656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Sono stati inseriti due blocchi personalizzati differenti che ruotano uno </a:t>
            </a:r>
            <a:r>
              <a:rPr lang="it-IT" sz="1200" dirty="0"/>
              <a:t>a sinistra </a:t>
            </a:r>
            <a:r>
              <a:rPr lang="it-IT" sz="1200" dirty="0" smtClean="0"/>
              <a:t>ed uno a destra</a:t>
            </a:r>
            <a:endParaRPr lang="it-IT" sz="12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917267" y="3113914"/>
            <a:ext cx="1938866" cy="7944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NON SELEZIONATE i blocchi di calibrazione del giroscopio mentre realizzate il blocco personalizzato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</a:t>
            </a:r>
            <a:r>
              <a:rPr lang="en-US" dirty="0" err="1" smtClean="0"/>
              <a:t>rotazione</a:t>
            </a:r>
            <a:r>
              <a:rPr lang="en-US" dirty="0" smtClean="0"/>
              <a:t> a </a:t>
            </a:r>
            <a:r>
              <a:rPr lang="en-US" dirty="0" err="1" smtClean="0"/>
              <a:t>destra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" y="2325055"/>
            <a:ext cx="8986586" cy="202922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99698" y="2505600"/>
            <a:ext cx="8639502" cy="3798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Questo programma è lo stesso di quello dello </a:t>
            </a:r>
            <a:r>
              <a:rPr lang="it-IT" sz="1200" dirty="0" err="1" smtClean="0"/>
              <a:t>step</a:t>
            </a:r>
            <a:r>
              <a:rPr lang="it-IT" sz="1200" dirty="0" smtClean="0"/>
              <a:t> 2 ma diverso da quello del blocco personalizzato. Possiede due input numerici: potenza e gradi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0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</a:t>
            </a:r>
            <a:r>
              <a:rPr lang="en-US" dirty="0" err="1" smtClean="0"/>
              <a:t>r</a:t>
            </a:r>
            <a:r>
              <a:rPr lang="en-US" dirty="0" err="1" smtClean="0"/>
              <a:t>otazione</a:t>
            </a:r>
            <a:r>
              <a:rPr lang="en-US" dirty="0" smtClean="0"/>
              <a:t> a </a:t>
            </a:r>
            <a:r>
              <a:rPr lang="en-US" dirty="0" err="1" smtClean="0"/>
              <a:t>sinistra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84825"/>
            <a:ext cx="8817788" cy="244043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99532" y="2116118"/>
            <a:ext cx="8322733" cy="3798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Questo programma è lo stesso di quello dello </a:t>
            </a:r>
            <a:r>
              <a:rPr lang="it-IT" sz="1200" dirty="0" err="1" smtClean="0"/>
              <a:t>step</a:t>
            </a:r>
            <a:r>
              <a:rPr lang="it-IT" sz="1200" dirty="0" smtClean="0"/>
              <a:t> 2 ma diverso da quello del blocco personalizzato. Possiede due input numerici: potenza e gradi. È stato modificato per ruotare a sinistra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484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r>
              <a:rPr lang="en-US" dirty="0" smtClean="0"/>
              <a:t> del </a:t>
            </a:r>
            <a:r>
              <a:rPr lang="en-US" dirty="0" err="1" smtClean="0"/>
              <a:t>giroscopio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err="1" smtClean="0"/>
              <a:t>Risposta</a:t>
            </a:r>
            <a:r>
              <a:rPr lang="en-US" dirty="0" smtClean="0"/>
              <a:t>. La </a:t>
            </a:r>
            <a:r>
              <a:rPr lang="en-US" dirty="0" err="1" smtClean="0"/>
              <a:t>lettura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microscopico</a:t>
            </a:r>
            <a:r>
              <a:rPr lang="en-US" dirty="0" smtClean="0"/>
              <a:t> </a:t>
            </a:r>
            <a:r>
              <a:rPr lang="en-US" dirty="0" err="1" smtClean="0"/>
              <a:t>ritarda</a:t>
            </a:r>
            <a:r>
              <a:rPr lang="en-US" dirty="0" smtClean="0"/>
              <a:t> </a:t>
            </a:r>
            <a:r>
              <a:rPr lang="en-US" dirty="0" err="1" smtClean="0"/>
              <a:t>rispetto</a:t>
            </a:r>
            <a:r>
              <a:rPr lang="en-US" dirty="0" smtClean="0"/>
              <a:t> a </a:t>
            </a:r>
            <a:r>
              <a:rPr lang="en-US" dirty="0" err="1" smtClean="0"/>
              <a:t>quella</a:t>
            </a:r>
            <a:r>
              <a:rPr lang="en-US" dirty="0" smtClean="0"/>
              <a:t> </a:t>
            </a:r>
            <a:r>
              <a:rPr lang="en-US" dirty="0" err="1" smtClean="0"/>
              <a:t>reale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Qual</a:t>
            </a:r>
            <a:r>
              <a:rPr lang="en-US" dirty="0" smtClean="0"/>
              <a:t> è </a:t>
            </a:r>
            <a:r>
              <a:rPr lang="en-US" dirty="0" smtClean="0"/>
              <a:t>un </a:t>
            </a:r>
            <a:r>
              <a:rPr lang="en-US" dirty="0" err="1" smtClean="0"/>
              <a:t>modo</a:t>
            </a:r>
            <a:r>
              <a:rPr lang="en-US" dirty="0" smtClean="0"/>
              <a:t> per </a:t>
            </a:r>
            <a:r>
              <a:rPr lang="en-US" dirty="0" err="1" smtClean="0"/>
              <a:t>compensare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r>
              <a:rPr lang="en-US" dirty="0" smtClean="0"/>
              <a:t>?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Risposta</a:t>
            </a:r>
            <a:r>
              <a:rPr lang="en-US" dirty="0" smtClean="0"/>
              <a:t>: </a:t>
            </a:r>
            <a:r>
              <a:rPr lang="en-US" dirty="0" err="1" smtClean="0"/>
              <a:t>ridurre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grandi</a:t>
            </a:r>
            <a:r>
              <a:rPr lang="en-US" dirty="0" smtClean="0"/>
              <a:t> </a:t>
            </a:r>
            <a:r>
              <a:rPr lang="en-US" dirty="0" err="1" smtClean="0"/>
              <a:t>dell’osservazione</a:t>
            </a:r>
            <a:r>
              <a:rPr lang="en-US" dirty="0" smtClean="0"/>
              <a:t> secondo </a:t>
            </a:r>
            <a:r>
              <a:rPr lang="en-US" dirty="0" err="1" smtClean="0"/>
              <a:t>l’errore</a:t>
            </a:r>
            <a:r>
              <a:rPr lang="en-US" dirty="0" smtClean="0"/>
              <a:t> </a:t>
            </a:r>
            <a:r>
              <a:rPr lang="en-US" dirty="0" err="1" smtClean="0"/>
              <a:t>misurato</a:t>
            </a:r>
            <a:r>
              <a:rPr lang="en-US" dirty="0" smtClean="0"/>
              <a:t> dal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</a:t>
            </a:r>
            <a:r>
              <a:rPr lang="en-US" dirty="0" err="1"/>
              <a:t>Seshan</a:t>
            </a:r>
            <a:r>
              <a:rPr lang="en-US" dirty="0"/>
              <a:t>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www.ev3lessons.com</a:t>
            </a:r>
            <a:endParaRPr lang="en-US" dirty="0"/>
          </a:p>
          <a:p>
            <a:r>
              <a:rPr lang="en-US" dirty="0" err="1"/>
              <a:t>Traduzione</a:t>
            </a:r>
            <a:r>
              <a:rPr lang="en-US" dirty="0"/>
              <a:t>: Giuseppe </a:t>
            </a:r>
            <a:r>
              <a:rPr lang="en-US" dirty="0" err="1"/>
              <a:t>Comis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smtClean="0"/>
              <a:t>Crediti</a:t>
            </a:r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14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cos’è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el </a:t>
            </a:r>
            <a:r>
              <a:rPr lang="en-US" dirty="0" err="1" smtClean="0"/>
              <a:t>giroscopio</a:t>
            </a:r>
            <a:r>
              <a:rPr lang="en-US" dirty="0" smtClean="0"/>
              <a:t> (Lag)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un </a:t>
            </a:r>
            <a:r>
              <a:rPr lang="en-US" dirty="0" err="1" smtClean="0"/>
              <a:t>modo</a:t>
            </a:r>
            <a:r>
              <a:rPr lang="en-US" dirty="0" smtClean="0"/>
              <a:t> per </a:t>
            </a:r>
            <a:r>
              <a:rPr lang="en-US" dirty="0" err="1" smtClean="0"/>
              <a:t>correggere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Comprendere</a:t>
            </a:r>
            <a:r>
              <a:rPr lang="en-US" dirty="0"/>
              <a:t> </a:t>
            </a:r>
            <a:r>
              <a:rPr lang="en-US" dirty="0" err="1"/>
              <a:t>perché</a:t>
            </a:r>
            <a:r>
              <a:rPr lang="en-US" dirty="0"/>
              <a:t> è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esplorare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alternative a </a:t>
            </a:r>
            <a:r>
              <a:rPr lang="en-US" dirty="0" smtClean="0"/>
              <a:t>un </a:t>
            </a:r>
            <a:r>
              <a:rPr lang="en-US" dirty="0" err="1" smtClean="0"/>
              <a:t>problema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input e output, </a:t>
            </a:r>
            <a:r>
              <a:rPr lang="en-US" dirty="0" err="1" smtClean="0"/>
              <a:t>fili</a:t>
            </a:r>
            <a:r>
              <a:rPr lang="en-US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dati</a:t>
            </a:r>
            <a:r>
              <a:rPr lang="en-US" dirty="0" smtClean="0"/>
              <a:t>,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matematici</a:t>
            </a:r>
            <a:r>
              <a:rPr lang="en-US" dirty="0" smtClean="0"/>
              <a:t>,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r>
              <a:rPr lang="en-US" dirty="0" smtClean="0"/>
              <a:t>?</a:t>
            </a:r>
          </a:p>
          <a:p>
            <a:pPr lvl="1"/>
            <a:r>
              <a:rPr lang="it-IT" dirty="0"/>
              <a:t>Le letture del sensore giroscopico sono talvolta in ritardo rispetto al valore </a:t>
            </a:r>
            <a:r>
              <a:rPr lang="it-IT" dirty="0" smtClean="0"/>
              <a:t>reale</a:t>
            </a:r>
          </a:p>
          <a:p>
            <a:pPr lvl="1"/>
            <a:r>
              <a:rPr lang="it-IT" dirty="0"/>
              <a:t>Quando inizia </a:t>
            </a:r>
            <a:r>
              <a:rPr lang="it-IT" dirty="0" smtClean="0"/>
              <a:t>la rotazione, </a:t>
            </a:r>
            <a:r>
              <a:rPr lang="it-IT" dirty="0"/>
              <a:t>ci vuole del tempo perché il giroscopio inizi a </a:t>
            </a:r>
            <a:r>
              <a:rPr lang="it-IT" dirty="0" smtClean="0"/>
              <a:t>segnare</a:t>
            </a:r>
            <a:endParaRPr lang="en-US" dirty="0" smtClean="0"/>
          </a:p>
          <a:p>
            <a:r>
              <a:rPr lang="en-US" dirty="0" smtClean="0"/>
              <a:t>Questa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presenta</a:t>
            </a:r>
            <a:r>
              <a:rPr lang="en-US" dirty="0" smtClean="0"/>
              <a:t> un </a:t>
            </a:r>
            <a:r>
              <a:rPr lang="en-US" dirty="0" err="1" smtClean="0"/>
              <a:t>modo</a:t>
            </a:r>
            <a:r>
              <a:rPr lang="en-US" dirty="0" smtClean="0"/>
              <a:t> per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rotazione</a:t>
            </a:r>
            <a:r>
              <a:rPr lang="en-US" dirty="0" smtClean="0"/>
              <a:t>: </a:t>
            </a:r>
            <a:r>
              <a:rPr lang="en-US" dirty="0" err="1" smtClean="0"/>
              <a:t>ridurre</a:t>
            </a:r>
            <a:r>
              <a:rPr lang="en-US" dirty="0" smtClean="0"/>
              <a:t> </a:t>
            </a:r>
            <a:r>
              <a:rPr lang="en-US" dirty="0" err="1" smtClean="0"/>
              <a:t>l’ampiezza</a:t>
            </a:r>
            <a:r>
              <a:rPr lang="en-US" dirty="0" smtClean="0"/>
              <a:t> </a:t>
            </a:r>
            <a:r>
              <a:rPr lang="en-US" dirty="0" err="1" smtClean="0"/>
              <a:t>dell’angolo</a:t>
            </a:r>
            <a:r>
              <a:rPr lang="en-US" dirty="0" smtClean="0"/>
              <a:t> per cui </a:t>
            </a:r>
            <a:r>
              <a:rPr lang="en-US" dirty="0" err="1" smtClean="0"/>
              <a:t>bisogna</a:t>
            </a:r>
            <a:r>
              <a:rPr lang="en-US" dirty="0" smtClean="0"/>
              <a:t> </a:t>
            </a:r>
            <a:r>
              <a:rPr lang="en-US" dirty="0" err="1" smtClean="0"/>
              <a:t>ruotare</a:t>
            </a:r>
            <a:r>
              <a:rPr lang="en-US" dirty="0" smtClean="0"/>
              <a:t> secondo un </a:t>
            </a:r>
            <a:r>
              <a:rPr lang="en-US" dirty="0" err="1" smtClean="0"/>
              <a:t>fattore</a:t>
            </a:r>
            <a:r>
              <a:rPr lang="en-US" dirty="0" smtClean="0"/>
              <a:t> di </a:t>
            </a:r>
            <a:r>
              <a:rPr lang="en-US" dirty="0" err="1" smtClean="0"/>
              <a:t>compensazione</a:t>
            </a:r>
            <a:r>
              <a:rPr lang="en-US" dirty="0" smtClean="0"/>
              <a:t> del </a:t>
            </a:r>
            <a:r>
              <a:rPr lang="en-US" dirty="0" err="1" smtClean="0"/>
              <a:t>ritardo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del </a:t>
            </a:r>
            <a:r>
              <a:rPr lang="en-US" dirty="0" err="1" smtClean="0"/>
              <a:t>giroscopio</a:t>
            </a:r>
            <a:r>
              <a:rPr lang="en-US" dirty="0" smtClean="0"/>
              <a:t> 2: </a:t>
            </a:r>
            <a:r>
              <a:rPr lang="en-US" dirty="0" err="1" smtClean="0"/>
              <a:t>Ritardo</a:t>
            </a:r>
            <a:r>
              <a:rPr lang="en-US" dirty="0" smtClean="0"/>
              <a:t> (Lag)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79" t="47657" r="13121" b="29760"/>
          <a:stretch/>
        </p:blipFill>
        <p:spPr>
          <a:xfrm>
            <a:off x="5801360" y="1778001"/>
            <a:ext cx="2682240" cy="1706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Modalità</a:t>
            </a:r>
            <a:r>
              <a:rPr lang="en-US" dirty="0" smtClean="0"/>
              <a:t> “</a:t>
            </a:r>
            <a:r>
              <a:rPr lang="en-US" dirty="0" err="1" smtClean="0"/>
              <a:t>variazione</a:t>
            </a:r>
            <a:r>
              <a:rPr lang="en-US" dirty="0" smtClean="0"/>
              <a:t>” </a:t>
            </a:r>
            <a:r>
              <a:rPr lang="en-US" dirty="0" err="1"/>
              <a:t>n</a:t>
            </a:r>
            <a:r>
              <a:rPr lang="en-US" dirty="0" err="1" smtClean="0"/>
              <a:t>el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endParaRPr lang="en-US" dirty="0"/>
          </a:p>
        </p:txBody>
      </p:sp>
      <p:pic>
        <p:nvPicPr>
          <p:cNvPr id="8" name="Picture 7" descr="LEGO MINDSTORMS Education EV3 Teacher Edition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4" t="34320" r="46111" b="29987"/>
          <a:stretch/>
        </p:blipFill>
        <p:spPr>
          <a:xfrm>
            <a:off x="5801360" y="3484881"/>
            <a:ext cx="3342640" cy="3135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698" y="1667174"/>
            <a:ext cx="5445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useremo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di </a:t>
            </a:r>
            <a:r>
              <a:rPr lang="en-US" dirty="0" err="1" smtClean="0"/>
              <a:t>attesa</a:t>
            </a:r>
            <a:r>
              <a:rPr lang="en-US" dirty="0" smtClean="0"/>
              <a:t> (</a:t>
            </a:r>
            <a:r>
              <a:rPr lang="en-US" dirty="0" err="1" smtClean="0"/>
              <a:t>riferito</a:t>
            </a:r>
            <a:r>
              <a:rPr lang="en-US" dirty="0" smtClean="0"/>
              <a:t> al </a:t>
            </a:r>
            <a:r>
              <a:rPr lang="en-US" dirty="0" err="1" smtClean="0"/>
              <a:t>giroscopio</a:t>
            </a:r>
            <a:r>
              <a:rPr lang="en-US" dirty="0" smtClean="0"/>
              <a:t>) in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variazione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Vantaggi</a:t>
            </a:r>
            <a:r>
              <a:rPr lang="en-US" dirty="0" smtClean="0"/>
              <a:t> </a:t>
            </a:r>
            <a:r>
              <a:rPr lang="en-US" dirty="0" err="1" smtClean="0"/>
              <a:t>rispetto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confronto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Non è necessario reimpostare il giroscopio in </a:t>
            </a:r>
            <a:r>
              <a:rPr lang="it-IT" dirty="0" smtClean="0"/>
              <a:t>anticipo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È possibile misurare se il valore </a:t>
            </a:r>
            <a:r>
              <a:rPr lang="it-IT" dirty="0" smtClean="0"/>
              <a:t>è cambiato rispetto al target </a:t>
            </a:r>
            <a:r>
              <a:rPr lang="it-IT" dirty="0"/>
              <a:t>sia diminuendo </a:t>
            </a:r>
            <a:r>
              <a:rPr lang="it-IT" dirty="0" smtClean="0"/>
              <a:t>(svolta a </a:t>
            </a:r>
            <a:r>
              <a:rPr lang="it-IT" dirty="0" err="1" smtClean="0"/>
              <a:t>sx</a:t>
            </a:r>
            <a:r>
              <a:rPr lang="it-IT" dirty="0" smtClean="0"/>
              <a:t>) che aumentando (svolta a dx). In pratica, non </a:t>
            </a:r>
            <a:r>
              <a:rPr lang="it-IT" dirty="0"/>
              <a:t>è necessario modificare il blocco di attesa per una svolta a </a:t>
            </a:r>
            <a:r>
              <a:rPr lang="it-IT" dirty="0" smtClean="0"/>
              <a:t>sinistra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Direzione</a:t>
            </a:r>
            <a:r>
              <a:rPr lang="en-US" dirty="0" smtClean="0"/>
              <a:t> (</a:t>
            </a:r>
            <a:r>
              <a:rPr lang="en-US" dirty="0" err="1" smtClean="0"/>
              <a:t>il</a:t>
            </a:r>
            <a:r>
              <a:rPr lang="en-US" dirty="0" smtClean="0"/>
              <a:t> primo input) </a:t>
            </a:r>
            <a:r>
              <a:rPr lang="en-US" dirty="0" err="1" smtClean="0"/>
              <a:t>definisce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– </a:t>
            </a:r>
            <a:r>
              <a:rPr lang="it-IT" dirty="0" smtClean="0"/>
              <a:t>controlla </a:t>
            </a:r>
            <a:r>
              <a:rPr lang="it-IT" dirty="0"/>
              <a:t>se il valore </a:t>
            </a:r>
            <a:r>
              <a:rPr lang="it-IT" dirty="0"/>
              <a:t>dei gradi desiderati</a:t>
            </a:r>
            <a:endParaRPr lang="en-US" dirty="0"/>
          </a:p>
          <a:p>
            <a:pPr lvl="1"/>
            <a:r>
              <a:rPr lang="it-IT" dirty="0"/>
              <a:t>è</a:t>
            </a:r>
            <a:r>
              <a:rPr lang="it-IT" dirty="0" smtClean="0"/>
              <a:t> aumentato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 smtClean="0"/>
              <a:t>– </a:t>
            </a:r>
            <a:r>
              <a:rPr lang="it-IT" dirty="0"/>
              <a:t>controlla se il valore dei gradi desiderati</a:t>
            </a:r>
            <a:endParaRPr lang="en-US" dirty="0"/>
          </a:p>
          <a:p>
            <a:pPr lvl="1"/>
            <a:r>
              <a:rPr lang="it-IT" dirty="0" smtClean="0"/>
              <a:t>è diminuito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it-IT" dirty="0" smtClean="0"/>
              <a:t>controlla </a:t>
            </a:r>
            <a:r>
              <a:rPr lang="it-IT" dirty="0"/>
              <a:t>se il valore dei gradi </a:t>
            </a:r>
            <a:r>
              <a:rPr lang="it-IT" dirty="0" smtClean="0"/>
              <a:t>desiderati è </a:t>
            </a:r>
            <a:r>
              <a:rPr lang="it-IT" dirty="0" smtClean="0"/>
              <a:t>aumentato </a:t>
            </a:r>
            <a:r>
              <a:rPr lang="it-IT" dirty="0"/>
              <a:t>o </a:t>
            </a:r>
            <a:r>
              <a:rPr lang="it-IT" dirty="0" smtClean="0"/>
              <a:t>diminuito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532467"/>
            <a:ext cx="4863570" cy="47836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</a:t>
            </a:r>
            <a:r>
              <a:rPr lang="it-IT" dirty="0" smtClean="0"/>
              <a:t>Creare </a:t>
            </a:r>
            <a:r>
              <a:rPr lang="it-IT" dirty="0"/>
              <a:t>un semplice programma </a:t>
            </a:r>
            <a:r>
              <a:rPr lang="it-IT" dirty="0" smtClean="0"/>
              <a:t>per ruotare che </a:t>
            </a:r>
            <a:r>
              <a:rPr lang="it-IT" dirty="0"/>
              <a:t>ruota di </a:t>
            </a:r>
            <a:r>
              <a:rPr lang="it-IT" dirty="0" smtClean="0"/>
              <a:t>90° usando </a:t>
            </a:r>
            <a:r>
              <a:rPr lang="it-IT" dirty="0"/>
              <a:t>il blocco </a:t>
            </a:r>
            <a:r>
              <a:rPr lang="it-IT" dirty="0" smtClean="0"/>
              <a:t>attesa per il giroscopio in modalità variazione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Ricordate</a:t>
            </a:r>
            <a:r>
              <a:rPr lang="en-US" dirty="0" smtClean="0"/>
              <a:t> di </a:t>
            </a:r>
            <a:r>
              <a:rPr lang="en-US" dirty="0" err="1" smtClean="0"/>
              <a:t>calibrare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r>
              <a:rPr lang="en-US" dirty="0" smtClean="0"/>
              <a:t> prima del </a:t>
            </a:r>
            <a:r>
              <a:rPr lang="en-US" dirty="0" err="1" smtClean="0"/>
              <a:t>blocco</a:t>
            </a:r>
            <a:r>
              <a:rPr lang="en-US" dirty="0" smtClean="0"/>
              <a:t> di </a:t>
            </a:r>
            <a:r>
              <a:rPr lang="en-US" dirty="0" err="1" smtClean="0"/>
              <a:t>attesa</a:t>
            </a:r>
            <a:r>
              <a:rPr lang="en-US" dirty="0" smtClean="0"/>
              <a:t>  (fate </a:t>
            </a:r>
            <a:r>
              <a:rPr lang="en-US" dirty="0" err="1" smtClean="0"/>
              <a:t>riferimento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STEP 2: Compensate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endParaRPr lang="en-US" dirty="0" smtClean="0"/>
          </a:p>
          <a:p>
            <a:pPr marL="576263" indent="-228600">
              <a:buAutoNum type="alphaUcPeriod"/>
            </a:pPr>
            <a:r>
              <a:rPr lang="en-US" dirty="0" smtClean="0"/>
              <a:t>Compensate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r>
              <a:rPr lang="en-US" dirty="0" smtClean="0"/>
              <a:t> </a:t>
            </a:r>
            <a:r>
              <a:rPr lang="en-US" dirty="0" err="1" smtClean="0"/>
              <a:t>riducendo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dell’angolo</a:t>
            </a:r>
            <a:r>
              <a:rPr lang="en-US" dirty="0" smtClean="0"/>
              <a:t> di cui </a:t>
            </a:r>
            <a:r>
              <a:rPr lang="en-US" dirty="0" err="1" smtClean="0"/>
              <a:t>girare</a:t>
            </a:r>
            <a:r>
              <a:rPr lang="en-US" dirty="0" smtClean="0"/>
              <a:t> in base </a:t>
            </a:r>
            <a:r>
              <a:rPr lang="en-US" dirty="0" err="1" smtClean="0"/>
              <a:t>all’errore</a:t>
            </a:r>
            <a:r>
              <a:rPr lang="en-US" dirty="0" smtClean="0"/>
              <a:t> e </a:t>
            </a:r>
            <a:r>
              <a:rPr lang="en-US" dirty="0" err="1" smtClean="0"/>
              <a:t>commette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r>
              <a:rPr lang="en-US" dirty="0" smtClean="0"/>
              <a:t> (</a:t>
            </a:r>
            <a:r>
              <a:rPr lang="en-US" dirty="0" smtClean="0"/>
              <a:t>e s. 86° </a:t>
            </a:r>
            <a:r>
              <a:rPr lang="en-US" dirty="0" err="1" smtClean="0"/>
              <a:t>invece</a:t>
            </a:r>
            <a:r>
              <a:rPr lang="en-US" dirty="0" smtClean="0"/>
              <a:t> di 90°)</a:t>
            </a:r>
          </a:p>
          <a:p>
            <a:pPr marL="576263" indent="-228600">
              <a:buAutoNum type="alphaUcPeriod"/>
            </a:pPr>
            <a:r>
              <a:rPr lang="en-US" dirty="0" err="1" smtClean="0"/>
              <a:t>Usate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o di </a:t>
            </a:r>
            <a:r>
              <a:rPr lang="en-US" dirty="0" err="1" smtClean="0"/>
              <a:t>calcolo</a:t>
            </a:r>
            <a:r>
              <a:rPr lang="en-US" dirty="0" smtClean="0"/>
              <a:t> per </a:t>
            </a: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calcolatore</a:t>
            </a:r>
            <a:r>
              <a:rPr lang="en-US" dirty="0" smtClean="0"/>
              <a:t> </a:t>
            </a:r>
            <a:r>
              <a:rPr lang="en-US" dirty="0" err="1" smtClean="0"/>
              <a:t>automatico</a:t>
            </a:r>
            <a:r>
              <a:rPr lang="en-US" dirty="0" smtClean="0"/>
              <a:t> per </a:t>
            </a:r>
            <a:r>
              <a:rPr lang="en-US" dirty="0" err="1" smtClean="0"/>
              <a:t>compensare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3: </a:t>
            </a:r>
            <a:r>
              <a:rPr lang="en-US" dirty="0" err="1" smtClean="0"/>
              <a:t>creare</a:t>
            </a:r>
            <a:r>
              <a:rPr lang="en-US" dirty="0" smtClean="0"/>
              <a:t> e </a:t>
            </a:r>
            <a:r>
              <a:rPr lang="en-US" dirty="0" err="1" smtClean="0"/>
              <a:t>collegare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4: </a:t>
            </a:r>
            <a:r>
              <a:rPr lang="en-US" dirty="0" err="1" smtClean="0"/>
              <a:t>ripetere</a:t>
            </a:r>
            <a:r>
              <a:rPr lang="en-US" dirty="0" smtClean="0"/>
              <a:t> i </a:t>
            </a:r>
            <a:r>
              <a:rPr lang="en-US" dirty="0" err="1" smtClean="0"/>
              <a:t>passaggi</a:t>
            </a:r>
            <a:r>
              <a:rPr lang="en-US" dirty="0" smtClean="0"/>
              <a:t> per </a:t>
            </a:r>
            <a:r>
              <a:rPr lang="en-US" dirty="0" err="1" smtClean="0"/>
              <a:t>farne</a:t>
            </a:r>
            <a:r>
              <a:rPr lang="en-US" dirty="0" smtClean="0"/>
              <a:t> un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giri</a:t>
            </a:r>
            <a:r>
              <a:rPr lang="en-US" dirty="0" smtClean="0"/>
              <a:t> a </a:t>
            </a:r>
            <a:r>
              <a:rPr lang="en-US" dirty="0" err="1" smtClean="0"/>
              <a:t>destra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Rotazione</a:t>
            </a:r>
            <a:r>
              <a:rPr lang="en-US" dirty="0" smtClean="0"/>
              <a:t> col </a:t>
            </a:r>
            <a:r>
              <a:rPr lang="en-US" dirty="0" err="1" smtClean="0"/>
              <a:t>giroscopio</a:t>
            </a:r>
            <a:r>
              <a:rPr lang="en-US" dirty="0" smtClean="0"/>
              <a:t> in 4 </a:t>
            </a:r>
            <a:r>
              <a:rPr lang="en-US" dirty="0" err="1" smtClean="0"/>
              <a:t>semplici</a:t>
            </a:r>
            <a:r>
              <a:rPr lang="en-US" dirty="0" smtClean="0"/>
              <a:t> </a:t>
            </a:r>
            <a:r>
              <a:rPr lang="en-US" dirty="0" err="1" smtClean="0"/>
              <a:t>passaggi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t="42861" r="10210" b="38856"/>
          <a:stretch/>
        </p:blipFill>
        <p:spPr>
          <a:xfrm>
            <a:off x="5245613" y="1581559"/>
            <a:ext cx="3691467" cy="82973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41947" r="59668" b="38576"/>
          <a:stretch/>
        </p:blipFill>
        <p:spPr>
          <a:xfrm>
            <a:off x="5245613" y="2538296"/>
            <a:ext cx="2641087" cy="883920"/>
          </a:xfrm>
          <a:prstGeom prst="rect">
            <a:avLst/>
          </a:prstGeom>
        </p:spPr>
      </p:pic>
      <p:pic>
        <p:nvPicPr>
          <p:cNvPr id="10" name="Content Placeholder 7" descr="Screen Clippi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38761" r="11955" b="34613"/>
          <a:stretch/>
        </p:blipFill>
        <p:spPr>
          <a:xfrm>
            <a:off x="5245613" y="4261641"/>
            <a:ext cx="298026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per </a:t>
            </a:r>
            <a:r>
              <a:rPr lang="en-US" dirty="0" err="1" smtClean="0"/>
              <a:t>ruotare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6" y="1898707"/>
            <a:ext cx="7708364" cy="452841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21572" y="2022992"/>
            <a:ext cx="3540827" cy="350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1000" dirty="0" smtClean="0"/>
              <a:t>Scopo del programma: una semplice rotazione usando il giroscopio</a:t>
            </a:r>
            <a:endParaRPr lang="it-IT" sz="1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21572" y="2429392"/>
            <a:ext cx="5403495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1000" dirty="0" smtClean="0"/>
              <a:t>Questo codice è scritto tenendo conto che il giroscopio è collegato alla porta 2; correggete secondo le vostre necessità.</a:t>
            </a:r>
          </a:p>
          <a:p>
            <a:pPr>
              <a:lnSpc>
                <a:spcPts val="1000"/>
              </a:lnSpc>
            </a:pPr>
            <a:r>
              <a:rPr lang="it-IT" sz="1000" dirty="0" smtClean="0"/>
              <a:t>Consigli sull’istallazione del giroscopio: il giroscopio può stare dappertutto anche nascosto o capovolto</a:t>
            </a:r>
            <a:endParaRPr lang="it-IT" sz="1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21572" y="3465113"/>
            <a:ext cx="6702559" cy="2205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1000" dirty="0" smtClean="0"/>
              <a:t>Questo programma ruota e aspetta che il giroscopio legga 90°. Questo fa ruotare il robot di 90° verso destra</a:t>
            </a:r>
            <a:endParaRPr lang="it-IT" sz="1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95195" y="4911768"/>
            <a:ext cx="3130895" cy="124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1000" dirty="0" smtClean="0"/>
              <a:t>STEP 1: DOVETE CALIBRARE IL GIROSCOPIO: questi due blocchi si trovano qui perché  Le letture del sensore giroscopico a volte continuano ad essere fatte anche quando il robot è fermo. Leggendo </a:t>
            </a:r>
            <a:r>
              <a:rPr lang="it-IT" sz="1000" dirty="0"/>
              <a:t>la velocità </a:t>
            </a:r>
            <a:r>
              <a:rPr lang="it-IT" sz="1000" dirty="0" smtClean="0"/>
              <a:t>angolare del </a:t>
            </a:r>
            <a:r>
              <a:rPr lang="it-IT" sz="1000" dirty="0"/>
              <a:t>giroscopio, l'angolo del sensore giroscopico viene </a:t>
            </a:r>
            <a:r>
              <a:rPr lang="it-IT" sz="1000" dirty="0" smtClean="0"/>
              <a:t>ricalibrato. Siate sicuri di seguire questi blocchi quando il robot è fermo.</a:t>
            </a:r>
          </a:p>
          <a:p>
            <a:pPr>
              <a:lnSpc>
                <a:spcPts val="1000"/>
              </a:lnSpc>
            </a:pPr>
            <a:r>
              <a:rPr lang="it-IT" sz="1000" dirty="0" smtClean="0"/>
              <a:t>Aspettiamo  1/10 di secondo perché ritengo che serve al sensore giroscopico per resettarsi a zero.</a:t>
            </a:r>
            <a:endParaRPr lang="it-IT" sz="1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204442" y="4843370"/>
            <a:ext cx="828000" cy="34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1000" dirty="0" smtClean="0"/>
              <a:t>Inizia la rotazione</a:t>
            </a:r>
            <a:endParaRPr lang="it-IT" sz="10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605610" y="4876148"/>
            <a:ext cx="1260000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1000" dirty="0" smtClean="0"/>
              <a:t>Questo blocco aspetta finché il sensore giroscopico corregge 90°</a:t>
            </a:r>
            <a:endParaRPr lang="it-IT" sz="1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962691" y="4946609"/>
            <a:ext cx="973481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1000" dirty="0" smtClean="0"/>
              <a:t>Questo ferma i motori in modo che il robot non si muova dopo avere raggiunto i 90°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3" y="1826956"/>
            <a:ext cx="8198607" cy="47685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2A: </a:t>
            </a: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5800" y="1946826"/>
            <a:ext cx="7713132" cy="520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Problema con lo STEP 1: scoprirete che il giroscopio non farà fermare il prodotto ai gradi che avete programmato buoni. Se impostate una rotazione di 90°, a volte egli si ferma a 93°. Avete bisogno di fare degli aggiustamenti per questo. Nel nostro caso abbiamo bisogno </a:t>
            </a:r>
            <a:r>
              <a:rPr lang="it-IT" sz="1200" smtClean="0"/>
              <a:t>di ruotare </a:t>
            </a:r>
            <a:r>
              <a:rPr lang="it-IT" sz="1200" dirty="0" smtClean="0"/>
              <a:t>solo di 86° per ottenere 90°</a:t>
            </a:r>
            <a:endParaRPr lang="it-IT" sz="1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58330" y="2691725"/>
            <a:ext cx="2700000" cy="3744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Scopo del programma: una rotazione col giroscopio più precisa</a:t>
            </a:r>
            <a:endParaRPr lang="it-IT" sz="12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5800" y="3166026"/>
            <a:ext cx="7612115" cy="520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Questo programma fa ruotare il robot un po’ meno di 90° in modo da raggiungere esattamente di 90°. Questo valore dovrà essere adattato al vostro nuovo. Il motivo per cui il robot non vuota esattamente di 90° quando poi scrivete il valore di 90° è perché </a:t>
            </a:r>
            <a:r>
              <a:rPr lang="it-IT" sz="1200" dirty="0"/>
              <a:t>le letture del giroscopio sono in ritardo rispetto alla posizione </a:t>
            </a:r>
            <a:r>
              <a:rPr lang="it-IT" sz="1200" dirty="0" smtClean="0"/>
              <a:t>effettiva del robot.</a:t>
            </a:r>
            <a:endParaRPr lang="it-IT" sz="12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82734" y="5246188"/>
            <a:ext cx="1904999" cy="13672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L’unico cambiamento fatto rispetto al passaggio precedente e che adesso aspettiamo finché il giroscopio raggiunga 86° piuttosto che 90°. Questo porterà ad una rotazione più precisa.</a:t>
            </a:r>
          </a:p>
          <a:p>
            <a:pPr>
              <a:lnSpc>
                <a:spcPts val="1100"/>
              </a:lnSpc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05959"/>
            <a:ext cx="8572228" cy="38159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2B: </a:t>
            </a:r>
            <a:r>
              <a:rPr lang="en-US" dirty="0" err="1" smtClean="0"/>
              <a:t>correggere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ritardo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48732" y="2404025"/>
            <a:ext cx="6570135" cy="3798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Sottraiamo 4° dall’angolo desiderato usando un blocco matematico, in maniera da non dover scrivere sempre 86° al posto di 90°</a:t>
            </a:r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14863" y="1987229"/>
            <a:ext cx="2664000" cy="3744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Scopo del programma: sottrarre i gradi dell’errore automaticamente</a:t>
            </a:r>
            <a:endParaRPr lang="it-IT" sz="12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952999" y="4351359"/>
            <a:ext cx="1312334" cy="10797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it-IT" sz="1200" dirty="0" smtClean="0"/>
              <a:t>Questo blocco è stato aggiunto per correggere automaticamente il ritardo.</a:t>
            </a:r>
          </a:p>
          <a:p>
            <a:pPr>
              <a:lnSpc>
                <a:spcPts val="1100"/>
              </a:lnSpc>
            </a:pPr>
            <a:r>
              <a:rPr lang="it-IT" sz="1200" dirty="0" smtClean="0"/>
              <a:t>I gradi desiderati vanno nell’input a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668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A: </a:t>
            </a: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267" y="1638205"/>
            <a:ext cx="37393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err="1" smtClean="0">
                <a:solidFill>
                  <a:srgbClr val="00B0F0"/>
                </a:solidFill>
              </a:rPr>
              <a:t>Selezionare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tutti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blocchi</a:t>
            </a:r>
            <a:r>
              <a:rPr lang="en-US" sz="2400" dirty="0" smtClean="0">
                <a:solidFill>
                  <a:srgbClr val="00B0F0"/>
                </a:solidFill>
              </a:rPr>
              <a:t> e </a:t>
            </a:r>
            <a:r>
              <a:rPr lang="en-US" sz="2400" dirty="0" err="1" smtClean="0">
                <a:solidFill>
                  <a:srgbClr val="00B0F0"/>
                </a:solidFill>
              </a:rPr>
              <a:t>dopo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accedere</a:t>
            </a:r>
            <a:r>
              <a:rPr lang="en-US" sz="2400" dirty="0" smtClean="0">
                <a:solidFill>
                  <a:srgbClr val="00B0F0"/>
                </a:solidFill>
              </a:rPr>
              <a:t> al </a:t>
            </a:r>
            <a:r>
              <a:rPr lang="en-US" sz="2400" dirty="0" err="1" smtClean="0">
                <a:solidFill>
                  <a:srgbClr val="00B0F0"/>
                </a:solidFill>
              </a:rPr>
              <a:t>creatore</a:t>
            </a:r>
            <a:r>
              <a:rPr lang="en-US" sz="2400" dirty="0" smtClean="0">
                <a:solidFill>
                  <a:srgbClr val="00B0F0"/>
                </a:solidFill>
              </a:rPr>
              <a:t> di </a:t>
            </a:r>
            <a:r>
              <a:rPr lang="en-US" sz="2400" dirty="0" err="1" smtClean="0">
                <a:solidFill>
                  <a:srgbClr val="00B0F0"/>
                </a:solidFill>
              </a:rPr>
              <a:t>blocchi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personalizzati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Aggiungere</a:t>
            </a:r>
            <a:r>
              <a:rPr lang="en-US" sz="2400" dirty="0" smtClean="0">
                <a:solidFill>
                  <a:srgbClr val="FF0000"/>
                </a:solidFill>
              </a:rPr>
              <a:t> 2 input: </a:t>
            </a:r>
            <a:r>
              <a:rPr lang="en-US" sz="2400" dirty="0" err="1" smtClean="0">
                <a:solidFill>
                  <a:srgbClr val="FF0000"/>
                </a:solidFill>
              </a:rPr>
              <a:t>uno</a:t>
            </a:r>
            <a:r>
              <a:rPr lang="en-US" sz="2400" dirty="0" smtClean="0">
                <a:solidFill>
                  <a:srgbClr val="FF0000"/>
                </a:solidFill>
              </a:rPr>
              <a:t> per la </a:t>
            </a:r>
            <a:r>
              <a:rPr lang="en-US" sz="2400" dirty="0" err="1" smtClean="0">
                <a:solidFill>
                  <a:srgbClr val="FF0000"/>
                </a:solidFill>
              </a:rPr>
              <a:t>potenza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uno</a:t>
            </a:r>
            <a:r>
              <a:rPr lang="en-US" sz="2400" dirty="0" smtClean="0">
                <a:solidFill>
                  <a:srgbClr val="FF0000"/>
                </a:solidFill>
              </a:rPr>
              <a:t> per i </a:t>
            </a:r>
            <a:r>
              <a:rPr lang="en-US" sz="2400" dirty="0" err="1" smtClean="0">
                <a:solidFill>
                  <a:srgbClr val="FF0000"/>
                </a:solidFill>
              </a:rPr>
              <a:t>gradi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Fate </a:t>
            </a:r>
            <a:r>
              <a:rPr lang="en-US" sz="2400" dirty="0" err="1" smtClean="0"/>
              <a:t>riferimento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</a:t>
            </a:r>
            <a:r>
              <a:rPr lang="en-US" sz="2400" dirty="0" err="1" smtClean="0"/>
              <a:t>lezione</a:t>
            </a:r>
            <a:r>
              <a:rPr lang="en-US" sz="2400" dirty="0" smtClean="0"/>
              <a:t> sui </a:t>
            </a:r>
            <a:r>
              <a:rPr lang="en-US" sz="2400" dirty="0" err="1" smtClean="0"/>
              <a:t>blocchi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personalizzati</a:t>
            </a:r>
            <a:r>
              <a:rPr lang="en-US" sz="2400" dirty="0" smtClean="0"/>
              <a:t> con </a:t>
            </a:r>
            <a:r>
              <a:rPr lang="en-US" sz="2400" dirty="0"/>
              <a:t>Inputs &amp; Outputs </a:t>
            </a:r>
            <a:r>
              <a:rPr lang="en-US" sz="2400" dirty="0" smtClean="0"/>
              <a:t>se è </a:t>
            </a:r>
            <a:r>
              <a:rPr lang="en-US" sz="2400" dirty="0" err="1" smtClean="0"/>
              <a:t>necessario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1" b="29228"/>
          <a:stretch/>
        </p:blipFill>
        <p:spPr>
          <a:xfrm>
            <a:off x="4059166" y="2308594"/>
            <a:ext cx="5084834" cy="6435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33847" y="2308593"/>
            <a:ext cx="4475242" cy="73529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5" y="3324766"/>
            <a:ext cx="3778315" cy="34336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5212" y="1785373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3751</TotalTime>
  <Words>1185</Words>
  <Application>Microsoft Office PowerPoint</Application>
  <PresentationFormat>Presentazione su schermo (4:3)</PresentationFormat>
  <Paragraphs>115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advanced</vt:lpstr>
      <vt:lpstr>Ruotare col giroscopio</vt:lpstr>
      <vt:lpstr>Obiettivi della lezione</vt:lpstr>
      <vt:lpstr>Problema del giroscopio 2: Ritardo (Lag)</vt:lpstr>
      <vt:lpstr>Modalità “variazione” nel blocco attesa</vt:lpstr>
      <vt:lpstr>Rotazione col giroscopio in 4 semplici passaggi</vt:lpstr>
      <vt:lpstr>Step 1: semplice programma per ruotare</vt:lpstr>
      <vt:lpstr>Step 2A: gestire il ritardo</vt:lpstr>
      <vt:lpstr>Step 2B: correggere automaticamente il ritardo</vt:lpstr>
      <vt:lpstr>Step 3A: creare un blocco personalizzato</vt:lpstr>
      <vt:lpstr>Stage 3B: collegare il blocco personalizzato</vt:lpstr>
      <vt:lpstr>Stage 4: come usare il blocco personalizzato</vt:lpstr>
      <vt:lpstr>Step 4: rotazione a destra</vt:lpstr>
      <vt:lpstr>Step 4: rotazione a sinistra</vt:lpstr>
      <vt:lpstr>Discussione</vt:lpstr>
      <vt:lpstr>Crediti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GIUCO</cp:lastModifiedBy>
  <cp:revision>78</cp:revision>
  <cp:lastPrinted>2015-12-20T02:25:48Z</cp:lastPrinted>
  <dcterms:created xsi:type="dcterms:W3CDTF">2014-10-28T21:59:38Z</dcterms:created>
  <dcterms:modified xsi:type="dcterms:W3CDTF">2018-07-24T11:16:30Z</dcterms:modified>
</cp:coreProperties>
</file>