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 varScale="1">
        <p:scale>
          <a:sx n="88" d="100"/>
          <a:sy n="88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8/2/2015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50088" y="2734885"/>
            <a:ext cx="818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موضوع الدرس: اتباع خط (برمجة اساسية)</a:t>
            </a:r>
            <a:endParaRPr lang="en-US" sz="36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31922" y="5886112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</a:t>
            </a:r>
            <a:r>
              <a:rPr 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التحدي الأول لإتباع الخط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خطوة 1: </a:t>
            </a:r>
            <a:r>
              <a:rPr lang="ar-SA" dirty="0" smtClean="0"/>
              <a:t>نكتب برنامج يتبع الحافة اليمين للخط</a:t>
            </a:r>
          </a:p>
          <a:p>
            <a:pPr algn="r" rtl="1"/>
            <a:r>
              <a:rPr lang="ar-SA" dirty="0" smtClean="0"/>
              <a:t>نصيحة: عندما يرى الحساس اللون الأسود، نلتف الى اليمين. عندما يرى اللو</a:t>
            </a:r>
            <a:r>
              <a:rPr lang="ar-SA" dirty="0" smtClean="0"/>
              <a:t>ن الأبيض، يلتف الى اليسار. استخدم أمر التكرار وأمر الشرط.</a:t>
            </a:r>
            <a:endParaRPr lang="ar-SA" dirty="0" smtClean="0"/>
          </a:p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خطوة 2: </a:t>
            </a:r>
            <a:r>
              <a:rPr lang="ar-SA" dirty="0" smtClean="0"/>
              <a:t>جرب البرنامج على خطوط مختلفة.</a:t>
            </a:r>
          </a:p>
          <a:p>
            <a:pPr algn="r" rtl="1"/>
            <a:r>
              <a:rPr lang="ar-SA" sz="2400" dirty="0" smtClean="0">
                <a:solidFill>
                  <a:srgbClr val="0000FF"/>
                </a:solidFill>
              </a:rPr>
              <a:t>هل يتصرف الروبوت بنفس الطريقة على خط مستقيم وآخر منحني.</a:t>
            </a:r>
          </a:p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خطوة 3: </a:t>
            </a:r>
            <a:r>
              <a:rPr lang="ar-SA" dirty="0" smtClean="0"/>
              <a:t>إذا اختلف تصرف الروبوت، بدلا من الالتفاف بمقدار = 50، جرب قيم أقل.</a:t>
            </a:r>
          </a:p>
          <a:p>
            <a:pPr algn="r" rtl="1"/>
            <a:r>
              <a:rPr lang="ar-SA" dirty="0" smtClean="0"/>
              <a:t>هل هذا أفضل للخطوط المنحنية؟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78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3435" y="56107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56195" y="3721862"/>
            <a:ext cx="933862" cy="1437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r" rtl="1"/>
            <a:r>
              <a:rPr lang="ar-SA" dirty="0" smtClean="0"/>
              <a:t>حل التحدي الأول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ar-SA" sz="2000" dirty="0" smtClean="0">
                <a:solidFill>
                  <a:srgbClr val="FF0000"/>
                </a:solidFill>
              </a:rPr>
              <a:t>س : هل يتبع هذا البرنامج الخط على الجانب الأيسر أم الأيمن؟</a:t>
            </a:r>
          </a:p>
          <a:p>
            <a:pPr algn="r" rtl="1" eaLnBrk="1" hangingPunct="1"/>
            <a:r>
              <a:rPr lang="ar-SA" sz="2000" dirty="0" smtClean="0">
                <a:solidFill>
                  <a:srgbClr val="FF0000"/>
                </a:solidFill>
              </a:rPr>
              <a:t>ج : الجانب الأيمن.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r" rtl="1"/>
            <a:r>
              <a:rPr lang="ar-SA" dirty="0"/>
              <a:t>حل التحدي </a:t>
            </a:r>
            <a:r>
              <a:rPr lang="ar-SA" dirty="0" smtClean="0"/>
              <a:t>الأول (تتمة)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406582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ar-SA" dirty="0" smtClean="0">
                <a:solidFill>
                  <a:srgbClr val="FF0000"/>
                </a:solidFill>
              </a:rPr>
              <a:t>س : تستمر هذه الخوارزمية الى الأبد، كيف نجعلها تتوقف</a:t>
            </a:r>
          </a:p>
          <a:p>
            <a:pPr algn="r" rtl="1" eaLnBrk="1" hangingPunct="1"/>
            <a:r>
              <a:rPr lang="ar-SA" dirty="0" smtClean="0">
                <a:solidFill>
                  <a:srgbClr val="FF0000"/>
                </a:solidFill>
              </a:rPr>
              <a:t>ج : نقوم بتغيير شرط الانتهاء لأمر التكرار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التحدي الثاني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752280"/>
            <a:ext cx="79727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 smtClean="0"/>
              <a:t>القسم الأول: نعدل البرنامج بحيث يتوقف عند الضغط على حساس اللمس</a:t>
            </a:r>
          </a:p>
          <a:p>
            <a:pPr algn="r" rtl="1"/>
            <a:endParaRPr lang="ar-SA" sz="3200" dirty="0"/>
          </a:p>
          <a:p>
            <a:pPr algn="r" rtl="1"/>
            <a:r>
              <a:rPr lang="ar-SA" sz="3200" dirty="0" smtClean="0"/>
              <a:t>القسم الثاني: نجعل البرنامج يتوقف بعد مسافة محددة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حل التحدي الثاني: الحساس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حل التحدي الثاني: مسافة محددة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دليل النقاش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 smtClean="0"/>
              <a:t>لماذا من المهم للروبوت اتباع نفس الجانب للخط؟</a:t>
            </a:r>
          </a:p>
          <a:p>
            <a:pPr algn="r" rtl="1"/>
            <a:r>
              <a:rPr lang="en-US" sz="2400" dirty="0" smtClean="0"/>
              <a:t>	</a:t>
            </a:r>
            <a:r>
              <a:rPr lang="ar-SA" sz="2400" b="0" dirty="0" smtClean="0"/>
              <a:t>يستطيع الروبوت فقط أن يعرف أنه على الخط أو لا</a:t>
            </a:r>
            <a:endParaRPr lang="en-US" sz="2400" dirty="0" smtClean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 smtClean="0"/>
              <a:t>هذا الدرس يغطي اتباع خط بشكل بسيط. ما هي نقاط ضعف هذه الخوارزمية؟ كيف يمكن تحسين اتباع الخط؟</a:t>
            </a:r>
          </a:p>
          <a:p>
            <a:pPr algn="r" rtl="1"/>
            <a:r>
              <a:rPr lang="ar-SA" sz="2400" dirty="0"/>
              <a:t>	</a:t>
            </a:r>
            <a:r>
              <a:rPr lang="ar-SA" sz="2400" b="0" dirty="0" smtClean="0"/>
              <a:t>هذا </a:t>
            </a:r>
            <a:r>
              <a:rPr lang="ar-SA" sz="2400" b="0" dirty="0"/>
              <a:t>البرنامج يجعل الروبوت يسير بشكل متعرج كثيرا. </a:t>
            </a:r>
            <a:r>
              <a:rPr lang="ar-SA" sz="2400" b="0" dirty="0"/>
              <a:t>هناك برامج تجعل الروبوت يسير بشكل أكثر سلاسة في الدروس المتقدمة.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 smtClean="0"/>
              <a:t>ما هو الحساس الذي يحسب المسافة التي سارها الروبوت؟</a:t>
            </a:r>
          </a:p>
          <a:p>
            <a:pPr algn="r" rtl="1"/>
            <a:r>
              <a:rPr lang="ar-SA" sz="2400" b="0" dirty="0" smtClean="0"/>
              <a:t>	يستخدم </a:t>
            </a:r>
            <a:r>
              <a:rPr lang="ar-SA" sz="2400" b="0" dirty="0"/>
              <a:t>حساس الدوران في حل التحدي الثاني لحساب كم دورة دارت العجلة</a:t>
            </a:r>
          </a:p>
          <a:p>
            <a:pPr algn="r" rtl="1"/>
            <a:r>
              <a:rPr lang="ar-SA" sz="2400" dirty="0" smtClean="0"/>
              <a:t>كيف نجعل الروبوت يتوقف عند رؤيته لخط؟ أو لون محدد؟</a:t>
            </a:r>
          </a:p>
          <a:p>
            <a:pPr algn="r" rtl="1"/>
            <a:r>
              <a:rPr lang="en-US" sz="2400" dirty="0"/>
              <a:t>	</a:t>
            </a:r>
            <a:r>
              <a:rPr lang="ar-SA" sz="2400" b="0" dirty="0" smtClean="0"/>
              <a:t>نغير </a:t>
            </a:r>
            <a:r>
              <a:rPr lang="ar-SA" sz="2400" b="0" dirty="0"/>
              <a:t>شرط التوقف في أمر التكرار، ليستخدم حساس </a:t>
            </a:r>
            <a:r>
              <a:rPr lang="ar-SA" sz="2400" b="0" dirty="0" smtClean="0"/>
              <a:t>الألوان</a:t>
            </a:r>
            <a:endParaRPr lang="ar-SA" sz="24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pPr algn="r" rtl="1"/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endParaRPr lang="en-US" dirty="0" smtClean="0"/>
          </a:p>
          <a:p>
            <a:pPr algn="r" rtl="1"/>
            <a:r>
              <a:rPr lang="en-US" dirty="0" smtClean="0"/>
              <a:t/>
            </a:r>
            <a:br>
              <a:rPr lang="en-US" dirty="0" smtClean="0"/>
            </a:br>
            <a:r>
              <a:rPr lang="ar-SA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الأستاذ عبد الملك حلواني، البريد الإلكتروني: </a:t>
            </a:r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5796795"/>
            <a:ext cx="7913347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442583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أهداف الدرس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dirty="0" smtClean="0"/>
              <a:t>أن يتعلم الطالب كيف يتبع الانسان والروبوت الخطوط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 smtClean="0"/>
              <a:t>أن يتعلم الطالب كيف يبرمج الروبوت ليتبع خط باستخدام حساس الألوان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أن يتعلم الطالب كيف يبرمج الروبوت ليتبع خط </a:t>
            </a:r>
            <a:r>
              <a:rPr lang="ar-SA" dirty="0" smtClean="0"/>
              <a:t>ويتوقف عند قراءة حساس معين</a:t>
            </a:r>
            <a:endParaRPr lang="ar-SA" dirty="0"/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أن يتعلم الطالب كيف يبرمج الروبوت ليتبع خط </a:t>
            </a:r>
            <a:r>
              <a:rPr lang="ar-SA" dirty="0" smtClean="0"/>
              <a:t>مسافة محددة</a:t>
            </a:r>
            <a:endParaRPr lang="ar-SA" dirty="0"/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أن يتعلم الطالب كيف </a:t>
            </a:r>
            <a:r>
              <a:rPr lang="ar-SA" dirty="0" smtClean="0"/>
              <a:t>يدمج بين استخدام الحساسات، أمر التكرار، وأمر الشرط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© 2015 EV3Lessons.com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/>
              <a:pPr algn="r" rtl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تعليمات للمدرس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الشرائح 4-7 تحتوي على رسوم متحركة. من أجل مساعدة الطالب على فهم آلية اتباع الخط. ننصح المدرس بعرضها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يتم إعطاء كل طالب نسخة من ورقة العمل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التحدي الأول يبدأ على الشريحة 10 والتحدي الثاني على الشريحة 13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دليل النقاش على الشريحة 16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b="0" dirty="0" smtClean="0"/>
              <a:t>هناك خوارزميات متقدمة لإتباع الخط على الموقع </a:t>
            </a:r>
            <a:r>
              <a:rPr lang="en-US" b="0" dirty="0" smtClean="0"/>
              <a:t>EV3Lessons.com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/>
              <a:pPr algn="r" rtl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اتبع المنتصف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8495" y="1175989"/>
            <a:ext cx="5208531" cy="4373563"/>
          </a:xfrm>
        </p:spPr>
        <p:txBody>
          <a:bodyPr/>
          <a:lstStyle/>
          <a:p>
            <a:pPr algn="r" rtl="1"/>
            <a:r>
              <a:rPr lang="ar-SA" dirty="0" smtClean="0"/>
              <a:t>يتبع البشر الخطوط عند منتصفها</a:t>
            </a:r>
          </a:p>
          <a:p>
            <a:pPr algn="r" rtl="1"/>
            <a:r>
              <a:rPr lang="ar-SA" dirty="0" smtClean="0"/>
              <a:t>هيا بنا نجعل الروبوت يفعل نفس الشيء باستخدام </a:t>
            </a:r>
            <a:r>
              <a:rPr lang="ar-SA" dirty="0" smtClean="0">
                <a:solidFill>
                  <a:srgbClr val="FF0000"/>
                </a:solidFill>
              </a:rPr>
              <a:t>حساس الألوان</a:t>
            </a:r>
          </a:p>
          <a:p>
            <a:pPr algn="r" rtl="1"/>
            <a:r>
              <a:rPr lang="ar-SA" dirty="0" smtClean="0"/>
              <a:t>ما نوع الأسئلة التي نستطيع سؤالها باستخدام هذا الحساس.</a:t>
            </a:r>
          </a:p>
          <a:p>
            <a:pPr lvl="1" algn="r" rtl="1"/>
            <a:r>
              <a:rPr lang="ar-SA" dirty="0"/>
              <a:t>هل الروبوت على الخط أم لا</a:t>
            </a:r>
            <a:r>
              <a:rPr lang="ar-SA" dirty="0" smtClean="0"/>
              <a:t>؟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5495" y="1175989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6006" y="1175989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04815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6006" y="5230616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830058" y="2968611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-1045031" y="876618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488402" y="5814151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88402" y="1812390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3321266" y="99206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3499777" y="1810431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2528507" y="20119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2483508" y="647536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713514" y="878399"/>
            <a:ext cx="3763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2400" dirty="0" smtClean="0"/>
              <a:t>عندما نكون على اللون الأسود، نستمر بالسير الى الأمام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dirty="0" smtClean="0"/>
              <a:t>عندما نكون على اللون الأبيض، نلتف الى اليسار لنعود الى الخط</a:t>
            </a:r>
            <a:endParaRPr lang="en-US" sz="2400" dirty="0" smtClean="0"/>
          </a:p>
          <a:p>
            <a:pPr marL="342900" indent="-342900" algn="r" rtl="1">
              <a:buFont typeface="+mj-lt"/>
              <a:buAutoNum type="arabicPeriod"/>
            </a:pPr>
            <a:endParaRPr lang="en-US" sz="2400" dirty="0"/>
          </a:p>
          <a:p>
            <a:pPr algn="r" rtl="1"/>
            <a:r>
              <a:rPr lang="ar-SA" sz="2400" dirty="0" smtClean="0"/>
              <a:t>هذه الخوارزمية تعمل بشكل جيد في المسار المجاور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28814" y="2889799"/>
            <a:ext cx="3857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dirty="0"/>
              <a:t>عندما نكون على اللون الأسود، نستمر بالسير الى الأمام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dirty="0"/>
              <a:t>عندما نكون على اللون الأبيض، نلتف الى اليسار لنعود الى الخط</a:t>
            </a:r>
            <a:endParaRPr lang="en-US" dirty="0"/>
          </a:p>
          <a:p>
            <a:pPr marL="342900" indent="-342900" algn="r" rtl="1">
              <a:buFont typeface="+mj-lt"/>
              <a:buAutoNum type="arabicPeriod"/>
            </a:pPr>
            <a:endParaRPr lang="en-US" dirty="0"/>
          </a:p>
          <a:p>
            <a:pPr algn="r" rtl="1"/>
            <a:r>
              <a:rPr lang="ar-SA" b="1" dirty="0">
                <a:solidFill>
                  <a:srgbClr val="FF0000"/>
                </a:solidFill>
              </a:rPr>
              <a:t>هذه الخوارزمية </a:t>
            </a:r>
            <a:r>
              <a:rPr lang="ar-SA" b="1" dirty="0" smtClean="0">
                <a:solidFill>
                  <a:srgbClr val="FF0000"/>
                </a:solidFill>
              </a:rPr>
              <a:t>تجعل الروبوت يسير بالاتجاه </a:t>
            </a:r>
            <a:r>
              <a:rPr lang="ar-SA" b="1" dirty="0" err="1" smtClean="0">
                <a:solidFill>
                  <a:srgbClr val="FF0000"/>
                </a:solidFill>
              </a:rPr>
              <a:t>الخاطىء</a:t>
            </a:r>
            <a:endParaRPr lang="ar-SA" b="1" dirty="0" smtClean="0">
              <a:solidFill>
                <a:srgbClr val="FF0000"/>
              </a:solidFill>
            </a:endParaRPr>
          </a:p>
          <a:p>
            <a:pPr algn="r" rtl="1"/>
            <a:endParaRPr lang="ar-SA" b="1" dirty="0">
              <a:solidFill>
                <a:srgbClr val="FF0000"/>
              </a:solidFill>
            </a:endParaRPr>
          </a:p>
          <a:p>
            <a:pPr algn="r" rtl="1"/>
            <a:r>
              <a:rPr lang="ar-SA" b="1" dirty="0" smtClean="0">
                <a:solidFill>
                  <a:srgbClr val="FF0000"/>
                </a:solidFill>
              </a:rPr>
              <a:t>عندما يترك الروبوت الجانب الأيسر من الخط، تصبح الخوارزمية بلا جدوى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إتباع الخط: طريقة الروبوت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Autofit/>
          </a:bodyPr>
          <a:lstStyle/>
          <a:p>
            <a:pPr algn="r" rtl="1"/>
            <a:r>
              <a:rPr lang="ar-SA" sz="2400" dirty="0" smtClean="0"/>
              <a:t>لماذا يستطيع البشر اتباع الخط عند المنتصف؟</a:t>
            </a:r>
          </a:p>
          <a:p>
            <a:pPr lvl="1" algn="r" rtl="1"/>
            <a:r>
              <a:rPr lang="ar-SA" sz="2400" dirty="0" smtClean="0"/>
              <a:t>يستطيعون الرؤية </a:t>
            </a:r>
            <a:r>
              <a:rPr lang="ar-SA" sz="2400" dirty="0" smtClean="0">
                <a:solidFill>
                  <a:srgbClr val="FF0000"/>
                </a:solidFill>
              </a:rPr>
              <a:t>بشكل مسبق</a:t>
            </a:r>
          </a:p>
          <a:p>
            <a:pPr lvl="1" algn="r" rtl="1"/>
            <a:r>
              <a:rPr lang="ar-SA" sz="2400" dirty="0" smtClean="0"/>
              <a:t>يستطيعون رؤية </a:t>
            </a:r>
            <a:r>
              <a:rPr lang="ar-SA" sz="2400" dirty="0" smtClean="0">
                <a:solidFill>
                  <a:srgbClr val="FF0000"/>
                </a:solidFill>
              </a:rPr>
              <a:t>الخط ومحيطه بشكل كامل</a:t>
            </a:r>
          </a:p>
          <a:p>
            <a:pPr lvl="1" algn="r" rtl="1"/>
            <a:r>
              <a:rPr lang="ar-SA" sz="2400" dirty="0" smtClean="0"/>
              <a:t>يستطيعون رؤية </a:t>
            </a:r>
            <a:r>
              <a:rPr lang="ar-SA" sz="2400" dirty="0" smtClean="0">
                <a:solidFill>
                  <a:srgbClr val="FF0000"/>
                </a:solidFill>
              </a:rPr>
              <a:t>جانبي الخط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r" rtl="1"/>
            <a:r>
              <a:rPr lang="ar-SA" sz="2400" dirty="0" smtClean="0"/>
              <a:t>لماذا لا يستطيع الروبوت فعل نفس الشيء؟</a:t>
            </a:r>
          </a:p>
          <a:p>
            <a:pPr lvl="1" algn="r" rtl="1"/>
            <a:r>
              <a:rPr lang="ar-SA" sz="2400" dirty="0" smtClean="0">
                <a:solidFill>
                  <a:srgbClr val="FF0000"/>
                </a:solidFill>
              </a:rPr>
              <a:t>لا يستطيع تمييز الجانب الأيسر من الأيمن للخط</a:t>
            </a:r>
          </a:p>
          <a:p>
            <a:pPr lvl="1" algn="r" rtl="1"/>
            <a:r>
              <a:rPr lang="ar-SA" sz="2400" dirty="0" smtClean="0">
                <a:solidFill>
                  <a:srgbClr val="00B900"/>
                </a:solidFill>
              </a:rPr>
              <a:t>كيف نجعل الروبوت يسير على جانب واحد </a:t>
            </a:r>
            <a:r>
              <a:rPr lang="ar-SA" sz="2400" dirty="0">
                <a:solidFill>
                  <a:srgbClr val="00B900"/>
                </a:solidFill>
              </a:rPr>
              <a:t>من الخط، بدلا من </a:t>
            </a:r>
            <a:r>
              <a:rPr lang="ar-SA" sz="2400" dirty="0" smtClean="0">
                <a:solidFill>
                  <a:srgbClr val="00B900"/>
                </a:solidFill>
              </a:rPr>
              <a:t>المنتصف؟</a:t>
            </a:r>
            <a:endParaRPr lang="ar-SA" sz="2400" dirty="0" smtClean="0">
              <a:solidFill>
                <a:srgbClr val="00B900"/>
              </a:solidFill>
            </a:endParaRPr>
          </a:p>
          <a:p>
            <a:pPr lvl="1" algn="r" rtl="1"/>
            <a:r>
              <a:rPr lang="ar-SA" sz="2400" dirty="0" smtClean="0"/>
              <a:t>في الشريحة القادمة سنتعلم كيف نجعل الروبوت يتبع احدى طرفي الخيط!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اتباع الخط للروبوت يسير على الأطراف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55781" y="1177925"/>
            <a:ext cx="18133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/>
            </a:pPr>
            <a:r>
              <a:rPr lang="ar-SA" dirty="0" smtClean="0">
                <a:solidFill>
                  <a:srgbClr val="000000"/>
                </a:solidFill>
              </a:rPr>
              <a:t>إتباع الخط على اليسار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6327318" y="1177925"/>
            <a:ext cx="17956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rtl="1">
              <a:defRPr/>
            </a:pPr>
            <a:r>
              <a:rPr lang="ar-SA" dirty="0" smtClean="0">
                <a:solidFill>
                  <a:srgbClr val="000000"/>
                </a:solidFill>
              </a:rPr>
              <a:t>إتباع الخط على اليمين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3063" y="2356873"/>
            <a:ext cx="2632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2400" dirty="0" smtClean="0"/>
              <a:t>يختار الروبوت اتجاه الالتفاف عندما يرى لون مختلف.</a:t>
            </a:r>
          </a:p>
          <a:p>
            <a:pPr algn="ctr" rtl="1"/>
            <a:endParaRPr lang="ar-SA" sz="2400" dirty="0"/>
          </a:p>
          <a:p>
            <a:pPr algn="ctr" rtl="1"/>
            <a:r>
              <a:rPr lang="ar-SA" sz="2400" dirty="0" smtClean="0"/>
              <a:t>يعتمد الاختيار على جانب الخط الذي يتبعه الروبوت!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2" y="3187101"/>
            <a:ext cx="125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>
                <a:solidFill>
                  <a:srgbClr val="FFFF00"/>
                </a:solidFill>
              </a:rPr>
              <a:t>على الأسود، نلتف الى اليسار.</a:t>
            </a:r>
          </a:p>
          <a:p>
            <a:pPr algn="r" rtl="1"/>
            <a:r>
              <a:rPr lang="ar-SA" dirty="0" smtClean="0">
                <a:solidFill>
                  <a:srgbClr val="FFFF00"/>
                </a:solidFill>
              </a:rPr>
              <a:t>على الأبيض، نلتف الى اليمين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"/>
          <p:cNvSpPr txBox="1"/>
          <p:nvPr/>
        </p:nvSpPr>
        <p:spPr>
          <a:xfrm>
            <a:off x="6477000" y="2163844"/>
            <a:ext cx="1253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>
                <a:solidFill>
                  <a:srgbClr val="FFFF00"/>
                </a:solidFill>
              </a:rPr>
              <a:t>على الأسود، نلتف الى اليمين.</a:t>
            </a:r>
          </a:p>
          <a:p>
            <a:pPr algn="r" rtl="1"/>
            <a:r>
              <a:rPr lang="ar-SA" dirty="0" smtClean="0">
                <a:solidFill>
                  <a:srgbClr val="FFFF00"/>
                </a:solidFill>
              </a:rPr>
              <a:t>على الأبيض، نلتف الى اليسار.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من المهم في البداية، أن نضع  الروبوت على الجانب الصحيح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6318</TotalTime>
  <Words>760</Words>
  <Application>Microsoft Office PowerPoint</Application>
  <PresentationFormat>عرض على الشاشة (3:4)‏</PresentationFormat>
  <Paragraphs>130</Paragraphs>
  <Slides>17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Helvetica Neue</vt:lpstr>
      <vt:lpstr>Simplified Arabic</vt:lpstr>
      <vt:lpstr>Tahoma</vt:lpstr>
      <vt:lpstr>Zapf Dingbats</vt:lpstr>
      <vt:lpstr>Essential</vt:lpstr>
      <vt:lpstr>BEGINNER PROGRAMMING Lesson</vt:lpstr>
      <vt:lpstr>أهداف الدرس</vt:lpstr>
      <vt:lpstr>تعليمات للمدرس</vt:lpstr>
      <vt:lpstr>اتبع المنتصف</vt:lpstr>
      <vt:lpstr>عرض تقديمي في PowerPoint</vt:lpstr>
      <vt:lpstr>عرض تقديمي في PowerPoint</vt:lpstr>
      <vt:lpstr>إتباع الخط: طريقة الروبوت</vt:lpstr>
      <vt:lpstr>اتباع الخط للروبوت يسير على الأطراف</vt:lpstr>
      <vt:lpstr>من المهم في البداية، أن نضع  الروبوت على الجانب الصحيح</vt:lpstr>
      <vt:lpstr>التحدي الأول لإتباع الخط</vt:lpstr>
      <vt:lpstr>حل التحدي الأول</vt:lpstr>
      <vt:lpstr>حل التحدي الأول (تتمة)</vt:lpstr>
      <vt:lpstr>التحدي الثاني</vt:lpstr>
      <vt:lpstr>حل التحدي الثاني: الحساس</vt:lpstr>
      <vt:lpstr>حل التحدي الثاني: مسافة محددة</vt:lpstr>
      <vt:lpstr>دليل النقاش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Abdelmalek</dc:creator>
  <cp:lastModifiedBy>Abdelmalek Halawani</cp:lastModifiedBy>
  <cp:revision>15</cp:revision>
  <dcterms:created xsi:type="dcterms:W3CDTF">2014-08-07T02:19:13Z</dcterms:created>
  <dcterms:modified xsi:type="dcterms:W3CDTF">2015-08-02T09:12:18Z</dcterms:modified>
</cp:coreProperties>
</file>