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08" r:id="rId3"/>
    <p:sldId id="419" r:id="rId4"/>
    <p:sldId id="420" r:id="rId5"/>
    <p:sldId id="421" r:id="rId6"/>
    <p:sldId id="422" r:id="rId7"/>
    <p:sldId id="423" r:id="rId8"/>
    <p:sldId id="424" r:id="rId9"/>
    <p:sldId id="413" r:id="rId10"/>
    <p:sldId id="4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 varScale="1">
        <p:scale>
          <a:sx n="92" d="100"/>
          <a:sy n="92" d="100"/>
        </p:scale>
        <p:origin x="7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7A66E-6F97-0540-81AB-CF8C8EEC0A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1FB-1959-6841-BEB9-2BF1AF2126EF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ADB-019E-3244-BE8C-1BCBD4ECA0A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A309-A84D-D543-AE41-B6D62507CC63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D440-E1A8-EA4B-BD76-C48F2C84D7FE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EE4-8860-D94E-99E1-4C40F1D43F11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1AB-F63A-BE47-9069-861B8C740351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4BC6-88E0-6E40-9075-9AE07E6E1042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CBD3-1989-3744-B8BD-E2EF2658A10E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137-77E7-F341-917F-C89340977503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81F-F384-9E4F-9A99-32BC411760AD}" type="datetime1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F0E-5733-564E-ADE8-DB028163582D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30A-5701-FD4C-9925-579DB817A453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0C52-A4B7-154D-8D93-F0A45D049961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874-1BA6-BD40-AB9A-427320040A49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C37B-40E4-3149-AFB9-4896F7F4CD2C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E87-B803-6441-A472-FE2C44130C00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C538-9516-2043-A8B3-2F9D3253CC8C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69F6-E6E6-9440-89B4-40674395835D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D09-48B3-EC4A-B499-4F386A801B72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5D20-D6D5-C64A-A806-5D43DABD16EB}" type="datetime1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A539-265F-D74E-8CFD-7525FD51EBE4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4CB-731F-F245-BA46-45CABA5E27FE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844EC8A-BF30-FD4C-AABE-48768CAD8532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2024-72C1-ED4B-9E1F-ECA73AEA94F3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545187" y="2893838"/>
            <a:ext cx="8187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موضوع الدرس: البرنامج الأساسي </a:t>
            </a:r>
            <a:endParaRPr lang="en-US" sz="3600" dirty="0" smtClean="0">
              <a:solidFill>
                <a:srgbClr val="FF0000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l"/>
            <a:r>
              <a:rPr lang="en-US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(Master Program, Sequencer)</a:t>
            </a:r>
            <a:endParaRPr lang="en-US" sz="36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27022" y="5963573"/>
            <a:ext cx="380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تعريب : أ.</a:t>
            </a:r>
            <a:r>
              <a:rPr 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عبد الملك حلواني</a:t>
            </a:r>
            <a:endParaRPr 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أهداف الدرس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sz="2800" dirty="0" smtClean="0"/>
              <a:t>أن يتعلم الطالب كيف يستخدم أمر </a:t>
            </a:r>
            <a:r>
              <a:rPr lang="ar-SA" sz="2800" dirty="0" smtClean="0"/>
              <a:t>انتظر (</a:t>
            </a:r>
            <a:r>
              <a:rPr lang="ar-SA" sz="2800" dirty="0" smtClean="0"/>
              <a:t>انتظر </a:t>
            </a:r>
            <a:r>
              <a:rPr lang="ar-SA" sz="2800" dirty="0" smtClean="0"/>
              <a:t>الضغط </a:t>
            </a:r>
            <a:r>
              <a:rPr lang="ar-SA" sz="2800" dirty="0" smtClean="0"/>
              <a:t>على الكبسة)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800" dirty="0" smtClean="0"/>
              <a:t>أن نتعلم ما هو البرنامج الأساسي وفائدته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800" dirty="0" smtClean="0"/>
              <a:t>أن نتعلم كيف نكتب البرنامج الأساسي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استخدام أزرار اللبنة الذكية كحساس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1948070"/>
            <a:ext cx="7830048" cy="3921024"/>
          </a:xfrm>
        </p:spPr>
        <p:txBody>
          <a:bodyPr>
            <a:normAutofit/>
          </a:bodyPr>
          <a:lstStyle/>
          <a:p>
            <a:pPr algn="r" rtl="1">
              <a:buFont typeface="Wingdings" charset="2"/>
              <a:buChar char="Ø"/>
            </a:pPr>
            <a:r>
              <a:rPr lang="ar-SA" sz="2400" dirty="0" smtClean="0"/>
              <a:t> جميع </a:t>
            </a:r>
            <a:r>
              <a:rPr lang="ar-SA" sz="2400" dirty="0" smtClean="0"/>
              <a:t>أزرار اللبنة الذكية (ما عدا زر الايقاف) تماثل حساس اللمس</a:t>
            </a:r>
          </a:p>
          <a:p>
            <a:pPr algn="r" rtl="1">
              <a:buFont typeface="Wingdings" charset="2"/>
              <a:buChar char="Ø"/>
            </a:pPr>
            <a:r>
              <a:rPr lang="ar-SA" sz="2400" dirty="0" smtClean="0"/>
              <a:t> بالإمكان </a:t>
            </a:r>
            <a:r>
              <a:rPr lang="ar-SA" sz="2400" dirty="0" smtClean="0"/>
              <a:t>استخدام الأزرار من أجل عمل لعبة، تنفيذ أفعال مختلفة لكل زر من الأزرار، أو لعمل البرنامج الأساسي (انظر الشريحة 4)</a:t>
            </a:r>
          </a:p>
          <a:p>
            <a:pPr algn="r" rtl="1">
              <a:buFont typeface="Wingdings" charset="2"/>
              <a:buChar char="Ø"/>
            </a:pPr>
            <a:r>
              <a:rPr lang="ar-SA" sz="2400" dirty="0" smtClean="0"/>
              <a:t> لا </a:t>
            </a:r>
            <a:r>
              <a:rPr lang="ar-SA" sz="2400" dirty="0" smtClean="0"/>
              <a:t>حاجة لتبذير منفذ لحساس اللمس اذا كنت تنوي استخدامه كزر</a:t>
            </a:r>
          </a:p>
          <a:p>
            <a:pPr algn="r" rtl="1">
              <a:buFont typeface="Wingdings" charset="2"/>
              <a:buChar char="Ø"/>
            </a:pPr>
            <a:r>
              <a:rPr lang="ar-SA" sz="2400" dirty="0" smtClean="0"/>
              <a:t> الخطوة </a:t>
            </a:r>
            <a:r>
              <a:rPr lang="ar-SA" sz="2400" dirty="0" smtClean="0"/>
              <a:t>الأولى لتصميم البرنامج الاساسي هي تعلم كيف نستخدم أمر انتظر حتى يتم ضغط الكبسة (انظر الشريحة 3)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كيف يمكن استخدام أمر انتظر الكبسة</a:t>
            </a:r>
            <a:endParaRPr lang="en-US" dirty="0"/>
          </a:p>
        </p:txBody>
      </p:sp>
      <p:pic>
        <p:nvPicPr>
          <p:cNvPr id="5" name="Picture 4" descr="Screen Shot 2014-11-27 at 11.5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3" t="50617" r="13993"/>
          <a:stretch/>
        </p:blipFill>
        <p:spPr>
          <a:xfrm>
            <a:off x="7623005" y="2032000"/>
            <a:ext cx="959557" cy="1241776"/>
          </a:xfrm>
          <a:prstGeom prst="rect">
            <a:avLst/>
          </a:prstGeom>
        </p:spPr>
      </p:pic>
      <p:pic>
        <p:nvPicPr>
          <p:cNvPr id="6" name="Picture 5" descr="Screen Shot 2014-11-27 at 11.57.57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89" y="3139722"/>
            <a:ext cx="2687089" cy="3040944"/>
          </a:xfrm>
          <a:prstGeom prst="rect">
            <a:avLst/>
          </a:prstGeom>
        </p:spPr>
      </p:pic>
      <p:pic>
        <p:nvPicPr>
          <p:cNvPr id="7" name="Picture 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471" r="65734" b="78144"/>
          <a:stretch/>
        </p:blipFill>
        <p:spPr>
          <a:xfrm>
            <a:off x="244563" y="1937922"/>
            <a:ext cx="1565510" cy="854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6536450" y="2652888"/>
            <a:ext cx="1086555" cy="1368779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1339" y="3287889"/>
            <a:ext cx="139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نوصي برقم 2 (اصطدام) </a:t>
            </a:r>
          </a:p>
          <a:p>
            <a:pPr algn="r" rtl="1"/>
            <a:r>
              <a:rPr lang="ar-SA" dirty="0" smtClean="0"/>
              <a:t>لأنه الأكثر ثباتا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48117" y="4910667"/>
            <a:ext cx="182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بالامكان اختيار أي كبسة ما عدا زر ايقاف التشغيل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5672" y="1876777"/>
            <a:ext cx="464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 – Click on the bottom left corner and select Brick Buttons – Compare – Brick Buttons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slide is animated.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t="21329" r="49254" b="-565"/>
          <a:stretch/>
        </p:blipFill>
        <p:spPr>
          <a:xfrm>
            <a:off x="912357" y="2759074"/>
            <a:ext cx="1674986" cy="3164178"/>
          </a:xfrm>
          <a:prstGeom prst="rect">
            <a:avLst/>
          </a:prstGeom>
        </p:spPr>
      </p:pic>
      <p:pic>
        <p:nvPicPr>
          <p:cNvPr id="16" name="Picture 15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9" t="22174" r="26545" b="63569"/>
          <a:stretch/>
        </p:blipFill>
        <p:spPr>
          <a:xfrm>
            <a:off x="2576396" y="2770023"/>
            <a:ext cx="1138552" cy="569334"/>
          </a:xfrm>
          <a:prstGeom prst="rect">
            <a:avLst/>
          </a:prstGeom>
        </p:spPr>
      </p:pic>
      <p:pic>
        <p:nvPicPr>
          <p:cNvPr id="17" name="Picture 1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8" t="23567" r="2947" b="69030"/>
          <a:stretch/>
        </p:blipFill>
        <p:spPr>
          <a:xfrm>
            <a:off x="3660208" y="2813818"/>
            <a:ext cx="1226134" cy="2956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/>
              <a:t>ما هو البرنامج الأساسي </a:t>
            </a:r>
            <a:r>
              <a:rPr lang="ar-SA" dirty="0" smtClean="0"/>
              <a:t>ولماذا نستخدمه؟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762743"/>
            <a:ext cx="8038769" cy="2047409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ar-SA" dirty="0" smtClean="0"/>
              <a:t> البرنامج </a:t>
            </a:r>
            <a:r>
              <a:rPr lang="ar-SA" dirty="0" smtClean="0"/>
              <a:t>الأساسي هو برنامج ينسق تنفيذ المهام حسب الترتيب الذي تختاره. أحيانا يسمى البرنامج السيد أو برنامج القائمة.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A" dirty="0" smtClean="0"/>
              <a:t> فوائد </a:t>
            </a:r>
            <a:r>
              <a:rPr lang="ar-SA" dirty="0" smtClean="0"/>
              <a:t>هذا النظام: لا داعي للبحث عن البرامج على اللبنة مما يوفر الوقت بين تنفيذ المهام.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A" dirty="0" smtClean="0"/>
              <a:t> سلبيات </a:t>
            </a:r>
            <a:r>
              <a:rPr lang="ar-SA" dirty="0" smtClean="0"/>
              <a:t>النظام: لن يكون بالامكان اعادة تشغيل البرامج المنفردة بشكل سهل. انظر درس (</a:t>
            </a:r>
            <a:r>
              <a:rPr lang="en-US" dirty="0"/>
              <a:t>advanced Menu System lesson</a:t>
            </a:r>
            <a:r>
              <a:rPr lang="ar-SA" dirty="0" smtClean="0"/>
              <a:t>) في سلسلة الدروس المتقدمة لحل هذه المشكلة.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 flipV="1">
            <a:off x="3725525" y="5032340"/>
            <a:ext cx="1146171" cy="36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pic>
        <p:nvPicPr>
          <p:cNvPr id="9" name="Picture 8" descr="DSC07733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62" t="14083" r="27246" b="26110"/>
          <a:stretch/>
        </p:blipFill>
        <p:spPr>
          <a:xfrm>
            <a:off x="802280" y="4323017"/>
            <a:ext cx="2690175" cy="189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DSC07734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4" t="15599" r="21732" b="7411"/>
          <a:stretch/>
        </p:blipFill>
        <p:spPr>
          <a:xfrm>
            <a:off x="5107513" y="4304156"/>
            <a:ext cx="2227487" cy="181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861021" y="3830200"/>
            <a:ext cx="2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/>
              <a:t>البرامج على اللبنة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1189" y="3830200"/>
            <a:ext cx="164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/>
              <a:t>البرنامج الأساسي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الخطوة الأولى: بناء برنامج أساسي فارغ</a:t>
            </a:r>
            <a:endParaRPr lang="en-US" dirty="0"/>
          </a:p>
        </p:txBody>
      </p:sp>
      <p:pic>
        <p:nvPicPr>
          <p:cNvPr id="4" name="Content Placeholder 3" descr="Screen Shot 2014-11-27 at 11.28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89" b="-8289"/>
          <a:stretch>
            <a:fillRect/>
          </a:stretch>
        </p:blipFill>
        <p:spPr>
          <a:xfrm>
            <a:off x="209257" y="1671083"/>
            <a:ext cx="8702106" cy="4640391"/>
          </a:xfrm>
        </p:spPr>
      </p:pic>
      <p:sp>
        <p:nvSpPr>
          <p:cNvPr id="5" name="TextBox 4"/>
          <p:cNvSpPr txBox="1"/>
          <p:nvPr/>
        </p:nvSpPr>
        <p:spPr>
          <a:xfrm>
            <a:off x="4247677" y="1926974"/>
            <a:ext cx="4499472" cy="1200329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نكتب برنامح ينتظر حتى يتم الكبس على الزر من أجل تنفيذ النشاطات التالية.</a:t>
            </a:r>
          </a:p>
          <a:p>
            <a:pPr algn="r" rtl="1"/>
            <a:r>
              <a:rPr lang="ar-SA" dirty="0" smtClean="0"/>
              <a:t>هذا البرنامج سوف يُظهر المهمة التي سيتم تنفيذها تاليا.</a:t>
            </a:r>
          </a:p>
          <a:p>
            <a:pPr algn="r" rtl="1"/>
            <a:r>
              <a:rPr lang="ar-SA" dirty="0" smtClean="0"/>
              <a:t>سيتم برمجة المهام لاحقا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" y="286604"/>
            <a:ext cx="8589132" cy="866651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الخطوة الثانية: اضافة المهام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9" y="1944260"/>
            <a:ext cx="8554623" cy="3830429"/>
          </a:xfrm>
        </p:spPr>
      </p:pic>
      <p:sp>
        <p:nvSpPr>
          <p:cNvPr id="3" name="TextBox 2"/>
          <p:cNvSpPr txBox="1"/>
          <p:nvPr/>
        </p:nvSpPr>
        <p:spPr>
          <a:xfrm>
            <a:off x="2658341" y="1784641"/>
            <a:ext cx="6163511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يتم نسخ ولصق كل برنامج من برامج تنفيذ المهام بعد كل أمر من أوامر كبس الزر.</a:t>
            </a:r>
          </a:p>
          <a:p>
            <a:pPr algn="r" rtl="1"/>
            <a:r>
              <a:rPr lang="ar-SA" dirty="0" smtClean="0"/>
              <a:t>هذه المهام هي مهام بسيطة (تحرك والتفاف) يتم تبديلها بالبرمجة الحقيقية خلال العمل للمنافسة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8890" y="3339357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166" y="4958885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7972" y="4958884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394" y="5886808"/>
            <a:ext cx="8376982" cy="369332"/>
          </a:xfrm>
          <a:prstGeom prst="rect">
            <a:avLst/>
          </a:prstGeom>
          <a:solidFill>
            <a:srgbClr val="40749B"/>
          </a:solidFill>
        </p:spPr>
        <p:txBody>
          <a:bodyPr wrap="square">
            <a:spAutoFit/>
          </a:bodyPr>
          <a:lstStyle/>
          <a:p>
            <a:pPr algn="r" rtl="1">
              <a:buFont typeface="Wingdings" charset="2"/>
              <a:buChar char="Ø"/>
            </a:pPr>
            <a:r>
              <a:rPr lang="ar-SA" dirty="0" smtClean="0"/>
              <a:t>هذا البرنامج الأساسي تم انشاؤه ليتم تنفيذ 3 مهام، بالامكان اضافة أو إزالة المهام حسب الحاجة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دليل النقاش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altLang="en-US" sz="2800" dirty="0" smtClean="0"/>
              <a:t>ما الذي يمكنك البرنامج الأساسي من القيام به؟ لماذا يعتبر البرنامج الأساسي مفيدا؟</a:t>
            </a:r>
          </a:p>
          <a:p>
            <a:pPr lvl="1" algn="r" rtl="1"/>
            <a:r>
              <a:rPr lang="ar-SA" altLang="en-US" sz="2800" dirty="0" smtClean="0"/>
              <a:t>يسمح لك البرنامج الأساسي بتشغيل نشاط بعد آخر حسب الترتيب المرغوب. قد يكون من الصعب إيجاد البرامج على اللبنة الذكية. لذلك يساعد البرنامج الأساسي ترتيب تنفيذ عدة برامج</a:t>
            </a:r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endParaRPr lang="en-US" sz="1800" b="0" dirty="0"/>
          </a:p>
          <a:p>
            <a:pPr marL="342900" indent="-342900" algn="r" rtl="1">
              <a:buFont typeface="Arial"/>
              <a:buChar char="•"/>
            </a:pPr>
            <a:r>
              <a:rPr lang="ar-SA" sz="18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الأستاذ عبد الملك حلواني، البريد الإلكتروني: </a:t>
            </a:r>
            <a:r>
              <a:rPr lang="en-US" sz="18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ahalawani@live.com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6354</TotalTime>
  <Words>501</Words>
  <Application>Microsoft Office PowerPoint</Application>
  <PresentationFormat>عرض على الشاشة (3:4)‏</PresentationFormat>
  <Paragraphs>62</Paragraphs>
  <Slides>9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Simplified Arabic</vt:lpstr>
      <vt:lpstr>Tahoma</vt:lpstr>
      <vt:lpstr>Wingdings</vt:lpstr>
      <vt:lpstr>Essential</vt:lpstr>
      <vt:lpstr>Custom Design</vt:lpstr>
      <vt:lpstr>BEGINNER EV3 PROGRAMMING Lesson</vt:lpstr>
      <vt:lpstr>أهداف الدرس</vt:lpstr>
      <vt:lpstr>استخدام أزرار اللبنة الذكية كحساس</vt:lpstr>
      <vt:lpstr>كيف يمكن استخدام أمر انتظر الكبسة</vt:lpstr>
      <vt:lpstr>ما هو البرنامج الأساسي ولماذا نستخدمه؟</vt:lpstr>
      <vt:lpstr>الخطوة الأولى: بناء برنامج أساسي فارغ</vt:lpstr>
      <vt:lpstr>الخطوة الثانية: اضافة المهام</vt:lpstr>
      <vt:lpstr>دليل النقاش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Abdelmalek</dc:creator>
  <cp:lastModifiedBy>Abdelmalek Halawani</cp:lastModifiedBy>
  <cp:revision>7</cp:revision>
  <dcterms:created xsi:type="dcterms:W3CDTF">2014-08-07T02:19:13Z</dcterms:created>
  <dcterms:modified xsi:type="dcterms:W3CDTF">2015-08-03T12:26:00Z</dcterms:modified>
</cp:coreProperties>
</file>