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1" r:id="rId4"/>
    <p:sldId id="258" r:id="rId5"/>
    <p:sldId id="322" r:id="rId6"/>
    <p:sldId id="290" r:id="rId7"/>
    <p:sldId id="259" r:id="rId8"/>
    <p:sldId id="296" r:id="rId9"/>
    <p:sldId id="409" r:id="rId10"/>
    <p:sldId id="295" r:id="rId11"/>
    <p:sldId id="410" r:id="rId12"/>
    <p:sldId id="40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 autoAdjust="0"/>
    <p:restoredTop sz="95652" autoAdjust="0"/>
  </p:normalViewPr>
  <p:slideViewPr>
    <p:cSldViewPr snapToGrid="0" snapToObjects="1">
      <p:cViewPr varScale="1">
        <p:scale>
          <a:sx n="77" d="100"/>
          <a:sy n="77" d="100"/>
        </p:scale>
        <p:origin x="8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t>5/9/2015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2" y="5744985"/>
            <a:ext cx="334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المحتويات:</a:t>
            </a:r>
            <a:endParaRPr lang="en-US" sz="3200" b="1" dirty="0" smtClean="0">
              <a:solidFill>
                <a:srgbClr val="FF0000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b="1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اساسيات الإي في ثري</a:t>
            </a:r>
            <a:endParaRPr lang="en-US" sz="3200" b="1" dirty="0" smtClean="0">
              <a:solidFill>
                <a:srgbClr val="FF0000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b="1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مقدمة الى اللبنة الذكية إي في ثري ومحيط البرمجة</a:t>
            </a:r>
            <a:endParaRPr lang="en-US" sz="3200" b="1" dirty="0" smtClean="0">
              <a:solidFill>
                <a:srgbClr val="FF0000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31922" y="5744985"/>
            <a:ext cx="380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تعريب : أ.عبد الملك حلواني</a:t>
            </a:r>
            <a:endParaRPr lang="en-US" sz="2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رموز مهمة</a:t>
            </a:r>
            <a:endParaRPr lang="en-US" sz="40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Copyright © EV3Lessons.com 2015 (Last edit: 2/26/2015)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0182" y="2890291"/>
            <a:ext cx="70125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400" dirty="0" smtClean="0">
                <a:latin typeface="Simplified Arabic" panose="02020603050405020304" pitchFamily="18" charset="-78"/>
                <a:ea typeface="Times New Roman" panose="02020603050405020304" pitchFamily="18" charset="0"/>
                <a:cs typeface="Simplified Arabic" panose="02020603050405020304" pitchFamily="18" charset="-78"/>
              </a:rPr>
              <a:t>قائمة البرامج في المشروع</a:t>
            </a:r>
            <a:endParaRPr lang="en-US" sz="2400" dirty="0" smtClean="0">
              <a:latin typeface="Simplified Arabic" panose="02020603050405020304" pitchFamily="18" charset="-78"/>
              <a:ea typeface="Times New Roman" panose="02020603050405020304" pitchFamily="18" charset="0"/>
              <a:cs typeface="Simplified Arabic" panose="02020603050405020304" pitchFamily="18" charset="-78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400" dirty="0" smtClean="0">
                <a:latin typeface="Simplified Arabic" panose="02020603050405020304" pitchFamily="18" charset="-78"/>
                <a:ea typeface="Times New Roman" panose="02020603050405020304" pitchFamily="18" charset="0"/>
                <a:cs typeface="Simplified Arabic" panose="02020603050405020304" pitchFamily="18" charset="-78"/>
              </a:rPr>
              <a:t>المؤشر على شكل سهم: لتحديد مكان الكتابة أو جزء من المشروع</a:t>
            </a: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400" dirty="0" smtClean="0">
                <a:latin typeface="Simplified Arabic" panose="02020603050405020304" pitchFamily="18" charset="-78"/>
                <a:ea typeface="Times New Roman" panose="02020603050405020304" pitchFamily="18" charset="0"/>
                <a:cs typeface="Simplified Arabic" panose="02020603050405020304" pitchFamily="18" charset="-78"/>
              </a:rPr>
              <a:t>المؤشر على شكل يد: من أجل تحريك عناصر البرنامج</a:t>
            </a: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400" dirty="0" smtClean="0">
                <a:latin typeface="Simplified Arabic" panose="02020603050405020304" pitchFamily="18" charset="-78"/>
                <a:ea typeface="Times New Roman" panose="02020603050405020304" pitchFamily="18" charset="0"/>
                <a:cs typeface="Simplified Arabic" panose="02020603050405020304" pitchFamily="18" charset="-78"/>
              </a:rPr>
              <a:t>إضافة ملاحظات، لجعل البرنامج أسهل للفهم</a:t>
            </a: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400" dirty="0" smtClean="0">
                <a:latin typeface="Simplified Arabic" panose="02020603050405020304" pitchFamily="18" charset="-78"/>
                <a:ea typeface="Times New Roman" panose="02020603050405020304" pitchFamily="18" charset="0"/>
                <a:cs typeface="Simplified Arabic" panose="02020603050405020304" pitchFamily="18" charset="-78"/>
              </a:rPr>
              <a:t>تقدم وتراجع للنشاطات الأخيرة</a:t>
            </a: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400" dirty="0" smtClean="0">
                <a:latin typeface="Simplified Arabic" panose="02020603050405020304" pitchFamily="18" charset="-78"/>
                <a:ea typeface="Times New Roman" panose="02020603050405020304" pitchFamily="18" charset="0"/>
                <a:cs typeface="Simplified Arabic" panose="02020603050405020304" pitchFamily="18" charset="-78"/>
              </a:rPr>
              <a:t>حفظ المشروع</a:t>
            </a: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تكبير وتصغير</a:t>
            </a:r>
            <a:endParaRPr lang="en-US" sz="2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613552" y="1098362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039082" y="140722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solidFill>
                  <a:schemeClr val="bg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1</a:t>
            </a:r>
            <a:endParaRPr lang="en-US" dirty="0">
              <a:solidFill>
                <a:schemeClr val="bg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9622" y="140722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6614" y="140722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solidFill>
                  <a:schemeClr val="bg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3</a:t>
            </a:r>
            <a:endParaRPr lang="en-US" dirty="0">
              <a:solidFill>
                <a:schemeClr val="bg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6486" y="140722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1559" y="140722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solidFill>
                  <a:schemeClr val="bg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5</a:t>
            </a:r>
            <a:endParaRPr lang="en-US" dirty="0">
              <a:solidFill>
                <a:schemeClr val="bg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4469" y="140722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67415" y="140722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solidFill>
                  <a:schemeClr val="bg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7</a:t>
            </a:r>
            <a:endParaRPr lang="en-US" dirty="0">
              <a:solidFill>
                <a:schemeClr val="bg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DBC7FC8-25FB-FC45-8177-2B991DA6778C}" type="slidenum">
              <a:rPr lang="en-US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pPr algn="r" rtl="1"/>
              <a:t>10</a:t>
            </a:fld>
            <a:endParaRPr lang="en-US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أوامر البرمجة: علامات التبويب الملونة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أوامر الفعل</a:t>
            </a:r>
          </a:p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التحرك، المحرك الكبير والمتوسط، الشاشة، ..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أوامر سير تسلسل البرنامج</a:t>
            </a:r>
          </a:p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البدء، الإنتظار، التكرار، أداة الشرط، ...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أوامر الحساسات</a:t>
            </a:r>
          </a:p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أزرار اللبنة، الزاوية، الألوان، المسافة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العمليات على البيانات</a:t>
            </a:r>
          </a:p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المتغيرات، المصفوفات، المنطق، الرياضيات، المقارنة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92333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الأوامر المتقدمة</a:t>
            </a:r>
          </a:p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تسجيل البيانات، الاتصال</a:t>
            </a:r>
          </a:p>
          <a:p>
            <a:pPr algn="ctr" rtl="1"/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923330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الأوامر الخاصة</a:t>
            </a:r>
            <a:endParaRPr lang="en-US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أوامر مخصصة يبنيها المستخدم</a:t>
            </a:r>
          </a:p>
          <a:p>
            <a:pPr algn="ctr" rtl="1"/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1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3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19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06770" y="5308183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5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6191" y="532400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9923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1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33143" y="268399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8399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3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8835" y="268399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8399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5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5229" y="268399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6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DBC7FC8-25FB-FC45-8177-2B991DA6778C}" type="slidenum">
              <a:rPr lang="en-US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pPr algn="r" rtl="1"/>
              <a:t>11</a:t>
            </a:fld>
            <a:endParaRPr lang="en-US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 algn="r" rtl="1">
              <a:buFont typeface="Arial"/>
              <a:buChar char="•"/>
            </a:pPr>
            <a:r>
              <a:rPr lang="ar-SA" sz="18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قام بتعريب هذا العمل الأستاذ عبد الملك حلواني، البريد الإلكتروني: </a:t>
            </a:r>
            <a:r>
              <a:rPr lang="en-US" sz="1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ahalawani@live.com</a:t>
            </a:r>
            <a:r>
              <a:rPr lang="en-US" sz="18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/>
            </a:r>
            <a:br>
              <a:rPr lang="en-US" sz="18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</a:br>
            <a:endParaRPr lang="en-US" sz="1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4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أهداف الدرس</a:t>
            </a:r>
            <a:endParaRPr lang="en-US" sz="48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A" sz="32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تعلم كيف تعمل لبنة الإي في ثري الذكية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32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تعرف على المكونات الأساسية لبرنامج الإي في ثري</a:t>
            </a:r>
            <a:endParaRPr lang="en-US" sz="32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0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أزرار (كباسات) اللبنة الذكية</a:t>
            </a:r>
            <a:endParaRPr lang="en-US" sz="40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69913" indent="-569913"/>
            <a: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1 = </a:t>
            </a:r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رجوع</a:t>
            </a:r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/>
            </a:r>
            <a:b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</a:br>
            <a:r>
              <a:rPr lang="ar-SA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تراجع</a:t>
            </a:r>
            <a:r>
              <a:rPr lang="en-US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/>
            </a:r>
            <a:br>
              <a:rPr lang="en-US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</a:br>
            <a:r>
              <a:rPr lang="ar-SA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إيقاف البرنامج</a:t>
            </a:r>
            <a:r>
              <a:rPr lang="en-US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/>
            </a:r>
            <a:br>
              <a:rPr lang="en-US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</a:br>
            <a:r>
              <a:rPr lang="ar-SA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إطفاء الروبوت</a:t>
            </a:r>
            <a:endParaRPr lang="en-US" b="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569913" indent="-569913"/>
            <a: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2 = </a:t>
            </a:r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زر المنتصف</a:t>
            </a:r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/>
            </a:r>
            <a:b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</a:br>
            <a:r>
              <a:rPr lang="ar-SA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تحديد الخيارات</a:t>
            </a:r>
            <a:r>
              <a:rPr lang="en-US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/>
            </a:r>
            <a:br>
              <a:rPr lang="en-US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</a:br>
            <a:r>
              <a:rPr lang="ar-SA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تشغيل البرنامج</a:t>
            </a:r>
            <a:r>
              <a:rPr lang="en-US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/>
            </a:r>
            <a:br>
              <a:rPr lang="en-US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</a:br>
            <a:r>
              <a:rPr lang="ar-SA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تشغيل الروبوت</a:t>
            </a:r>
            <a:endParaRPr lang="en-US" b="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569913" indent="-569913"/>
            <a: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3 = </a:t>
            </a:r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شمال، يمين، أعلى، أسفل</a:t>
            </a:r>
            <a:r>
              <a:rPr lang="en-US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br>
              <a:rPr lang="en-US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</a:br>
            <a:r>
              <a:rPr lang="ar-SA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تصفح القائمة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40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شاشة اللبنة الذكية</a:t>
            </a:r>
            <a:endParaRPr lang="en-US" sz="40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42333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ar-SA" sz="24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علامات تبويب الشاشة</a:t>
            </a:r>
          </a:p>
          <a:p>
            <a:pPr algn="r" rtl="1" eaLnBrk="1" hangingPunct="1"/>
            <a:endParaRPr lang="ar-SA" sz="24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457200" indent="-457200" algn="r" rtl="1" eaLnBrk="1" hangingPunct="1">
              <a:buAutoNum type="arabicPeriod"/>
            </a:pPr>
            <a:r>
              <a:rPr lang="ar-SA" sz="24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تشغيل الأخير</a:t>
            </a:r>
          </a:p>
          <a:p>
            <a:pPr algn="r" rtl="1" eaLnBrk="1" hangingPunct="1"/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البرامج التي تم تشغيلها مؤخرا</a:t>
            </a:r>
            <a:endParaRPr lang="en-US" sz="24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 eaLnBrk="1" hangingPunct="1"/>
            <a:endParaRPr lang="ar-SA" sz="24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 eaLnBrk="1" hangingPunct="1"/>
            <a:r>
              <a:rPr lang="ar-SA" sz="24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2. تصفح الملفات</a:t>
            </a:r>
          </a:p>
          <a:p>
            <a:pPr algn="r" rtl="1" eaLnBrk="1" hangingPunct="1"/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جميع البرامج مرتبة حسب اسم المشروع</a:t>
            </a:r>
          </a:p>
          <a:p>
            <a:pPr algn="r" rtl="1" eaLnBrk="1" hangingPunct="1"/>
            <a:endParaRPr lang="ar-SA" sz="24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 eaLnBrk="1" hangingPunct="1"/>
            <a:r>
              <a:rPr lang="ar-SA" sz="24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3. تطبيقات اللبنة</a:t>
            </a:r>
          </a:p>
          <a:p>
            <a:pPr algn="r" rtl="1" eaLnBrk="1" hangingPunct="1"/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قراءة المداخل (</a:t>
            </a:r>
            <a:r>
              <a:rPr lang="en-US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Port View</a:t>
            </a:r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 </a:t>
            </a:r>
            <a:endParaRPr lang="ar-SA" sz="2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 eaLnBrk="1" hangingPunct="1"/>
            <a:endParaRPr lang="en-US" sz="24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452438" indent="-452438" algn="r" rtl="1" eaLnBrk="1" hangingPunct="1"/>
            <a:r>
              <a:rPr lang="ar-SA" sz="24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4. الإعدادات</a:t>
            </a:r>
          </a:p>
          <a:p>
            <a:pPr marL="452438" indent="-452438" algn="r" rtl="1" eaLnBrk="1" hangingPunct="1"/>
            <a:r>
              <a:rPr lang="ar-SA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البلوتوث، الواي فاي، مستوى الصوت</a:t>
            </a:r>
            <a:endParaRPr lang="en-US" sz="24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4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المنافذ، الحساسات، المحركات</a:t>
            </a:r>
            <a:endParaRPr lang="en-US" sz="48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429000" cy="283845"/>
          </a:xfrm>
        </p:spPr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029571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/>
              <a:t>المنافذ 1، 2، 3، 4 = حساسات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المنافذ (</a:t>
            </a:r>
            <a: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A, B, C, D</a:t>
            </a:r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 = للمحركات</a:t>
            </a:r>
            <a:endParaRPr lang="en-US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/>
            <a:endParaRPr lang="ar-SA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الوضع الافتراضي يعتبر أن المحرك الأيمن مرتبط بالمنفذ (</a:t>
            </a:r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C</a:t>
            </a:r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 والمحرك الأيسر مرتبط بالمنفذ (</a:t>
            </a:r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B</a:t>
            </a:r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الوضع الافتراضي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000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الأمام</a:t>
            </a:r>
            <a:endParaRPr lang="en-US" sz="10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40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برنامج الإي في ثري</a:t>
            </a:r>
            <a:endParaRPr lang="en-US" sz="40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فتح مشروع جديد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فتح مشروع موجود مسبقا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7" y="1516175"/>
            <a:ext cx="3277703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>
            <a:normAutofit/>
          </a:bodyPr>
          <a:lstStyle/>
          <a:p>
            <a:pPr algn="r" rtl="1"/>
            <a:r>
              <a:rPr lang="ar-SA" sz="40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برنامج الإي في ثري: انشاء برنامج جديد</a:t>
            </a:r>
            <a:endParaRPr lang="en-US" sz="40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1846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SA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المشاريع المفتوحة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1" y="1615508"/>
            <a:ext cx="2629490" cy="5169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430842"/>
            <a:ext cx="152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البرامج المفتوحة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0" y="1246178"/>
            <a:ext cx="2324671" cy="4928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061511"/>
            <a:ext cx="142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أنشىء مشروع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45000" y="2167771"/>
            <a:ext cx="223759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6470" y="1983103"/>
            <a:ext cx="142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إنشاء برنامج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SA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خصائص المشروع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SA" dirty="0" smtClean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قائمة البرامج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r>
              <a:rPr lang="en-US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Copyright © EV3Lessons.com 2015 (Last edit: 2/26/2015)</a:t>
            </a:r>
            <a:endParaRPr lang="en-US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DBC7FC8-25FB-FC45-8177-2B991DA6778C}" type="slidenum">
              <a:rPr lang="en-US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pPr algn="r" rtl="1"/>
              <a:t>7</a:t>
            </a:fld>
            <a:endParaRPr lang="en-US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93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42227"/>
          </a:xfrm>
        </p:spPr>
        <p:txBody>
          <a:bodyPr>
            <a:normAutofit/>
          </a:bodyPr>
          <a:lstStyle/>
          <a:p>
            <a:pPr algn="r" rtl="1"/>
            <a:r>
              <a:rPr lang="ar-SA" sz="40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المشروع والبرنامج</a:t>
            </a:r>
            <a:endParaRPr lang="en-US" sz="40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85000" lnSpcReduction="20000"/>
          </a:bodyPr>
          <a:lstStyle/>
          <a:p>
            <a:pPr marL="342900" lvl="0" indent="-342900" algn="r" rtl="1">
              <a:buFont typeface="Arial" pitchFamily="34" charset="0"/>
              <a:buChar char="•"/>
            </a:pP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نبدأ بإنشاء ملف مشروع بإمتداد (</a:t>
            </a:r>
            <a:r>
              <a:rPr lang="en-US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.ev3</a:t>
            </a: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). بالإمكان تغيير اسم المشروع عن طريق خيار حفظ المشروع باسم (</a:t>
            </a:r>
            <a:r>
              <a:rPr lang="en-US" sz="2600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Save Project </a:t>
            </a:r>
            <a:r>
              <a:rPr lang="en-US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As</a:t>
            </a: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 من قائمة ملف (</a:t>
            </a:r>
            <a:r>
              <a:rPr lang="en-US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File</a:t>
            </a: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  <a:endParaRPr lang="en-US" sz="2600" b="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342900" lvl="0" indent="-342900" algn="r" rtl="1">
              <a:buFont typeface="Arial" pitchFamily="34" charset="0"/>
              <a:buChar char="•"/>
            </a:pP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بالإمكان إضافة عدة برامج داخل ملف المشروع. لتغيير اسم البرنامج يتم الضغط مرتين على الاسم ومن ثم طباعة الاسم الجديد </a:t>
            </a:r>
            <a:endParaRPr lang="en-US" sz="2600" b="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342900" lvl="0" indent="-342900" algn="r" rtl="1">
              <a:buFont typeface="Arial" pitchFamily="34" charset="0"/>
              <a:buChar char="•"/>
            </a:pP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تظهر نجمة (*) بجانب اسم المشروع عند وجود تحديثات على الملف ولم يتم حفظها</a:t>
            </a:r>
          </a:p>
          <a:p>
            <a:pPr marL="342900" lvl="0" indent="-342900" algn="r" rtl="1">
              <a:buFont typeface="Arial" pitchFamily="34" charset="0"/>
              <a:buChar char="•"/>
            </a:pP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تظهر اشارة (</a:t>
            </a:r>
            <a:r>
              <a:rPr lang="en-US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x</a:t>
            </a: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 بجانب اسماء المشاريع والاسماء وتستخدم لإغلاق الملفات ولا تحذفها</a:t>
            </a:r>
          </a:p>
          <a:p>
            <a:pPr marL="342900" lvl="0" indent="-342900" algn="r" rtl="1">
              <a:buFont typeface="Arial" pitchFamily="34" charset="0"/>
              <a:buChar char="•"/>
            </a:pP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فيما يلي تفصيل امتدادات الملفات المستخدمة مع روبوت الإي في ثري:</a:t>
            </a:r>
          </a:p>
          <a:p>
            <a:pPr marL="342900" lvl="0" indent="-342900" algn="r" rtl="1">
              <a:buFont typeface="Arial" pitchFamily="34" charset="0"/>
              <a:buChar char="•"/>
            </a:pP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البرامج (</a:t>
            </a:r>
            <a:r>
              <a:rPr lang="en-US" sz="2600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.ev3p</a:t>
            </a: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</a:p>
          <a:p>
            <a:pPr marL="342900" lvl="0" indent="-342900" algn="r" rtl="1">
              <a:buFont typeface="Arial" pitchFamily="34" charset="0"/>
              <a:buChar char="•"/>
            </a:pP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الصور (</a:t>
            </a:r>
            <a:r>
              <a:rPr lang="en-US" sz="2600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.</a:t>
            </a:r>
            <a:r>
              <a:rPr lang="en-US" sz="2600" b="0" dirty="0" err="1">
                <a:latin typeface="Simplified Arabic" panose="02020603050405020304" pitchFamily="18" charset="-78"/>
                <a:cs typeface="Simplified Arabic" panose="02020603050405020304" pitchFamily="18" charset="-78"/>
              </a:rPr>
              <a:t>rgf</a:t>
            </a: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</a:p>
          <a:p>
            <a:pPr marL="342900" lvl="0" indent="-342900" algn="r" rtl="1">
              <a:buFont typeface="Arial" pitchFamily="34" charset="0"/>
              <a:buChar char="•"/>
            </a:pP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الأصوات (</a:t>
            </a:r>
            <a:r>
              <a:rPr lang="en-US" sz="2600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.</a:t>
            </a:r>
            <a:r>
              <a:rPr lang="en-US" sz="2600" b="0" dirty="0" err="1">
                <a:latin typeface="Simplified Arabic" panose="02020603050405020304" pitchFamily="18" charset="-78"/>
                <a:cs typeface="Simplified Arabic" panose="02020603050405020304" pitchFamily="18" charset="-78"/>
              </a:rPr>
              <a:t>rsf</a:t>
            </a: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</a:p>
          <a:p>
            <a:pPr marL="342900" lvl="0" indent="-342900" algn="r" rtl="1">
              <a:buFont typeface="Arial" pitchFamily="34" charset="0"/>
              <a:buChar char="•"/>
            </a:pP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النصوص (</a:t>
            </a:r>
            <a:r>
              <a:rPr lang="en-US" sz="2600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.rtf</a:t>
            </a: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</a:p>
          <a:p>
            <a:pPr marL="342900" lvl="0" indent="-342900" algn="r" rtl="1">
              <a:buFont typeface="Arial" pitchFamily="34" charset="0"/>
              <a:buChar char="•"/>
            </a:pP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المشاريع (</a:t>
            </a:r>
            <a:r>
              <a:rPr lang="en-US" sz="2600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.ev3</a:t>
            </a: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 : وهو نوع الملف الوحيد الذي يتم فتحه داخل البرنامج</a:t>
            </a:r>
          </a:p>
          <a:p>
            <a:pPr marL="342900" lvl="0" indent="-342900" algn="r" rtl="1">
              <a:buFont typeface="Arial" pitchFamily="34" charset="0"/>
              <a:buChar char="•"/>
            </a:pP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ملف الاستيراد (</a:t>
            </a:r>
            <a:r>
              <a:rPr lang="en-US" sz="2600" b="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.ev3s</a:t>
            </a:r>
            <a:r>
              <a:rPr lang="ar-SA" sz="2600" b="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): ويمكن استيراده من مشروع الإي في ثري</a:t>
            </a:r>
            <a:endParaRPr lang="en-US" sz="2600" b="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r>
              <a:rPr 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Copyright © EV3Lessons.com 2015 (Last edit: 2/26/2015)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DBC7FC8-25FB-FC45-8177-2B991DA6778C}" type="slidenum">
              <a:rPr lang="en-US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pPr algn="r" rtl="1"/>
              <a:t>8</a:t>
            </a:fld>
            <a:endParaRPr lang="en-US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3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برنامج الإي في ثري: نافذة البرمجة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370823"/>
              <a:ext cx="4005944" cy="461665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SA" sz="2400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أوامر البرمجة مجمعة في 6 أبواب ملونة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830997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2400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مساحة البرمجة أو</a:t>
              </a:r>
              <a:endParaRPr lang="en-US" sz="2400" dirty="0" smtClean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  <a:p>
              <a:pPr algn="r" rtl="1"/>
              <a:r>
                <a:rPr lang="ar-SA" sz="2400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اللوحة</a:t>
              </a:r>
              <a:endParaRPr lang="en-US" sz="2400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2400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حالة اللبنة الذكية، وتنزيل المشاريع</a:t>
              </a:r>
              <a:endParaRPr lang="en-US" sz="2400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DBC7FC8-25FB-FC45-8177-2B991DA6778C}" type="slidenum">
              <a:rPr lang="en-US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pPr algn="r" rtl="1"/>
              <a:t>9</a:t>
            </a:fld>
            <a:endParaRPr lang="en-US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6290</TotalTime>
  <Words>642</Words>
  <Application>Microsoft Office PowerPoint</Application>
  <PresentationFormat>On-screen Show (4:3)</PresentationFormat>
  <Paragraphs>144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Arial Black</vt:lpstr>
      <vt:lpstr>Calibri</vt:lpstr>
      <vt:lpstr>Calibri Light</vt:lpstr>
      <vt:lpstr>Helvetica Neue</vt:lpstr>
      <vt:lpstr>Simplified Arabic</vt:lpstr>
      <vt:lpstr>Times New Roman</vt:lpstr>
      <vt:lpstr>Essential</vt:lpstr>
      <vt:lpstr>Custom Design</vt:lpstr>
      <vt:lpstr>BEGINNER EV3 PROGRAMMING Lesson</vt:lpstr>
      <vt:lpstr>أهداف الدرس</vt:lpstr>
      <vt:lpstr>أزرار (كباسات) اللبنة الذكية</vt:lpstr>
      <vt:lpstr>شاشة اللبنة الذكية</vt:lpstr>
      <vt:lpstr>المنافذ، الحساسات، المحركات</vt:lpstr>
      <vt:lpstr>برنامج الإي في ثري</vt:lpstr>
      <vt:lpstr>برنامج الإي في ثري: انشاء برنامج جديد</vt:lpstr>
      <vt:lpstr>المشروع والبرنامج</vt:lpstr>
      <vt:lpstr>برنامج الإي في ثري: نافذة البرمجة</vt:lpstr>
      <vt:lpstr>رموز مهمة</vt:lpstr>
      <vt:lpstr>أوامر البرمجة: علامات التبويب الملونة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18</cp:revision>
  <dcterms:created xsi:type="dcterms:W3CDTF">2014-08-07T02:19:13Z</dcterms:created>
  <dcterms:modified xsi:type="dcterms:W3CDTF">2015-05-09T12:07:49Z</dcterms:modified>
</cp:coreProperties>
</file>