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82" r:id="rId4"/>
    <p:sldId id="285" r:id="rId5"/>
    <p:sldId id="283" r:id="rId6"/>
    <p:sldId id="286" r:id="rId7"/>
    <p:sldId id="284" r:id="rId8"/>
    <p:sldId id="287" r:id="rId9"/>
    <p:sldId id="276" r:id="rId10"/>
    <p:sldId id="279" r:id="rId11"/>
    <p:sldId id="278" r:id="rId12"/>
    <p:sldId id="277" r:id="rId13"/>
    <p:sldId id="28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053-34C8-0F42-A2D4-D307AD98153C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C0B-C514-FC4C-988E-1DEF50321238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38C9-2553-5B4A-83E7-2DC6296BDD83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10DD-ED5D-AB45-B424-E69D9566BE05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957-99F1-784B-A97E-AF9A8CCFF742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A6B-B270-704B-B37B-5B92A143FE0D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EA2E-0E4C-8A49-9E20-19AA506BA14B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44A6-5343-2644-B0F8-02E106FDBC9A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D86-48FE-0746-A035-144633167862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4B2-2057-5741-9D04-302E23563DE8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5C7A-2434-7B44-8634-D7DEB66DA809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053-E31C-564C-89BD-D63EFF6ED3B9}" type="datetime1">
              <a:rPr lang="en-US" smtClean="0"/>
              <a:t>8/2/2015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38F-60EB-7749-9A0E-524D07A8B66C}" type="datetime1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9F4-009A-0D42-85EF-D4219A15C023}" type="datetime1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C503-5921-8048-8F4F-2EFC51331576}" type="datetime1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58D82B4-586E-7246-865D-DA6FED6D583D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p9holZ0dY" TargetMode="External"/><Relationship Id="rId2" Type="http://schemas.openxmlformats.org/officeDocument/2006/relationships/hyperlink" Target="https://www.youtube.com/watch?v=ln8oOzKVFO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BEGINNER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10336693_833816003373094_6398606143353343077_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8" y="5196601"/>
            <a:ext cx="1240431" cy="1240431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749568" y="3389138"/>
            <a:ext cx="81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كيفية التقاط وتحريك جسم ما</a:t>
            </a:r>
            <a:endParaRPr lang="en-US" sz="36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101140" y="5845195"/>
            <a:ext cx="380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</a:t>
            </a:r>
            <a:r>
              <a:rPr lang="en-US" sz="2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A" sz="2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عبد الملك حلواني</a:t>
            </a:r>
            <a:endParaRPr lang="en-US" sz="20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نصائح حول المرفقات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تقليل الأخطاء والوقت الضائع عبر تجنب إضافة أو إزالة المرفقات. تصميم مرفقات تبقى طيلة فترة الجولة. </a:t>
            </a:r>
          </a:p>
          <a:p>
            <a:pPr lvl="1" algn="r" rtl="1"/>
            <a:r>
              <a:rPr lang="ar-SA" dirty="0" smtClean="0"/>
              <a:t>انظر المثال التالي: </a:t>
            </a:r>
            <a:r>
              <a:rPr lang="en-US" dirty="0" smtClean="0">
                <a:hlinkClick r:id="rId2"/>
              </a:rPr>
              <a:t>FLL </a:t>
            </a:r>
            <a:r>
              <a:rPr lang="en-US" dirty="0">
                <a:hlinkClick r:id="rId2"/>
              </a:rPr>
              <a:t>Food Factor Table Run Droids </a:t>
            </a:r>
            <a:r>
              <a:rPr lang="en-US" dirty="0" smtClean="0">
                <a:hlinkClick r:id="rId2"/>
              </a:rPr>
              <a:t>Robotics</a:t>
            </a:r>
            <a:endParaRPr lang="en-US" dirty="0"/>
          </a:p>
          <a:p>
            <a:pPr algn="r" rtl="1"/>
            <a:r>
              <a:rPr lang="ar-SA" dirty="0" smtClean="0"/>
              <a:t>إزالة المرفقات أسهل وأقل عرضة للأخطاء من اضافتها</a:t>
            </a:r>
          </a:p>
          <a:p>
            <a:pPr lvl="1" algn="r" rtl="1"/>
            <a:r>
              <a:rPr lang="ar-SA" dirty="0" smtClean="0"/>
              <a:t>انظر المثال التالي لإضافة مرفقات معقدة : </a:t>
            </a:r>
            <a:r>
              <a:rPr lang="en-US" dirty="0">
                <a:hlinkClick r:id="rId3"/>
              </a:rPr>
              <a:t>FLL Nature's Fury Table Run Droids Robotics</a:t>
            </a:r>
            <a:endParaRPr lang="en-US" dirty="0"/>
          </a:p>
          <a:p>
            <a:pPr algn="r" rtl="1"/>
            <a:r>
              <a:rPr lang="ar-SA" dirty="0" smtClean="0"/>
              <a:t>تقليل مساحة وتعقيد المرفقات عن طريق بناء مرفقات تصلح لأكثر من مهمة</a:t>
            </a:r>
          </a:p>
          <a:p>
            <a:pPr lvl="1" algn="r" rtl="1"/>
            <a:r>
              <a:rPr lang="ar-SA" dirty="0" smtClean="0"/>
              <a:t>انظر مرفقة الرافعة الشوكية كيف تستخدم في أكثر من مهمة: </a:t>
            </a:r>
            <a:r>
              <a:rPr lang="en-US" dirty="0">
                <a:hlinkClick r:id="rId3"/>
              </a:rPr>
              <a:t>FLL Nature's Fury Table Run Droids </a:t>
            </a:r>
            <a:r>
              <a:rPr lang="en-US" dirty="0" smtClean="0">
                <a:hlinkClick r:id="rId3"/>
              </a:rPr>
              <a:t>Robotics</a:t>
            </a:r>
            <a:endParaRPr lang="ar-SA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نصائح حول </a:t>
            </a:r>
            <a:r>
              <a:rPr lang="ar-SA" dirty="0" smtClean="0"/>
              <a:t>المرفقات (تتمة)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SA" dirty="0" smtClean="0"/>
              <a:t>استخدم آليات موثوقة (أكثر ثباتا) وسهلة البناء لربط المحركات والروبوت</a:t>
            </a:r>
          </a:p>
          <a:p>
            <a:pPr lvl="1" algn="r" rtl="1"/>
            <a:r>
              <a:rPr lang="ar-SA" dirty="0" smtClean="0"/>
              <a:t>تجنب المثبتات صعبة التركيب\الازالة</a:t>
            </a:r>
          </a:p>
          <a:p>
            <a:pPr lvl="1" algn="r" rtl="1"/>
            <a:r>
              <a:rPr lang="ar-SA" dirty="0" smtClean="0"/>
              <a:t>الربط مباشرة مع المحرك أكثر ثباتا (تتجنب تزحلق المسننات ...) لكن تحتاج وقت أطول للتركيب والازالة</a:t>
            </a:r>
          </a:p>
          <a:p>
            <a:pPr lvl="1" algn="r" rtl="1"/>
            <a:r>
              <a:rPr lang="ar-SA" dirty="0" smtClean="0"/>
              <a:t>استخدام آلية المسننات لربط المحرك، تجعل إضافة المرفقات أسهل لكن الربط يكون أقل ثباتا</a:t>
            </a:r>
          </a:p>
          <a:p>
            <a:pPr algn="r" rtl="1"/>
            <a:r>
              <a:rPr lang="ar-SA" dirty="0" smtClean="0"/>
              <a:t>استخدم المسننات لنقل الطاقة الى المكان المرغوب وبالاتجاه المطلوب (المحور واتجاه الدوران)</a:t>
            </a:r>
            <a:endParaRPr lang="ar-SA" dirty="0"/>
          </a:p>
          <a:p>
            <a:pPr lvl="1" algn="r" rtl="1"/>
            <a:r>
              <a:rPr lang="ar-SA" dirty="0" smtClean="0"/>
              <a:t>انظر الى قطع الليجو في الحقيبة لإدراك الخيارا</a:t>
            </a:r>
            <a:r>
              <a:rPr lang="ar-SA" dirty="0" smtClean="0"/>
              <a:t>ت المتاحة</a:t>
            </a:r>
          </a:p>
          <a:p>
            <a:pPr lvl="1" algn="r" rtl="1"/>
            <a:r>
              <a:rPr lang="ar-SA" dirty="0" smtClean="0"/>
              <a:t>انظر اليوتيوب أو كتب (</a:t>
            </a:r>
            <a:r>
              <a:rPr lang="en-US" dirty="0"/>
              <a:t>Yoshihito </a:t>
            </a:r>
            <a:r>
              <a:rPr lang="en-US" dirty="0" err="1" smtClean="0"/>
              <a:t>Isogawa</a:t>
            </a:r>
            <a:r>
              <a:rPr lang="ar-SA" dirty="0" smtClean="0"/>
              <a:t>) من أجل التعل</a:t>
            </a:r>
            <a:r>
              <a:rPr lang="ar-SA" dirty="0" smtClean="0"/>
              <a:t>م عن المسننات</a:t>
            </a:r>
            <a:endParaRPr lang="ar-SA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 smtClean="0"/>
              <a:t>مرفقات بتقنية (</a:t>
            </a:r>
            <a:r>
              <a:rPr lang="en-US" dirty="0"/>
              <a:t>S.N.A.P</a:t>
            </a:r>
            <a:r>
              <a:rPr lang="ar-SA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55634"/>
            <a:ext cx="4287837" cy="3992563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ar-SA" b="1" u="sng" dirty="0" smtClean="0"/>
              <a:t>الخصائص</a:t>
            </a:r>
            <a:endParaRPr lang="ar-SA" b="1" u="sng" dirty="0" smtClean="0"/>
          </a:p>
          <a:p>
            <a:pPr algn="r" rtl="1">
              <a:buFont typeface="+mj-lt"/>
              <a:buAutoNum type="arabicPeriod"/>
            </a:pPr>
            <a:r>
              <a:rPr lang="ar-SA" dirty="0" smtClean="0">
                <a:solidFill>
                  <a:schemeClr val="tx1"/>
                </a:solidFill>
              </a:rPr>
              <a:t>سهلة التركيب والازالة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wappable</a:t>
            </a:r>
            <a:r>
              <a:rPr lang="ar-SA" dirty="0" smtClean="0">
                <a:solidFill>
                  <a:schemeClr val="tx1"/>
                </a:solidFill>
              </a:rPr>
              <a:t>)</a:t>
            </a:r>
            <a:endParaRPr lang="ar-SA" dirty="0" smtClean="0">
              <a:solidFill>
                <a:schemeClr val="tx1"/>
              </a:solidFill>
            </a:endParaRPr>
          </a:p>
          <a:p>
            <a:pPr algn="r" rtl="1">
              <a:buFont typeface="+mj-lt"/>
              <a:buAutoNum type="arabicPeriod"/>
            </a:pPr>
            <a:r>
              <a:rPr lang="ar-SA" dirty="0" smtClean="0"/>
              <a:t>قوية، ربط ثابت مع المحرك ولا تسقط بشكل عفوي 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o Problem</a:t>
            </a:r>
            <a:r>
              <a:rPr lang="ar-SA" dirty="0" smtClean="0"/>
              <a:t>)</a:t>
            </a:r>
          </a:p>
          <a:p>
            <a:pPr algn="r" rtl="1">
              <a:buFont typeface="+mj-lt"/>
              <a:buAutoNum type="arabicPeriod"/>
            </a:pPr>
            <a:r>
              <a:rPr lang="ar-SA" dirty="0"/>
              <a:t>مرفقات تعمل بالطاقة، آليات مسننات ثابتة لزيادة أو تقليل الطاقة في المرفقة </a:t>
            </a:r>
            <a:r>
              <a:rPr lang="ar-SA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At</a:t>
            </a:r>
            <a:r>
              <a:rPr lang="en-US" dirty="0">
                <a:solidFill>
                  <a:schemeClr val="tx1"/>
                </a:solidFill>
              </a:rPr>
              <a:t>tachments </a:t>
            </a:r>
            <a:r>
              <a:rPr lang="en-US" dirty="0" smtClean="0">
                <a:solidFill>
                  <a:schemeClr val="tx1"/>
                </a:solidFill>
              </a:rPr>
              <a:t>with</a:t>
            </a:r>
            <a:r>
              <a:rPr lang="ar-S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ower</a:t>
            </a:r>
            <a:r>
              <a:rPr lang="ar-SA" dirty="0" smtClean="0">
                <a:solidFill>
                  <a:srgbClr val="FF0000"/>
                </a:solidFill>
              </a:rPr>
              <a:t>)</a:t>
            </a:r>
            <a:endParaRPr lang="ar-SA" dirty="0" smtClean="0">
              <a:solidFill>
                <a:srgbClr val="FF0000"/>
              </a:solidFill>
            </a:endParaRPr>
          </a:p>
          <a:p>
            <a:pPr algn="r" rtl="1">
              <a:buFont typeface="+mj-lt"/>
              <a:buAutoNum type="arabicPeriod"/>
            </a:pPr>
            <a:r>
              <a:rPr lang="ar-SA" dirty="0" smtClean="0"/>
              <a:t>آليات مسنات لنقل الطاقة الى الجانب الآخر للروبوت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260472"/>
            <a:ext cx="4365080" cy="3441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3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ماذا بعد ؟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تعلمت في هذا الدرس كيف تحرك ذراع مرتبطة بالروبوت، هل تستطيع تحريك الذراع أثناء الحركة؟</a:t>
            </a:r>
          </a:p>
          <a:p>
            <a:pPr lvl="1" algn="r" rtl="1"/>
            <a:r>
              <a:rPr lang="ar-SA" dirty="0" smtClean="0"/>
              <a:t>انظر درس (</a:t>
            </a:r>
            <a:r>
              <a:rPr lang="en-US" dirty="0"/>
              <a:t>Parallel </a:t>
            </a:r>
            <a:r>
              <a:rPr lang="en-US" dirty="0" smtClean="0"/>
              <a:t>Beams</a:t>
            </a:r>
            <a:r>
              <a:rPr lang="ar-SA" dirty="0" smtClean="0"/>
              <a:t>) في سلسلتي الدروس المتوسطة والمتقدمة</a:t>
            </a:r>
            <a:endParaRPr lang="ar-SA" dirty="0" smtClean="0"/>
          </a:p>
          <a:p>
            <a:pPr algn="r" rtl="1"/>
            <a:r>
              <a:rPr lang="ar-SA" dirty="0" smtClean="0"/>
              <a:t>الآن انظر درس (</a:t>
            </a:r>
            <a:r>
              <a:rPr lang="en-US" dirty="0"/>
              <a:t>Move </a:t>
            </a:r>
            <a:r>
              <a:rPr lang="en-US" dirty="0" smtClean="0"/>
              <a:t>Blocks</a:t>
            </a:r>
            <a:r>
              <a:rPr lang="ar-SA" dirty="0" smtClean="0"/>
              <a:t>) في سلسلة الدروس المتوسطة</a:t>
            </a:r>
          </a:p>
          <a:p>
            <a:pPr algn="r" rtl="1"/>
            <a:r>
              <a:rPr lang="ar-SA" dirty="0" smtClean="0"/>
              <a:t>يمكن تعلم العديد من الإضافات بمتابعة حلول الفرق الأخرى للمهام وكذلك باستخدام مبدأ التجربة والخطأ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ar-SA" dirty="0" smtClean="0"/>
          </a:p>
          <a:p>
            <a:pPr algn="r" rtl="1"/>
            <a:r>
              <a:rPr lang="ar-SA" sz="20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الأستاذ عبد الملك حلواني، البريد الإلكتروني: </a:t>
            </a:r>
            <a:r>
              <a:rPr lang="en-US" sz="20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656015"/>
            <a:ext cx="7913347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0480" y="472912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الأهداف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pPr algn="r" rtl="1"/>
            <a:r>
              <a:rPr lang="ar-SA" sz="2800" dirty="0" smtClean="0"/>
              <a:t>أن يتعلم الطالب كيفية برمجة روبوت ليحرك يد ذات محرك</a:t>
            </a:r>
          </a:p>
          <a:p>
            <a:pPr algn="r" rtl="1"/>
            <a:r>
              <a:rPr lang="ar-SA" sz="2800" dirty="0" smtClean="0"/>
              <a:t>أن يتعلم الطالب كيفية بناء إضافة مفيدة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 smtClean="0"/>
              <a:t>أمر المحرك (</a:t>
            </a:r>
            <a:r>
              <a:rPr lang="en-US" dirty="0" smtClean="0"/>
              <a:t>Motor Block</a:t>
            </a:r>
            <a:r>
              <a:rPr lang="ar-S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48933"/>
            <a:ext cx="3969604" cy="4437397"/>
          </a:xfrm>
        </p:spPr>
        <p:txBody>
          <a:bodyPr>
            <a:normAutofit/>
          </a:bodyPr>
          <a:lstStyle/>
          <a:p>
            <a:pPr algn="r" rtl="1"/>
            <a:r>
              <a:rPr lang="ar-SA" sz="2000" dirty="0" smtClean="0"/>
              <a:t>بالإمكان استخدام المحرك الكبير أو المتوسط في المرفقات</a:t>
            </a:r>
          </a:p>
          <a:p>
            <a:pPr algn="r" rtl="1"/>
            <a:r>
              <a:rPr lang="ar-SA" sz="2000" dirty="0" smtClean="0"/>
              <a:t>الفرق بين أمر الحركة (</a:t>
            </a:r>
            <a:r>
              <a:rPr lang="en-US" sz="2000" dirty="0" smtClean="0"/>
              <a:t>Move Steering</a:t>
            </a:r>
            <a:r>
              <a:rPr lang="ar-SA" sz="2000" dirty="0" smtClean="0"/>
              <a:t>) وأمر المحرك (</a:t>
            </a:r>
            <a:r>
              <a:rPr lang="en-US" sz="2000" dirty="0" smtClean="0"/>
              <a:t>Motor Block</a:t>
            </a:r>
            <a:r>
              <a:rPr lang="ar-SA" sz="2000" dirty="0" smtClean="0"/>
              <a:t>)</a:t>
            </a:r>
            <a:endParaRPr lang="ar-SA" sz="2000" dirty="0" smtClean="0"/>
          </a:p>
          <a:p>
            <a:pPr marL="800100" lvl="1" indent="-342900" algn="r" rtl="1">
              <a:buFont typeface="Arial"/>
              <a:buChar char="•"/>
            </a:pPr>
            <a:r>
              <a:rPr lang="ar-SA" sz="1800" dirty="0" smtClean="0"/>
              <a:t>لحركة الروبوت نستخدم أمر (</a:t>
            </a:r>
            <a:r>
              <a:rPr lang="en-US" sz="1800" dirty="0" smtClean="0"/>
              <a:t>Move Steering</a:t>
            </a:r>
            <a:r>
              <a:rPr lang="ar-SA" sz="1800" dirty="0" smtClean="0"/>
              <a:t>) لأنه ينسق «يزامن» الدوران بين المحركين</a:t>
            </a:r>
            <a:endParaRPr lang="en-US" sz="1800" dirty="0" smtClean="0"/>
          </a:p>
          <a:p>
            <a:pPr marL="800100" lvl="1" indent="-342900" algn="r" rtl="1">
              <a:buFont typeface="Arial"/>
              <a:buChar char="•"/>
            </a:pPr>
            <a:r>
              <a:rPr lang="ar-SA" sz="1800" dirty="0" smtClean="0">
                <a:solidFill>
                  <a:srgbClr val="FF0000"/>
                </a:solidFill>
              </a:rPr>
              <a:t>لتحريك المرفقات، بالإمكان استخدام أمر (</a:t>
            </a:r>
            <a:r>
              <a:rPr lang="en-US" sz="1800" dirty="0" smtClean="0">
                <a:solidFill>
                  <a:srgbClr val="FF0000"/>
                </a:solidFill>
              </a:rPr>
              <a:t>Large Motor Block</a:t>
            </a:r>
            <a:r>
              <a:rPr lang="ar-SA" sz="1800" dirty="0" smtClean="0">
                <a:solidFill>
                  <a:srgbClr val="FF0000"/>
                </a:solidFill>
              </a:rPr>
              <a:t>) أو أمر (</a:t>
            </a:r>
            <a:r>
              <a:rPr lang="en-US" sz="1800" dirty="0" smtClean="0">
                <a:solidFill>
                  <a:srgbClr val="FF0000"/>
                </a:solidFill>
              </a:rPr>
              <a:t>Medium Motor Block</a:t>
            </a:r>
            <a:r>
              <a:rPr lang="ar-SA" sz="1800" dirty="0" smtClean="0">
                <a:solidFill>
                  <a:srgbClr val="FF0000"/>
                </a:solidFill>
              </a:rPr>
              <a:t>) </a:t>
            </a:r>
            <a:r>
              <a:rPr lang="ar-SA" sz="1800" dirty="0" smtClean="0">
                <a:solidFill>
                  <a:schemeClr val="tx1"/>
                </a:solidFill>
              </a:rPr>
              <a:t>لأننا لا نحتاج لمزامنة الحركة بين محركين</a:t>
            </a:r>
            <a:endParaRPr lang="en-US" sz="2000" dirty="0"/>
          </a:p>
          <a:p>
            <a:pPr algn="r" rt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933616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2318266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948934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937454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2434312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5316562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استخدام المحرك متوسط الحجم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5830"/>
            <a:ext cx="5106993" cy="4796695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/>
              <a:buChar char="•"/>
            </a:pPr>
            <a:r>
              <a:rPr lang="ar-SA" dirty="0" smtClean="0"/>
              <a:t>نربط المحرك المتوسط الى المنفذ (</a:t>
            </a:r>
            <a:r>
              <a:rPr lang="en-US" dirty="0" smtClean="0"/>
              <a:t>A</a:t>
            </a:r>
            <a:r>
              <a:rPr lang="ar-SA" dirty="0" smtClean="0"/>
              <a:t>) أو المحرك الكبير الى المنفذ (</a:t>
            </a:r>
            <a:r>
              <a:rPr lang="en-US" dirty="0" smtClean="0"/>
              <a:t>D</a:t>
            </a:r>
            <a:r>
              <a:rPr lang="ar-SA" dirty="0" smtClean="0"/>
              <a:t>)</a:t>
            </a:r>
          </a:p>
          <a:p>
            <a:pPr marL="803275" lvl="1" indent="-342900" algn="r" rtl="1">
              <a:buFont typeface="Arial"/>
              <a:buChar char="•"/>
            </a:pPr>
            <a:r>
              <a:rPr lang="ar-SA" sz="2000" dirty="0" smtClean="0"/>
              <a:t>هذا هو </a:t>
            </a:r>
            <a:r>
              <a:rPr lang="ar-SA" sz="2000" dirty="0"/>
              <a:t>الترتيب</a:t>
            </a:r>
            <a:r>
              <a:rPr lang="ar-SA" sz="2000" dirty="0" smtClean="0"/>
              <a:t> الافتراضي لروبوت الليجو</a:t>
            </a:r>
            <a:endParaRPr lang="ar-SA" sz="2000" dirty="0" smtClean="0"/>
          </a:p>
          <a:p>
            <a:pPr marL="342900" indent="-342900" algn="r" rtl="1">
              <a:buFont typeface="Arial"/>
              <a:buChar char="•"/>
            </a:pPr>
            <a:r>
              <a:rPr lang="ar-SA" dirty="0" smtClean="0"/>
              <a:t>ابن إضافة تستطيع التقاط أو امساك حلقة (جسم)</a:t>
            </a:r>
          </a:p>
          <a:p>
            <a:pPr marL="803275" lvl="1" indent="-342900" algn="r" rtl="1">
              <a:buFont typeface="Arial"/>
              <a:buChar char="•"/>
            </a:pPr>
            <a:r>
              <a:rPr lang="ar-SA" dirty="0" smtClean="0"/>
              <a:t>انظر المثالين الى اليمين. كلاهما يعتمدان على تقنية (</a:t>
            </a:r>
            <a:r>
              <a:rPr lang="en-US" dirty="0" smtClean="0"/>
              <a:t>SNAP</a:t>
            </a:r>
            <a:r>
              <a:rPr lang="ar-SA" dirty="0" smtClean="0"/>
              <a:t>)</a:t>
            </a:r>
            <a:r>
              <a:rPr lang="en-US" dirty="0" smtClean="0"/>
              <a:t> </a:t>
            </a:r>
            <a:r>
              <a:rPr lang="ar-SA" dirty="0"/>
              <a:t> </a:t>
            </a:r>
            <a:r>
              <a:rPr lang="ar-SA" dirty="0" smtClean="0"/>
              <a:t>التي سيتم توضيحها في الشرائح القادمة</a:t>
            </a:r>
            <a:endParaRPr lang="ar-SA" dirty="0" smtClean="0"/>
          </a:p>
          <a:p>
            <a:pPr marL="803275" lvl="1" indent="-342900" algn="r" rtl="1">
              <a:buFont typeface="Arial"/>
              <a:buChar char="•"/>
            </a:pPr>
            <a:r>
              <a:rPr lang="ar-SA" dirty="0" smtClean="0"/>
              <a:t>لمزيد من تعليمات البناء، انظر الى صفحة تصميم الروبوت على الموقع </a:t>
            </a:r>
            <a:r>
              <a:rPr lang="en-US" dirty="0" smtClean="0"/>
              <a:t>EV3Lessons.com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90508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429799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التحدي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723621" cy="3992563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برمج الروبوت ليسير من خط البداية الى خط النهاية (الأسود)</a:t>
            </a:r>
          </a:p>
          <a:p>
            <a:pPr algn="r" rtl="1"/>
            <a:r>
              <a:rPr lang="ar-SA" dirty="0" smtClean="0"/>
              <a:t>التقط الجسم واحضره الى خط البداية</a:t>
            </a:r>
          </a:p>
          <a:p>
            <a:pPr algn="r" rtl="1"/>
            <a:r>
              <a:rPr lang="ar-SA" dirty="0" smtClean="0"/>
              <a:t>بالإمكان برمجة الروبوت ليلتف 180 درجة، أو برمجته ليسير الى الخلف</a:t>
            </a:r>
          </a:p>
          <a:p>
            <a:pPr algn="r" rtl="1"/>
            <a:r>
              <a:rPr lang="ar-SA" dirty="0" smtClean="0"/>
              <a:t>يمكن أن يكون الجسم مكعب كما في كراسة الارشادات لحقيبة الروبوت الأساسية أو حلقة كما يظهر في الصورة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024234" y="1053563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102308" y="4474274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924642" y="1893106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924642" y="2169546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712" y="3067304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5728" y="3067304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41250" y="1785266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55068" y="3530734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236111" y="4334863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حل التحدي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00" y="2287089"/>
            <a:ext cx="8985262" cy="29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37868" y="1785267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زيارة الى دكان السمان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453704" cy="3992563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dirty="0" smtClean="0">
                <a:solidFill>
                  <a:schemeClr val="tx1"/>
                </a:solidFill>
              </a:rPr>
              <a:t>يبدأ الروبوت عند البيت ويسير الى الدكان</a:t>
            </a:r>
            <a:endParaRPr lang="ar-SA" dirty="0" smtClean="0">
              <a:solidFill>
                <a:schemeClr val="tx1"/>
              </a:solidFill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dirty="0" smtClean="0">
                <a:solidFill>
                  <a:schemeClr val="tx1"/>
                </a:solidFill>
              </a:rPr>
              <a:t>يلتف الروبوت ويصطف بشكل عكسي في الموقف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يتوقف </a:t>
            </a:r>
            <a:r>
              <a:rPr lang="ar-SA" dirty="0" smtClean="0">
                <a:solidFill>
                  <a:schemeClr val="tx1"/>
                </a:solidFill>
              </a:rPr>
              <a:t>الروبوت ويلتقط المشتريات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 smtClean="0">
                <a:solidFill>
                  <a:schemeClr val="tx1"/>
                </a:solidFill>
              </a:rPr>
              <a:t>يعود الروبوت الى البيت عبر الطريق المختصر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696720" y="1597245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070056" y="5873453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998" y="5682057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037" y="2027631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025744" y="2344220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63109" y="3743416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8128603" y="2758775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2940" y="2344220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22940" y="4149189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5920" y="3670209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53061" y="2344220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781450" y="4323148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674518" y="2073011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920126" y="3102452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481641" y="4734746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960810" y="2645214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581179" y="3903776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984522" y="4037897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613379" y="432314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298961" y="2059652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1765" y="2484273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958484" y="2297956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ar-SA" sz="4400" dirty="0" smtClean="0"/>
              <a:t>في الشرائح القادمة هناك نصائح حول بناء مرفقات تفيد في منافسة </a:t>
            </a:r>
            <a:r>
              <a:rPr lang="ar-SA" sz="4400" dirty="0" err="1" smtClean="0"/>
              <a:t>الفيرست</a:t>
            </a:r>
            <a:r>
              <a:rPr lang="ar-SA" sz="4400" dirty="0" smtClean="0"/>
              <a:t> ليجو ليج (</a:t>
            </a:r>
            <a:r>
              <a:rPr lang="en-US" sz="4400" dirty="0" smtClean="0"/>
              <a:t>FIRST </a:t>
            </a:r>
            <a:r>
              <a:rPr lang="en-US" sz="4400" dirty="0"/>
              <a:t>LEGO </a:t>
            </a:r>
            <a:r>
              <a:rPr lang="en-US" sz="4400" dirty="0" smtClean="0"/>
              <a:t>League</a:t>
            </a:r>
            <a:r>
              <a:rPr lang="ar-SA" sz="4400" dirty="0" smtClean="0"/>
              <a:t>)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ar-SA" dirty="0" smtClean="0"/>
              <a:t>المرفقات بدون المحركات (السلبية) والتي تعمل بالطاقة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A" dirty="0" smtClean="0"/>
              <a:t>الفرق بين نوعي المرفقات</a:t>
            </a:r>
          </a:p>
          <a:p>
            <a:pPr lvl="1" algn="r" rtl="1"/>
            <a:r>
              <a:rPr lang="ar-SA" dirty="0" smtClean="0"/>
              <a:t>السلبية: أكثر بساطة وموثوقية في العمل (مبدأ البساطة)</a:t>
            </a:r>
          </a:p>
          <a:p>
            <a:pPr lvl="1" algn="r" rtl="1"/>
            <a:r>
              <a:rPr lang="ar-SA" dirty="0" smtClean="0"/>
              <a:t>التي تعمل بالطاقة: أصعب في الربط</a:t>
            </a:r>
          </a:p>
          <a:p>
            <a:pPr algn="r" rtl="1"/>
            <a:r>
              <a:rPr lang="ar-SA" dirty="0" smtClean="0"/>
              <a:t>مصادر الطاقة</a:t>
            </a:r>
          </a:p>
          <a:p>
            <a:pPr lvl="1" algn="r" rtl="1"/>
            <a:r>
              <a:rPr lang="ar-SA" dirty="0" smtClean="0"/>
              <a:t>ضغط الهواء (</a:t>
            </a:r>
            <a:r>
              <a:rPr lang="en-US" dirty="0" smtClean="0"/>
              <a:t>Pneumatics</a:t>
            </a:r>
            <a:r>
              <a:rPr lang="ar-SA" dirty="0" smtClean="0"/>
              <a:t>): قوي نسبيا، لكن بحاجة الى ضخ الهواء بها مسبقا، والأخذ بهين الاعتبار الضغط والتسرب</a:t>
            </a:r>
          </a:p>
          <a:p>
            <a:pPr lvl="1" algn="r" rtl="1"/>
            <a:r>
              <a:rPr lang="ar-SA" dirty="0" smtClean="0"/>
              <a:t>الأربطة المطاطية: صغيرة الحجم وسهلة الاستخدام، لكن من الممكن فقدانها أو تلفها مع الوقت</a:t>
            </a:r>
          </a:p>
          <a:p>
            <a:pPr lvl="1" algn="r" rtl="1"/>
            <a:r>
              <a:rPr lang="ar-SA" dirty="0" smtClean="0"/>
              <a:t>المحركات: بالإمكان التحكم بها برمجيا وإعادة استخدامها في مهام متعددة لكنها كبيرة الحجم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3214</TotalTime>
  <Words>807</Words>
  <Application>Microsoft Office PowerPoint</Application>
  <PresentationFormat>عرض على الشاشة (3:4)‏</PresentationFormat>
  <Paragraphs>106</Paragraphs>
  <Slides>14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 Neue</vt:lpstr>
      <vt:lpstr>Simplified Arabic</vt:lpstr>
      <vt:lpstr>Wingdings</vt:lpstr>
      <vt:lpstr>Spectrum</vt:lpstr>
      <vt:lpstr>عرض تقديمي في PowerPoint</vt:lpstr>
      <vt:lpstr>الأهداف</vt:lpstr>
      <vt:lpstr>أمر المحرك (Motor Block)</vt:lpstr>
      <vt:lpstr>استخدام المحرك متوسط الحجم</vt:lpstr>
      <vt:lpstr>التحدي</vt:lpstr>
      <vt:lpstr>حل التحدي</vt:lpstr>
      <vt:lpstr>زيارة الى دكان السمان</vt:lpstr>
      <vt:lpstr>عرض تقديمي في PowerPoint</vt:lpstr>
      <vt:lpstr>المرفقات بدون المحركات (السلبية) والتي تعمل بالطاقة</vt:lpstr>
      <vt:lpstr>نصائح حول المرفقات</vt:lpstr>
      <vt:lpstr>نصائح حول المرفقات (تتمة)</vt:lpstr>
      <vt:lpstr>مرفقات بتقنية (S.N.A.P)</vt:lpstr>
      <vt:lpstr>ماذا بعد ؟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Abdelmalek Halawani</cp:lastModifiedBy>
  <cp:revision>51</cp:revision>
  <dcterms:created xsi:type="dcterms:W3CDTF">2014-10-28T21:59:38Z</dcterms:created>
  <dcterms:modified xsi:type="dcterms:W3CDTF">2015-08-02T11:24:00Z</dcterms:modified>
</cp:coreProperties>
</file>