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 id="2147483726" r:id="rId2"/>
  </p:sldMasterIdLst>
  <p:notesMasterIdLst>
    <p:notesMasterId r:id="rId16"/>
  </p:notesMasterIdLst>
  <p:handoutMasterIdLst>
    <p:handoutMasterId r:id="rId17"/>
  </p:handoutMasterIdLst>
  <p:sldIdLst>
    <p:sldId id="408" r:id="rId3"/>
    <p:sldId id="413" r:id="rId4"/>
    <p:sldId id="265" r:id="rId5"/>
    <p:sldId id="347" r:id="rId6"/>
    <p:sldId id="414" r:id="rId7"/>
    <p:sldId id="345" r:id="rId8"/>
    <p:sldId id="266" r:id="rId9"/>
    <p:sldId id="411" r:id="rId10"/>
    <p:sldId id="409" r:id="rId11"/>
    <p:sldId id="412" r:id="rId12"/>
    <p:sldId id="410" r:id="rId13"/>
    <p:sldId id="316" r:id="rId14"/>
    <p:sldId id="40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9563" autoAdjust="0"/>
  </p:normalViewPr>
  <p:slideViewPr>
    <p:cSldViewPr snapToGrid="0" snapToObjects="1">
      <p:cViewPr varScale="1">
        <p:scale>
          <a:sx n="92" d="100"/>
          <a:sy n="92" d="100"/>
        </p:scale>
        <p:origin x="1176" y="9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5/11/2015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5/11/2015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170935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146554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80F280-CD04-4533-93A4-333109B3A685}"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CFA0F-D1C0-485F-A66B-9F21BDDE6765}"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D6598-889D-49AB-8E3E-33EABC9F63C8}"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32D202-DB13-4FDF-8695-6B8D423A6FC5}"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74C32-4923-4905-BF41-64ED0D33FDDA}"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4DD665-B67D-4860-9DD5-EDE1E8153BA2}"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D7CCC6-4B95-43F8-8D10-7B5E5A7FDFF8}" type="datetime1">
              <a:rPr lang="en-US" smtClean="0"/>
              <a:t>5/11/2015</a:t>
            </a:fld>
            <a:endParaRPr lang="en-US"/>
          </a:p>
        </p:txBody>
      </p:sp>
      <p:sp>
        <p:nvSpPr>
          <p:cNvPr id="6" name="Footer Placeholder 5"/>
          <p:cNvSpPr>
            <a:spLocks noGrp="1"/>
          </p:cNvSpPr>
          <p:nvPr>
            <p:ph type="ftr" sz="quarter" idx="11"/>
          </p:nvPr>
        </p:nvSpPr>
        <p:spPr/>
        <p:txBody>
          <a:bodyPr/>
          <a:lstStyle/>
          <a:p>
            <a:r>
              <a:rPr lang="en-US" smtClean="0"/>
              <a:t>Copyright © EV3Lessons.com 2014 (Last edit: 2/26/2015)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1336A-8919-4F00-82E5-233CF27994CF}" type="datetime1">
              <a:rPr lang="en-US" smtClean="0"/>
              <a:t>5/11/2015</a:t>
            </a:fld>
            <a:endParaRPr lang="en-US"/>
          </a:p>
        </p:txBody>
      </p:sp>
      <p:sp>
        <p:nvSpPr>
          <p:cNvPr id="8" name="Footer Placeholder 7"/>
          <p:cNvSpPr>
            <a:spLocks noGrp="1"/>
          </p:cNvSpPr>
          <p:nvPr>
            <p:ph type="ftr" sz="quarter" idx="11"/>
          </p:nvPr>
        </p:nvSpPr>
        <p:spPr/>
        <p:txBody>
          <a:bodyPr/>
          <a:lstStyle/>
          <a:p>
            <a:r>
              <a:rPr lang="en-US" smtClean="0"/>
              <a:t>Copyright © EV3Lessons.com 2014 (Last edit: 2/26/2015)</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AAF6E1-0F3A-4DE9-A2BC-CA100ED5E27A}" type="datetime1">
              <a:rPr lang="en-US" smtClean="0"/>
              <a:t>5/11/2015</a:t>
            </a:fld>
            <a:endParaRPr lang="en-US"/>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1BEED-F616-4DE9-BD0B-75EC3D304F75}" type="datetime1">
              <a:rPr lang="en-US" smtClean="0"/>
              <a:t>5/11/2015</a:t>
            </a:fld>
            <a:endParaRPr lang="en-US"/>
          </a:p>
        </p:txBody>
      </p:sp>
      <p:sp>
        <p:nvSpPr>
          <p:cNvPr id="3" name="Footer Placeholder 2"/>
          <p:cNvSpPr>
            <a:spLocks noGrp="1"/>
          </p:cNvSpPr>
          <p:nvPr>
            <p:ph type="ftr" sz="quarter" idx="11"/>
          </p:nvPr>
        </p:nvSpPr>
        <p:spPr/>
        <p:txBody>
          <a:bodyPr/>
          <a:lstStyle/>
          <a:p>
            <a:r>
              <a:rPr lang="en-US" smtClean="0"/>
              <a:t>Copyright © EV3Lessons.com 2014 (Last edit: 2/26/2015)</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16DB7-2324-414A-AE93-68C1D017388E}" type="datetime1">
              <a:rPr lang="en-US" smtClean="0"/>
              <a:t>5/11/2015</a:t>
            </a:fld>
            <a:endParaRPr lang="en-US"/>
          </a:p>
        </p:txBody>
      </p:sp>
      <p:sp>
        <p:nvSpPr>
          <p:cNvPr id="6" name="Footer Placeholder 5"/>
          <p:cNvSpPr>
            <a:spLocks noGrp="1"/>
          </p:cNvSpPr>
          <p:nvPr>
            <p:ph type="ftr" sz="quarter" idx="11"/>
          </p:nvPr>
        </p:nvSpPr>
        <p:spPr/>
        <p:txBody>
          <a:bodyPr/>
          <a:lstStyle/>
          <a:p>
            <a:r>
              <a:rPr lang="en-US" smtClean="0"/>
              <a:t>Copyright © EV3Lessons.com 2014 (Last edit: 2/26/2015)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1C51CC-B829-4D68-BB86-7BAFF128AB6A}"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FDD8B-795B-4848-BAF9-D883C7D78323}" type="datetime1">
              <a:rPr lang="en-US" smtClean="0"/>
              <a:t>5/11/2015</a:t>
            </a:fld>
            <a:endParaRPr lang="en-US"/>
          </a:p>
        </p:txBody>
      </p:sp>
      <p:sp>
        <p:nvSpPr>
          <p:cNvPr id="6" name="Footer Placeholder 5"/>
          <p:cNvSpPr>
            <a:spLocks noGrp="1"/>
          </p:cNvSpPr>
          <p:nvPr>
            <p:ph type="ftr" sz="quarter" idx="11"/>
          </p:nvPr>
        </p:nvSpPr>
        <p:spPr/>
        <p:txBody>
          <a:bodyPr/>
          <a:lstStyle/>
          <a:p>
            <a:r>
              <a:rPr lang="en-US" smtClean="0"/>
              <a:t>Copyright © EV3Lessons.com 2014 (Last edit: 2/26/2015)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D5B33-0B30-4C1A-8732-A61BFBB479C1}"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8F654-EF9F-42F3-8D1E-79862675F3F6}" type="datetime1">
              <a:rPr lang="en-US" smtClean="0"/>
              <a:t>5/11/2015</a:t>
            </a:fld>
            <a:endParaRPr lang="en-US"/>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EF01F7B-3F95-4B9F-9F42-FFFAEB28B2A0}" type="datetime1">
              <a:rPr lang="en-US" smtClean="0"/>
              <a:t>5/11/2015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Copyright © EV3Lessons.com 2014 (Last edit: 2/26/2015)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1A78061-3789-4D5E-855A-99AE0777E00E}" type="datetime1">
              <a:rPr lang="en-US" smtClean="0"/>
              <a:t>5/11/2015</a:t>
            </a:fld>
            <a:endParaRPr lang="en-US"/>
          </a:p>
        </p:txBody>
      </p:sp>
      <p:sp>
        <p:nvSpPr>
          <p:cNvPr id="6" name="Footer Placeholder 5"/>
          <p:cNvSpPr>
            <a:spLocks noGrp="1"/>
          </p:cNvSpPr>
          <p:nvPr>
            <p:ph type="ftr" sz="quarter" idx="11"/>
          </p:nvPr>
        </p:nvSpPr>
        <p:spPr/>
        <p:txBody>
          <a:bodyPr/>
          <a:lstStyle/>
          <a:p>
            <a:r>
              <a:rPr lang="en-US" smtClean="0"/>
              <a:t>Copyright © EV3Lessons.com 2014 (Last edit: 2/26/2015)</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A735E4-7990-4447-86B7-0E20802242BF}" type="datetime1">
              <a:rPr lang="en-US" smtClean="0"/>
              <a:t>5/11/2015</a:t>
            </a:fld>
            <a:endParaRPr lang="en-US"/>
          </a:p>
        </p:txBody>
      </p:sp>
      <p:sp>
        <p:nvSpPr>
          <p:cNvPr id="8" name="Footer Placeholder 7"/>
          <p:cNvSpPr>
            <a:spLocks noGrp="1"/>
          </p:cNvSpPr>
          <p:nvPr>
            <p:ph type="ftr" sz="quarter" idx="11"/>
          </p:nvPr>
        </p:nvSpPr>
        <p:spPr/>
        <p:txBody>
          <a:bodyPr/>
          <a:lstStyle/>
          <a:p>
            <a:r>
              <a:rPr lang="en-US" smtClean="0"/>
              <a:t>Copyright © EV3Lessons.com 2014 (Last edit: 2/26/2015)</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C3B673-0B34-48B5-BB1D-129C07F11E8F}" type="datetime1">
              <a:rPr lang="en-US" smtClean="0"/>
              <a:t>5/11/2015</a:t>
            </a:fld>
            <a:endParaRPr lang="en-US"/>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1E9C3-806A-47FD-BBDF-613AD319EC42}" type="datetime1">
              <a:rPr lang="en-US" smtClean="0"/>
              <a:t>5/11/2015</a:t>
            </a:fld>
            <a:endParaRPr lang="en-US"/>
          </a:p>
        </p:txBody>
      </p:sp>
      <p:sp>
        <p:nvSpPr>
          <p:cNvPr id="3" name="Footer Placeholder 2"/>
          <p:cNvSpPr>
            <a:spLocks noGrp="1"/>
          </p:cNvSpPr>
          <p:nvPr>
            <p:ph type="ftr" sz="quarter" idx="11"/>
          </p:nvPr>
        </p:nvSpPr>
        <p:spPr/>
        <p:txBody>
          <a:bodyPr/>
          <a:lstStyle/>
          <a:p>
            <a:r>
              <a:rPr lang="en-US" smtClean="0"/>
              <a:t>Copyright © EV3Lessons.com 2014 (Last edit: 2/26/2015)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F39E2-778E-4A2D-9F1F-99379A4B2E00}" type="datetime1">
              <a:rPr lang="en-US" smtClean="0"/>
              <a:t>5/11/2015</a:t>
            </a:fld>
            <a:endParaRPr lang="en-US"/>
          </a:p>
        </p:txBody>
      </p:sp>
      <p:sp>
        <p:nvSpPr>
          <p:cNvPr id="6" name="Footer Placeholder 5"/>
          <p:cNvSpPr>
            <a:spLocks noGrp="1"/>
          </p:cNvSpPr>
          <p:nvPr>
            <p:ph type="ftr" sz="quarter" idx="11"/>
          </p:nvPr>
        </p:nvSpPr>
        <p:spPr/>
        <p:txBody>
          <a:bodyPr/>
          <a:lstStyle/>
          <a:p>
            <a:r>
              <a:rPr lang="en-US" smtClean="0"/>
              <a:t>Copyright © EV3Lessons.com 2014 (Last edit: 2/26/2015)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6BEAD-5113-42CC-B71F-AA3386CE066B}" type="datetime1">
              <a:rPr lang="en-US" smtClean="0"/>
              <a:t>5/11/2015</a:t>
            </a:fld>
            <a:endParaRPr lang="en-US"/>
          </a:p>
        </p:txBody>
      </p:sp>
      <p:sp>
        <p:nvSpPr>
          <p:cNvPr id="6" name="Footer Placeholder 5"/>
          <p:cNvSpPr>
            <a:spLocks noGrp="1"/>
          </p:cNvSpPr>
          <p:nvPr>
            <p:ph type="ftr" sz="quarter" idx="11"/>
          </p:nvPr>
        </p:nvSpPr>
        <p:spPr/>
        <p:txBody>
          <a:bodyPr/>
          <a:lstStyle/>
          <a:p>
            <a:r>
              <a:rPr lang="en-US" smtClean="0"/>
              <a:t>Copyright © EV3Lessons.com 2014 (Last edit: 2/26/2015)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87056A3-A255-49CA-ABAF-5CE2AA9E0AAE}" type="datetime1">
              <a:rPr lang="en-US" smtClean="0"/>
              <a:t>5/11/2015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 EV3Lessons.com 2014 (Last edit: 2/26/2015)</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326AB-5033-47B1-9E28-3EA012082E8E}" type="datetime1">
              <a:rPr lang="en-US" smtClean="0"/>
              <a:t>5/11/2015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EV3Lessons.com 2014 (Last edit: 2/26/2015)</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BEGINNER EV3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5886112"/>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646331"/>
          </a:xfrm>
          <a:prstGeom prst="rect">
            <a:avLst/>
          </a:prstGeom>
          <a:noFill/>
        </p:spPr>
        <p:txBody>
          <a:bodyPr wrap="square" rtlCol="0">
            <a:spAutoFit/>
          </a:bodyPr>
          <a:lstStyle/>
          <a:p>
            <a:pPr algn="r" rtl="1"/>
            <a:r>
              <a:rPr lang="ar-SA" sz="3600" dirty="0" smtClean="0">
                <a:solidFill>
                  <a:srgbClr val="FF0000"/>
                </a:solidFill>
                <a:latin typeface="Simplified Arabic" panose="02020603050405020304" pitchFamily="18" charset="-78"/>
                <a:cs typeface="Simplified Arabic" panose="02020603050405020304" pitchFamily="18" charset="-78"/>
              </a:rPr>
              <a:t>موضوع الدرس: الدوران</a:t>
            </a:r>
            <a:endParaRPr lang="en-US" sz="3600" dirty="0">
              <a:latin typeface="Simplified Arabic" panose="02020603050405020304" pitchFamily="18" charset="-78"/>
              <a:cs typeface="Simplified Arabic" panose="02020603050405020304" pitchFamily="18" charset="-78"/>
            </a:endParaRPr>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31922" y="5886112"/>
            <a:ext cx="3805677" cy="523220"/>
          </a:xfrm>
          <a:prstGeom prst="rect">
            <a:avLst/>
          </a:prstGeom>
          <a:noFill/>
        </p:spPr>
        <p:txBody>
          <a:bodyPr wrap="square" rtlCol="0">
            <a:spAutoFit/>
          </a:bodyPr>
          <a:lstStyle/>
          <a:p>
            <a:pPr algn="r" rtl="1"/>
            <a:r>
              <a:rPr lang="ar-SA" sz="2800" dirty="0" smtClean="0">
                <a:latin typeface="Simplified Arabic" panose="02020603050405020304" pitchFamily="18" charset="-78"/>
                <a:cs typeface="Simplified Arabic" panose="02020603050405020304" pitchFamily="18" charset="-78"/>
              </a:rPr>
              <a:t>تعريب : أ.</a:t>
            </a:r>
            <a:r>
              <a:rPr lang="en-US" sz="2800" dirty="0" smtClean="0">
                <a:latin typeface="Simplified Arabic" panose="02020603050405020304" pitchFamily="18" charset="-78"/>
                <a:cs typeface="Simplified Arabic" panose="02020603050405020304" pitchFamily="18" charset="-78"/>
              </a:rPr>
              <a:t> </a:t>
            </a:r>
            <a:r>
              <a:rPr lang="ar-SA" sz="2800" dirty="0" smtClean="0">
                <a:latin typeface="Simplified Arabic" panose="02020603050405020304" pitchFamily="18" charset="-78"/>
                <a:cs typeface="Simplified Arabic" panose="02020603050405020304" pitchFamily="18" charset="-78"/>
              </a:rPr>
              <a:t>عبد الملك حلواني</a:t>
            </a:r>
            <a:endParaRPr lang="en-US" sz="2800" dirty="0" smtClean="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63762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5270"/>
            <a:ext cx="8245475" cy="599312"/>
          </a:xfrm>
        </p:spPr>
        <p:txBody>
          <a:bodyPr>
            <a:normAutofit fontScale="90000"/>
          </a:bodyPr>
          <a:lstStyle/>
          <a:p>
            <a:pPr algn="r" rtl="1"/>
            <a:r>
              <a:rPr lang="ar-SA" dirty="0" smtClean="0">
                <a:latin typeface="Simplified Arabic" panose="02020603050405020304" pitchFamily="18" charset="-78"/>
                <a:ea typeface="SimHei" panose="02010609060101010101" pitchFamily="49" charset="-122"/>
                <a:cs typeface="Simplified Arabic" panose="02020603050405020304" pitchFamily="18" charset="-78"/>
              </a:rPr>
              <a:t>النقاش</a:t>
            </a:r>
            <a:endParaRPr lang="en-US" dirty="0">
              <a:latin typeface="Simplified Arabic" panose="02020603050405020304" pitchFamily="18" charset="-78"/>
              <a:ea typeface="SimHei" panose="02010609060101010101" pitchFamily="49" charset="-122"/>
              <a:cs typeface="Simplified Arabic" panose="02020603050405020304" pitchFamily="18" charset="-78"/>
            </a:endParaRPr>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a:p>
        </p:txBody>
      </p:sp>
      <p:sp>
        <p:nvSpPr>
          <p:cNvPr id="3" name="Content Placeholder 2"/>
          <p:cNvSpPr>
            <a:spLocks noGrp="1"/>
          </p:cNvSpPr>
          <p:nvPr>
            <p:ph idx="1"/>
          </p:nvPr>
        </p:nvSpPr>
        <p:spPr>
          <a:xfrm>
            <a:off x="457199" y="1069109"/>
            <a:ext cx="8245474" cy="4955676"/>
          </a:xfrm>
        </p:spPr>
        <p:txBody>
          <a:bodyPr>
            <a:noAutofit/>
          </a:bodyPr>
          <a:lstStyle/>
          <a:p>
            <a:pPr algn="r" rtl="1"/>
            <a:r>
              <a:rPr lang="ar-SA" sz="2400" b="0" dirty="0" smtClean="0">
                <a:latin typeface="Simplified Arabic" panose="02020603050405020304" pitchFamily="18" charset="-78"/>
                <a:ea typeface="SimHei" panose="02010609060101010101" pitchFamily="49" charset="-122"/>
                <a:cs typeface="Simplified Arabic" panose="02020603050405020304" pitchFamily="18" charset="-78"/>
              </a:rPr>
              <a:t>هل قمت بتجربة الدوران حول محور الروبوت والدوران حول إحدى العجلات؟</a:t>
            </a:r>
          </a:p>
          <a:p>
            <a:pPr algn="r" rtl="1"/>
            <a:r>
              <a:rPr lang="ar-SA" sz="2400" b="0" dirty="0" smtClean="0">
                <a:solidFill>
                  <a:srgbClr val="FF0000"/>
                </a:solidFill>
                <a:latin typeface="Simplified Arabic" panose="02020603050405020304" pitchFamily="18" charset="-78"/>
                <a:ea typeface="SimHei" panose="02010609060101010101" pitchFamily="49" charset="-122"/>
                <a:cs typeface="Simplified Arabic" panose="02020603050405020304" pitchFamily="18" charset="-78"/>
              </a:rPr>
              <a:t>الدوران حول إحدى العجلات مناسب للتحدي الأول، لكنه غير مناسب للتحدي الثاني كونه يُبعد الروبوت عن مساره المطلوب</a:t>
            </a:r>
          </a:p>
          <a:p>
            <a:pPr algn="r" rtl="1"/>
            <a:r>
              <a:rPr lang="ar-SA" sz="2400" b="0" dirty="0">
                <a:latin typeface="Simplified Arabic" panose="02020603050405020304" pitchFamily="18" charset="-78"/>
                <a:ea typeface="SimHei" panose="02010609060101010101" pitchFamily="49" charset="-122"/>
                <a:cs typeface="Simplified Arabic" panose="02020603050405020304" pitchFamily="18" charset="-78"/>
              </a:rPr>
              <a:t>متى نستخدم الدوران حول المحور ومتى نستخدم الدوران حول إحدى </a:t>
            </a:r>
            <a:r>
              <a:rPr lang="ar-SA" sz="2400" b="0" dirty="0" smtClean="0">
                <a:latin typeface="Simplified Arabic" panose="02020603050405020304" pitchFamily="18" charset="-78"/>
                <a:ea typeface="SimHei" panose="02010609060101010101" pitchFamily="49" charset="-122"/>
                <a:cs typeface="Simplified Arabic" panose="02020603050405020304" pitchFamily="18" charset="-78"/>
              </a:rPr>
              <a:t>العجلات؟</a:t>
            </a:r>
          </a:p>
          <a:p>
            <a:pPr algn="r" rtl="1"/>
            <a:r>
              <a:rPr lang="ar-SA" sz="2400" b="0" dirty="0" smtClean="0">
                <a:solidFill>
                  <a:srgbClr val="FF0000"/>
                </a:solidFill>
                <a:latin typeface="Simplified Arabic" panose="02020603050405020304" pitchFamily="18" charset="-78"/>
                <a:ea typeface="SimHei" panose="02010609060101010101" pitchFamily="49" charset="-122"/>
                <a:cs typeface="Simplified Arabic" panose="02020603050405020304" pitchFamily="18" charset="-78"/>
              </a:rPr>
              <a:t>الدوران حول محور الروبوت مناسب للإلتفاف الضيق، ويُبقي الروبوت أقرب لمكانه الأصلي</a:t>
            </a:r>
          </a:p>
          <a:p>
            <a:pPr algn="r" rtl="1"/>
            <a:r>
              <a:rPr lang="ar-SA" sz="2400" b="0" dirty="0" smtClean="0">
                <a:latin typeface="Simplified Arabic" panose="02020603050405020304" pitchFamily="18" charset="-78"/>
                <a:cs typeface="Simplified Arabic" panose="02020603050405020304" pitchFamily="18" charset="-78"/>
              </a:rPr>
              <a:t>ما هو الـ </a:t>
            </a:r>
            <a:r>
              <a:rPr lang="en-US" sz="2400" b="0" dirty="0" err="1" smtClean="0">
                <a:latin typeface="Simplified Arabic" panose="02020603050405020304" pitchFamily="18" charset="-78"/>
                <a:cs typeface="Simplified Arabic" panose="02020603050405020304" pitchFamily="18" charset="-78"/>
              </a:rPr>
              <a:t>Pseudocode</a:t>
            </a:r>
            <a:r>
              <a:rPr lang="ar-SA" sz="2400" b="0" dirty="0" smtClean="0">
                <a:latin typeface="Simplified Arabic" panose="02020603050405020304" pitchFamily="18" charset="-78"/>
                <a:cs typeface="Simplified Arabic" panose="02020603050405020304" pitchFamily="18" charset="-78"/>
              </a:rPr>
              <a:t>؟ وبماذا يُفيد المبرمجين؟ (انظر ورقة العمل) </a:t>
            </a:r>
          </a:p>
          <a:p>
            <a:pPr algn="r" rtl="1"/>
            <a:r>
              <a:rPr lang="ar-SA" sz="2400" b="0" dirty="0">
                <a:solidFill>
                  <a:srgbClr val="FF0000"/>
                </a:solidFill>
                <a:latin typeface="Simplified Arabic" panose="02020603050405020304" pitchFamily="18" charset="-78"/>
                <a:ea typeface="SimHei" panose="02010609060101010101" pitchFamily="49" charset="-122"/>
                <a:cs typeface="Simplified Arabic" panose="02020603050405020304" pitchFamily="18" charset="-78"/>
              </a:rPr>
              <a:t>هي طريقة لكتابة الخوارزميات بلغة بسيطة وخطوات واضحة ومحددة لحل التحدي وجعل الروبوت ينفذ مهام محددة. وبذلك تكون الخوارزميات مفهومة للجميع ومن الممكن تحويلها لبرمجة. هذه الطريقة تُعطي الطالب الفرصة للتخطيط والتفكير قبل البرمجة </a:t>
            </a:r>
            <a:r>
              <a:rPr lang="ar-SA" sz="2400" b="0" dirty="0" smtClean="0">
                <a:solidFill>
                  <a:srgbClr val="FF0000"/>
                </a:solidFill>
                <a:latin typeface="Simplified Arabic" panose="02020603050405020304" pitchFamily="18" charset="-78"/>
                <a:ea typeface="SimHei" panose="02010609060101010101" pitchFamily="49" charset="-122"/>
                <a:cs typeface="Simplified Arabic" panose="02020603050405020304" pitchFamily="18" charset="-78"/>
              </a:rPr>
              <a:t>الفعلية</a:t>
            </a:r>
            <a:endParaRPr lang="en-US" sz="2400" b="0" dirty="0">
              <a:solidFill>
                <a:srgbClr val="FF0000"/>
              </a:solidFill>
              <a:latin typeface="Simplified Arabic" panose="02020603050405020304" pitchFamily="18" charset="-78"/>
              <a:ea typeface="SimHei" panose="02010609060101010101" pitchFamily="49" charset="-122"/>
              <a:cs typeface="Simplified Arabic" panose="02020603050405020304" pitchFamily="18" charset="-78"/>
            </a:endParaRPr>
          </a:p>
        </p:txBody>
      </p:sp>
    </p:spTree>
    <p:extLst>
      <p:ext uri="{BB962C8B-B14F-4D97-AF65-F5344CB8AC3E}">
        <p14:creationId xmlns:p14="http://schemas.microsoft.com/office/powerpoint/2010/main" val="566532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63816"/>
            <a:ext cx="8245475" cy="599312"/>
          </a:xfrm>
        </p:spPr>
        <p:txBody>
          <a:bodyPr>
            <a:normAutofit fontScale="90000"/>
          </a:bodyPr>
          <a:lstStyle/>
          <a:p>
            <a:pPr algn="r" rtl="1"/>
            <a:r>
              <a:rPr lang="ar-SA" dirty="0" smtClean="0">
                <a:latin typeface="Simplified Arabic" panose="02020603050405020304" pitchFamily="18" charset="-78"/>
                <a:cs typeface="Simplified Arabic" panose="02020603050405020304" pitchFamily="18" charset="-78"/>
              </a:rPr>
              <a:t>حل </a:t>
            </a:r>
            <a:r>
              <a:rPr lang="ar-SA" dirty="0" smtClean="0">
                <a:latin typeface="Simplified Arabic" panose="02020603050405020304" pitchFamily="18" charset="-78"/>
                <a:cs typeface="Simplified Arabic" panose="02020603050405020304" pitchFamily="18" charset="-78"/>
              </a:rPr>
              <a:t>التحديا</a:t>
            </a:r>
            <a:r>
              <a:rPr lang="ar-SA" dirty="0">
                <a:latin typeface="Simplified Arabic" panose="02020603050405020304" pitchFamily="18" charset="-78"/>
                <a:cs typeface="Simplified Arabic" panose="02020603050405020304" pitchFamily="18" charset="-78"/>
              </a:rPr>
              <a:t>ن</a:t>
            </a:r>
            <a:endParaRPr lang="en-US"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a:xfrm>
            <a:off x="4602429" y="1260699"/>
            <a:ext cx="4100245" cy="4373563"/>
          </a:xfrm>
        </p:spPr>
        <p:txBody>
          <a:bodyPr>
            <a:normAutofit/>
          </a:bodyPr>
          <a:lstStyle/>
          <a:p>
            <a:pPr algn="ctr" rtl="1"/>
            <a:r>
              <a:rPr lang="ar-SA" sz="2400" u="sng" dirty="0" smtClean="0">
                <a:solidFill>
                  <a:srgbClr val="00B050"/>
                </a:solidFill>
                <a:latin typeface="Simplified Arabic" panose="02020603050405020304" pitchFamily="18" charset="-78"/>
                <a:cs typeface="Simplified Arabic" panose="02020603050405020304" pitchFamily="18" charset="-78"/>
              </a:rPr>
              <a:t>التحدي الثاني</a:t>
            </a:r>
            <a:endParaRPr lang="en-US" sz="2400" u="sng" dirty="0">
              <a:solidFill>
                <a:srgbClr val="00B050"/>
              </a:solidFill>
              <a:latin typeface="Simplified Arabic" panose="02020603050405020304" pitchFamily="18" charset="-78"/>
              <a:cs typeface="Simplified Arabic" panose="02020603050405020304" pitchFamily="18" charset="-78"/>
            </a:endParaRPr>
          </a:p>
          <a:p>
            <a:pPr algn="r" rtl="1"/>
            <a:r>
              <a:rPr lang="ar-SA" sz="2400" b="0" dirty="0">
                <a:latin typeface="Simplified Arabic" panose="02020603050405020304" pitchFamily="18" charset="-78"/>
                <a:cs typeface="Simplified Arabic" panose="02020603050405020304" pitchFamily="18" charset="-78"/>
              </a:rPr>
              <a:t>تستطيع استخدام أمر الحركة </a:t>
            </a:r>
            <a:r>
              <a:rPr lang="ar-SA" sz="2400" b="0" dirty="0" smtClean="0">
                <a:latin typeface="Simplified Arabic" panose="02020603050405020304" pitchFamily="18" charset="-78"/>
                <a:cs typeface="Simplified Arabic" panose="02020603050405020304" pitchFamily="18" charset="-78"/>
              </a:rPr>
              <a:t>للدوران حول محور الروبوت لأنها أفضل للدوران بدجة أكبر وتُبقي الروبوت في مساره الصحيح</a:t>
            </a:r>
            <a:endParaRPr lang="ar-SA" sz="2400" b="0" dirty="0" smtClean="0">
              <a:latin typeface="Simplified Arabic" panose="02020603050405020304" pitchFamily="18" charset="-78"/>
              <a:cs typeface="Simplified Arabic" panose="02020603050405020304" pitchFamily="18" charset="-78"/>
            </a:endParaRPr>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rtl="1"/>
            <a:r>
              <a:rPr lang="ar-SA" sz="2400" u="sng" dirty="0" smtClean="0">
                <a:solidFill>
                  <a:srgbClr val="00B050"/>
                </a:solidFill>
                <a:latin typeface="Simplified Arabic" panose="02020603050405020304" pitchFamily="18" charset="-78"/>
                <a:cs typeface="Simplified Arabic" panose="02020603050405020304" pitchFamily="18" charset="-78"/>
              </a:rPr>
              <a:t>التحدي الأول</a:t>
            </a:r>
            <a:endParaRPr lang="en-US" sz="2400" u="sng" dirty="0">
              <a:solidFill>
                <a:srgbClr val="00B050"/>
              </a:solidFill>
              <a:latin typeface="Simplified Arabic" panose="02020603050405020304" pitchFamily="18" charset="-78"/>
              <a:cs typeface="Simplified Arabic" panose="02020603050405020304" pitchFamily="18" charset="-78"/>
            </a:endParaRPr>
          </a:p>
          <a:p>
            <a:pPr algn="r" rtl="1"/>
            <a:r>
              <a:rPr lang="ar-SA" sz="2400" b="0" dirty="0" smtClean="0">
                <a:latin typeface="Simplified Arabic" panose="02020603050405020304" pitchFamily="18" charset="-78"/>
                <a:cs typeface="Simplified Arabic" panose="02020603050405020304" pitchFamily="18" charset="-78"/>
              </a:rPr>
              <a:t>تستطيع استخدام أمر الحركة للتحرك الى الأمام والدوران حول إحدى عجلات الروبوت من أجل السير حول المربع</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302992" y="3561961"/>
            <a:ext cx="2048474" cy="2363274"/>
            <a:chOff x="741879" y="3987992"/>
            <a:chExt cx="2048474" cy="2363274"/>
          </a:xfrm>
        </p:grpSpPr>
        <p:sp>
          <p:nvSpPr>
            <p:cNvPr id="37" name="Rectangle 36"/>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nvGrpSpPr>
            <p:cNvPr id="38" name="Group 37"/>
            <p:cNvGrpSpPr/>
            <p:nvPr/>
          </p:nvGrpSpPr>
          <p:grpSpPr>
            <a:xfrm rot="18292411">
              <a:off x="1866740" y="5427654"/>
              <a:ext cx="677271" cy="1169954"/>
              <a:chOff x="6234300" y="1138863"/>
              <a:chExt cx="1406669" cy="2477129"/>
            </a:xfrm>
          </p:grpSpPr>
          <p:grpSp>
            <p:nvGrpSpPr>
              <p:cNvPr id="45" name="Group 44"/>
              <p:cNvGrpSpPr/>
              <p:nvPr/>
            </p:nvGrpSpPr>
            <p:grpSpPr>
              <a:xfrm rot="5400000">
                <a:off x="6366637" y="1593257"/>
                <a:ext cx="1141995" cy="1406669"/>
                <a:chOff x="6453376" y="2247641"/>
                <a:chExt cx="809488" cy="1085120"/>
              </a:xfrm>
            </p:grpSpPr>
            <p:sp>
              <p:nvSpPr>
                <p:cNvPr id="50" name="Rounded Rectangle 49"/>
                <p:cNvSpPr/>
                <p:nvPr/>
              </p:nvSpPr>
              <p:spPr>
                <a:xfrm>
                  <a:off x="6609270" y="2434197"/>
                  <a:ext cx="519437"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51" name="Rounded Rectangle 50"/>
                <p:cNvSpPr/>
                <p:nvPr/>
              </p:nvSpPr>
              <p:spPr>
                <a:xfrm>
                  <a:off x="7121743" y="2743969"/>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73" name="Rounded Rectangle 72"/>
                <p:cNvSpPr/>
                <p:nvPr/>
              </p:nvSpPr>
              <p:spPr>
                <a:xfrm>
                  <a:off x="6453376" y="2743972"/>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74" name="Oval 7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46" name="TextBox 45"/>
              <p:cNvSpPr txBox="1"/>
              <p:nvPr/>
            </p:nvSpPr>
            <p:spPr>
              <a:xfrm>
                <a:off x="6662170" y="1138863"/>
                <a:ext cx="465620" cy="78198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49" name="TextBox 48"/>
              <p:cNvSpPr txBox="1"/>
              <p:nvPr/>
            </p:nvSpPr>
            <p:spPr>
              <a:xfrm>
                <a:off x="6661399" y="2834010"/>
                <a:ext cx="465620" cy="78198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39" name="Straight Arrow Connector 38"/>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17"/>
          <p:cNvGrpSpPr/>
          <p:nvPr/>
        </p:nvGrpSpPr>
        <p:grpSpPr>
          <a:xfrm>
            <a:off x="5282033" y="3578026"/>
            <a:ext cx="2803834" cy="2534749"/>
            <a:chOff x="4602430" y="3823941"/>
            <a:chExt cx="2803834" cy="2534749"/>
          </a:xfrm>
        </p:grpSpPr>
        <p:cxnSp>
          <p:nvCxnSpPr>
            <p:cNvPr id="47"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6"/>
            <p:cNvSpPr txBox="1"/>
            <p:nvPr/>
          </p:nvSpPr>
          <p:spPr>
            <a:xfrm>
              <a:off x="4602430" y="5949808"/>
              <a:ext cx="1850960" cy="400110"/>
            </a:xfrm>
            <a:prstGeom prst="rect">
              <a:avLst/>
            </a:prstGeom>
            <a:noFill/>
          </p:spPr>
          <p:txBody>
            <a:bodyPr wrap="square" rtlCol="0">
              <a:spAutoFit/>
            </a:bodyPr>
            <a:lstStyle/>
            <a:p>
              <a:pPr algn="r" rtl="1"/>
              <a:r>
                <a:rPr lang="ar-SA" sz="2000" dirty="0" smtClean="0">
                  <a:latin typeface="Simplified Arabic" panose="02020603050405020304" pitchFamily="18" charset="-78"/>
                  <a:cs typeface="Simplified Arabic" panose="02020603050405020304" pitchFamily="18" charset="-78"/>
                </a:rPr>
                <a:t>مكان البداية والنهاية</a:t>
              </a:r>
              <a:endParaRPr lang="en-US" sz="2000" dirty="0">
                <a:latin typeface="Simplified Arabic" panose="02020603050405020304" pitchFamily="18" charset="-78"/>
                <a:cs typeface="Simplified Arabic" panose="02020603050405020304" pitchFamily="18" charset="-78"/>
              </a:endParaRPr>
            </a:p>
          </p:txBody>
        </p:sp>
        <p:cxnSp>
          <p:nvCxnSpPr>
            <p:cNvPr id="52"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400" dirty="0" smtClean="0">
                  <a:solidFill>
                    <a:schemeClr val="tx1"/>
                  </a:solidFill>
                  <a:latin typeface="Simplified Arabic" panose="02020603050405020304" pitchFamily="18" charset="-78"/>
                  <a:cs typeface="Simplified Arabic" panose="02020603050405020304" pitchFamily="18" charset="-78"/>
                </a:rPr>
                <a:t>القاعدة الأولى</a:t>
              </a:r>
              <a:endParaRPr lang="en-US" sz="1400" dirty="0">
                <a:solidFill>
                  <a:schemeClr val="tx1"/>
                </a:solidFill>
                <a:latin typeface="Simplified Arabic" panose="02020603050405020304" pitchFamily="18" charset="-78"/>
                <a:cs typeface="Simplified Arabic" panose="02020603050405020304" pitchFamily="18" charset="-78"/>
              </a:endParaRPr>
            </a:p>
          </p:txBody>
        </p:sp>
        <p:grpSp>
          <p:nvGrpSpPr>
            <p:cNvPr id="55" name="Group 27"/>
            <p:cNvGrpSpPr/>
            <p:nvPr/>
          </p:nvGrpSpPr>
          <p:grpSpPr>
            <a:xfrm rot="16200000">
              <a:off x="6713377" y="5110590"/>
              <a:ext cx="355774" cy="1030001"/>
              <a:chOff x="6517602" y="661545"/>
              <a:chExt cx="1164832" cy="2990417"/>
            </a:xfrm>
          </p:grpSpPr>
          <p:grpSp>
            <p:nvGrpSpPr>
              <p:cNvPr id="57" name="Group 28"/>
              <p:cNvGrpSpPr/>
              <p:nvPr/>
            </p:nvGrpSpPr>
            <p:grpSpPr>
              <a:xfrm rot="5400000">
                <a:off x="6513935" y="1527982"/>
                <a:ext cx="1172166" cy="1164832"/>
                <a:chOff x="6310708" y="2215655"/>
                <a:chExt cx="830875" cy="898564"/>
              </a:xfrm>
            </p:grpSpPr>
            <p:sp>
              <p:nvSpPr>
                <p:cNvPr id="60"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61" name="Rounded Rectangle 32"/>
                <p:cNvSpPr/>
                <p:nvPr/>
              </p:nvSpPr>
              <p:spPr>
                <a:xfrm>
                  <a:off x="7000461" y="2525435"/>
                  <a:ext cx="141122" cy="295035"/>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62"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63"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58" name="TextBox 29"/>
              <p:cNvSpPr txBox="1"/>
              <p:nvPr/>
            </p:nvSpPr>
            <p:spPr>
              <a:xfrm>
                <a:off x="7048049" y="661545"/>
                <a:ext cx="465619" cy="1072286"/>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59" name="TextBox 30"/>
              <p:cNvSpPr txBox="1"/>
              <p:nvPr/>
            </p:nvSpPr>
            <p:spPr>
              <a:xfrm>
                <a:off x="7071614" y="2579675"/>
                <a:ext cx="465620" cy="10722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sp>
          <p:nvSpPr>
            <p:cNvPr id="56"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400" dirty="0" smtClean="0">
                  <a:solidFill>
                    <a:schemeClr val="tx1"/>
                  </a:solidFill>
                  <a:latin typeface="Simplified Arabic" panose="02020603050405020304" pitchFamily="18" charset="-78"/>
                  <a:cs typeface="Simplified Arabic" panose="02020603050405020304" pitchFamily="18" charset="-78"/>
                </a:rPr>
                <a:t>القاعدة الثانية</a:t>
              </a:r>
              <a:endParaRPr lang="en-US" sz="1400" dirty="0">
                <a:solidFill>
                  <a:schemeClr val="tx1"/>
                </a:solidFill>
                <a:latin typeface="Simplified Arabic" panose="02020603050405020304" pitchFamily="18" charset="-78"/>
                <a:cs typeface="Simplified Arabic" panose="02020603050405020304" pitchFamily="18" charset="-78"/>
              </a:endParaRPr>
            </a:p>
          </p:txBody>
        </p:sp>
      </p:grpSp>
    </p:spTree>
    <p:extLst>
      <p:ext uri="{BB962C8B-B14F-4D97-AF65-F5344CB8AC3E}">
        <p14:creationId xmlns:p14="http://schemas.microsoft.com/office/powerpoint/2010/main" val="2926526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0147"/>
            <a:ext cx="8245475" cy="748914"/>
          </a:xfrm>
        </p:spPr>
        <p:txBody>
          <a:bodyPr>
            <a:normAutofit/>
          </a:bodyPr>
          <a:lstStyle/>
          <a:p>
            <a:pPr algn="r" rtl="1"/>
            <a:r>
              <a:rPr lang="ar-SA" dirty="0" smtClean="0">
                <a:latin typeface="Simplified Arabic" panose="02020603050405020304" pitchFamily="18" charset="-78"/>
                <a:cs typeface="Simplified Arabic" panose="02020603050405020304" pitchFamily="18" charset="-78"/>
              </a:rPr>
              <a:t>إدارة ملحقات للروبوت</a:t>
            </a:r>
            <a:endParaRPr lang="en-US"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a:xfrm>
            <a:off x="457200" y="1288474"/>
            <a:ext cx="4779098" cy="5051598"/>
          </a:xfrm>
        </p:spPr>
        <p:txBody>
          <a:bodyPr>
            <a:normAutofit/>
          </a:bodyPr>
          <a:lstStyle/>
          <a:p>
            <a:pPr marL="342900" indent="-342900" algn="r" rtl="1">
              <a:buFont typeface="Arial"/>
              <a:buChar char="•"/>
            </a:pPr>
            <a:r>
              <a:rPr lang="ar-SA" sz="2400" dirty="0" smtClean="0">
                <a:latin typeface="Simplified Arabic" panose="02020603050405020304" pitchFamily="18" charset="-78"/>
                <a:cs typeface="Simplified Arabic" panose="02020603050405020304" pitchFamily="18" charset="-78"/>
              </a:rPr>
              <a:t>نستطيع تثبيت محرك متوسط للمنفذ (</a:t>
            </a:r>
            <a:r>
              <a:rPr lang="en-US" sz="2400" dirty="0" smtClean="0">
                <a:latin typeface="Simplified Arabic" panose="02020603050405020304" pitchFamily="18" charset="-78"/>
                <a:cs typeface="Simplified Arabic" panose="02020603050405020304" pitchFamily="18" charset="-78"/>
              </a:rPr>
              <a:t>A</a:t>
            </a:r>
            <a:r>
              <a:rPr lang="ar-SA" sz="2400" dirty="0" smtClean="0">
                <a:latin typeface="Simplified Arabic" panose="02020603050405020304" pitchFamily="18" charset="-78"/>
                <a:cs typeface="Simplified Arabic" panose="02020603050405020304" pitchFamily="18" charset="-78"/>
              </a:rPr>
              <a:t>) أو محرك كبير للمنفذ (</a:t>
            </a:r>
            <a:r>
              <a:rPr lang="en-US" sz="2400" dirty="0" smtClean="0">
                <a:latin typeface="Simplified Arabic" panose="02020603050405020304" pitchFamily="18" charset="-78"/>
                <a:cs typeface="Simplified Arabic" panose="02020603050405020304" pitchFamily="18" charset="-78"/>
              </a:rPr>
              <a:t>D</a:t>
            </a:r>
            <a:r>
              <a:rPr lang="ar-SA" sz="2400" dirty="0" smtClean="0">
                <a:latin typeface="Simplified Arabic" panose="02020603050405020304" pitchFamily="18" charset="-78"/>
                <a:cs typeface="Simplified Arabic" panose="02020603050405020304" pitchFamily="18" charset="-78"/>
              </a:rPr>
              <a:t>) حسب الحاجة</a:t>
            </a:r>
          </a:p>
          <a:p>
            <a:pPr marL="342900" indent="-342900" algn="r" rtl="1">
              <a:buFont typeface="Arial"/>
              <a:buChar char="•"/>
            </a:pPr>
            <a:r>
              <a:rPr lang="ar-SA" sz="2400" dirty="0" smtClean="0">
                <a:latin typeface="Simplified Arabic" panose="02020603050405020304" pitchFamily="18" charset="-78"/>
                <a:cs typeface="Simplified Arabic" panose="02020603050405020304" pitchFamily="18" charset="-78"/>
              </a:rPr>
              <a:t>الفرق بين الأمرين (</a:t>
            </a:r>
            <a:r>
              <a:rPr lang="en-US" sz="2400" dirty="0">
                <a:latin typeface="Simplified Arabic" panose="02020603050405020304" pitchFamily="18" charset="-78"/>
                <a:cs typeface="Simplified Arabic" panose="02020603050405020304" pitchFamily="18" charset="-78"/>
              </a:rPr>
              <a:t>Move </a:t>
            </a:r>
            <a:r>
              <a:rPr lang="en-US" sz="2400" dirty="0" smtClean="0">
                <a:latin typeface="Simplified Arabic" panose="02020603050405020304" pitchFamily="18" charset="-78"/>
                <a:cs typeface="Simplified Arabic" panose="02020603050405020304" pitchFamily="18" charset="-78"/>
              </a:rPr>
              <a:t>Steering</a:t>
            </a:r>
            <a:r>
              <a:rPr lang="ar-SA" sz="2400" dirty="0" smtClean="0">
                <a:latin typeface="Simplified Arabic" panose="02020603050405020304" pitchFamily="18" charset="-78"/>
                <a:cs typeface="Simplified Arabic" panose="02020603050405020304" pitchFamily="18" charset="-78"/>
              </a:rPr>
              <a:t>) و (</a:t>
            </a:r>
            <a:r>
              <a:rPr lang="en-US" sz="2400" dirty="0">
                <a:latin typeface="Simplified Arabic" panose="02020603050405020304" pitchFamily="18" charset="-78"/>
                <a:cs typeface="Simplified Arabic" panose="02020603050405020304" pitchFamily="18" charset="-78"/>
              </a:rPr>
              <a:t>Motor Block</a:t>
            </a:r>
            <a:r>
              <a:rPr lang="ar-SA" sz="2400" dirty="0" smtClean="0">
                <a:latin typeface="Simplified Arabic" panose="02020603050405020304" pitchFamily="18" charset="-78"/>
                <a:cs typeface="Simplified Arabic" panose="02020603050405020304" pitchFamily="18" charset="-78"/>
              </a:rPr>
              <a:t>)</a:t>
            </a:r>
            <a:endParaRPr lang="ar-SA" sz="2400" dirty="0" smtClean="0">
              <a:latin typeface="Simplified Arabic" panose="02020603050405020304" pitchFamily="18" charset="-78"/>
              <a:cs typeface="Simplified Arabic" panose="02020603050405020304" pitchFamily="18" charset="-78"/>
            </a:endParaRPr>
          </a:p>
          <a:p>
            <a:pPr marL="800100" lvl="1" indent="-342900" algn="r" rtl="1">
              <a:buFont typeface="Arial"/>
              <a:buChar char="•"/>
            </a:pPr>
            <a:r>
              <a:rPr lang="ar-SA" sz="2400" dirty="0" smtClean="0">
                <a:latin typeface="Simplified Arabic" panose="02020603050405020304" pitchFamily="18" charset="-78"/>
                <a:cs typeface="Simplified Arabic" panose="02020603050405020304" pitchFamily="18" charset="-78"/>
              </a:rPr>
              <a:t>للتحرك ننصح باستخدام الأمر الأو</a:t>
            </a:r>
            <a:r>
              <a:rPr lang="ar-SA" sz="2400" dirty="0" smtClean="0">
                <a:latin typeface="Simplified Arabic" panose="02020603050405020304" pitchFamily="18" charset="-78"/>
                <a:cs typeface="Simplified Arabic" panose="02020603050405020304" pitchFamily="18" charset="-78"/>
              </a:rPr>
              <a:t>ل كونه يزامن حركة المحركين معا. مما يجعل الحركة أكثر دقة.</a:t>
            </a:r>
          </a:p>
          <a:p>
            <a:pPr marL="800100" lvl="1" indent="-342900" algn="r" rtl="1">
              <a:buFont typeface="Arial"/>
              <a:buChar char="•"/>
            </a:pPr>
            <a:r>
              <a:rPr lang="ar-SA" sz="2400" dirty="0" smtClean="0">
                <a:latin typeface="Simplified Arabic" panose="02020603050405020304" pitchFamily="18" charset="-78"/>
                <a:cs typeface="Simplified Arabic" panose="02020603050405020304" pitchFamily="18" charset="-78"/>
              </a:rPr>
              <a:t>لتحريك ذراع أو إضافة نستخدم أمر التحكم بالمحرك الكبير أو المتوسط حسب الحاجة. إذ لا داعي لمزامنة حركة الذراع مع محرك آخر</a:t>
            </a:r>
            <a:endParaRPr lang="en-US" sz="2400" dirty="0">
              <a:latin typeface="Simplified Arabic" panose="02020603050405020304" pitchFamily="18" charset="-78"/>
              <a:cs typeface="Simplified Arabic" panose="02020603050405020304" pitchFamily="18" charset="-78"/>
            </a:endParaRPr>
          </a:p>
        </p:txBody>
      </p:sp>
      <p:pic>
        <p:nvPicPr>
          <p:cNvPr id="4" name="Picture 3" descr="Screen Shot 2014-08-07 at 1.45.36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38774" y="4725954"/>
            <a:ext cx="3263900" cy="1333500"/>
          </a:xfrm>
          <a:prstGeom prst="rect">
            <a:avLst/>
          </a:prstGeom>
        </p:spPr>
      </p:pic>
      <p:pic>
        <p:nvPicPr>
          <p:cNvPr id="5" name="Picture 4" descr="Screen Shot 2014-08-07 at 1.45.03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64174" y="2117724"/>
            <a:ext cx="3238500" cy="1422400"/>
          </a:xfrm>
          <a:prstGeom prst="rect">
            <a:avLst/>
          </a:prstGeom>
        </p:spPr>
      </p:pic>
      <p:sp>
        <p:nvSpPr>
          <p:cNvPr id="6" name="TextBox 5"/>
          <p:cNvSpPr txBox="1"/>
          <p:nvPr/>
        </p:nvSpPr>
        <p:spPr>
          <a:xfrm>
            <a:off x="5777624" y="1779623"/>
            <a:ext cx="2654583" cy="369332"/>
          </a:xfrm>
          <a:prstGeom prst="rect">
            <a:avLst/>
          </a:prstGeom>
          <a:noFill/>
        </p:spPr>
        <p:txBody>
          <a:bodyPr wrap="square" rtlCol="0">
            <a:spAutoFit/>
          </a:bodyPr>
          <a:lstStyle/>
          <a:p>
            <a:pPr algn="r" rtl="1"/>
            <a:r>
              <a:rPr lang="ar-SA" dirty="0" smtClean="0">
                <a:latin typeface="Simplified Arabic" panose="02020603050405020304" pitchFamily="18" charset="-78"/>
                <a:cs typeface="Simplified Arabic" panose="02020603050405020304" pitchFamily="18" charset="-78"/>
              </a:rPr>
              <a:t>أمر التحكم في المحرك المتوسط</a:t>
            </a:r>
            <a:endParaRPr lang="en-US" dirty="0">
              <a:latin typeface="Simplified Arabic" panose="02020603050405020304" pitchFamily="18" charset="-78"/>
              <a:cs typeface="Simplified Arabic" panose="02020603050405020304" pitchFamily="18" charset="-78"/>
            </a:endParaRPr>
          </a:p>
        </p:txBody>
      </p:sp>
      <p:sp>
        <p:nvSpPr>
          <p:cNvPr id="7" name="TextBox 6"/>
          <p:cNvSpPr txBox="1"/>
          <p:nvPr/>
        </p:nvSpPr>
        <p:spPr>
          <a:xfrm>
            <a:off x="5777624" y="4404322"/>
            <a:ext cx="2654583" cy="369332"/>
          </a:xfrm>
          <a:prstGeom prst="rect">
            <a:avLst/>
          </a:prstGeom>
          <a:noFill/>
        </p:spPr>
        <p:txBody>
          <a:bodyPr wrap="square" rtlCol="0">
            <a:spAutoFit/>
          </a:bodyPr>
          <a:lstStyle/>
          <a:p>
            <a:pPr algn="r" rtl="1"/>
            <a:r>
              <a:rPr lang="ar-SA" dirty="0" smtClean="0">
                <a:latin typeface="Simplified Arabic" panose="02020603050405020304" pitchFamily="18" charset="-78"/>
                <a:cs typeface="Simplified Arabic" panose="02020603050405020304" pitchFamily="18" charset="-78"/>
              </a:rPr>
              <a:t>أمر التحكم في المحرك الكبير</a:t>
            </a:r>
            <a:endParaRPr lang="en-US" dirty="0">
              <a:latin typeface="Simplified Arabic" panose="02020603050405020304" pitchFamily="18" charset="-78"/>
              <a:cs typeface="Simplified Arabic" panose="02020603050405020304" pitchFamily="18" charset="-78"/>
            </a:endParaRPr>
          </a:p>
        </p:txBody>
      </p:sp>
      <p:sp>
        <p:nvSpPr>
          <p:cNvPr id="8" name="Footer Placeholder 7"/>
          <p:cNvSpPr>
            <a:spLocks noGrp="1"/>
          </p:cNvSpPr>
          <p:nvPr>
            <p:ph type="ftr" sz="quarter" idx="11"/>
          </p:nvPr>
        </p:nvSpPr>
        <p:spPr/>
        <p:txBody>
          <a:bodyPr/>
          <a:lstStyle/>
          <a:p>
            <a:r>
              <a:rPr lang="en-US" smtClean="0"/>
              <a:t>Copyright © EV3Lessons.com 2014 (Last edit: 2/26/2015)</a:t>
            </a:r>
            <a:endParaRPr lang="en-US"/>
          </a:p>
        </p:txBody>
      </p:sp>
      <p:sp>
        <p:nvSpPr>
          <p:cNvPr id="11" name="Slide Number Placeholder 10"/>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3384128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1800" dirty="0" smtClean="0"/>
              <a:t>This tutorial was created by Sanjay Seshan and Arvind Seshan from Droids Robotics.</a:t>
            </a:r>
          </a:p>
          <a:p>
            <a:pPr marL="342900" indent="-342900">
              <a:buFont typeface="Arial"/>
              <a:buChar char="•"/>
            </a:pPr>
            <a:r>
              <a:rPr lang="en-US" sz="1800" dirty="0" smtClean="0"/>
              <a:t>More lessons are available at www.ev3lessons.com</a:t>
            </a:r>
          </a:p>
          <a:p>
            <a:pPr marL="342900" indent="-342900">
              <a:buFont typeface="Arial"/>
              <a:buChar char="•"/>
            </a:pPr>
            <a:r>
              <a:rPr lang="en-US" sz="1800" dirty="0" smtClean="0"/>
              <a:t>Author’s Email: </a:t>
            </a:r>
            <a:r>
              <a:rPr lang="en-US" sz="1800" dirty="0" smtClean="0">
                <a:hlinkClick r:id="rId3"/>
              </a:rPr>
              <a:t>team@droidsrobotics.org</a:t>
            </a:r>
            <a:r>
              <a:rPr lang="en-US" sz="1800" b="0" dirty="0"/>
              <a:t/>
            </a:r>
            <a:br>
              <a:rPr lang="en-US" sz="1800" b="0" dirty="0"/>
            </a:br>
            <a:endParaRPr lang="en-US" sz="1800" b="0" dirty="0" smtClean="0"/>
          </a:p>
          <a:p>
            <a:pPr marL="342900" indent="-342900" algn="r" rtl="1">
              <a:buFont typeface="Arial"/>
              <a:buChar char="•"/>
            </a:pPr>
            <a:r>
              <a:rPr lang="ar-SA" sz="1800" b="0" dirty="0" smtClean="0">
                <a:latin typeface="Simplified Arabic" panose="02020603050405020304" pitchFamily="18" charset="-78"/>
                <a:cs typeface="Simplified Arabic" panose="02020603050405020304" pitchFamily="18" charset="-78"/>
              </a:rPr>
              <a:t>قام </a:t>
            </a:r>
            <a:r>
              <a:rPr lang="ar-SA" sz="1800" b="0" dirty="0">
                <a:latin typeface="Simplified Arabic" panose="02020603050405020304" pitchFamily="18" charset="-78"/>
                <a:cs typeface="Simplified Arabic" panose="02020603050405020304" pitchFamily="18" charset="-78"/>
              </a:rPr>
              <a:t>بتعريب هذا العمل الأستاذ عبد الملك حلواني، البريد الإلكتروني: </a:t>
            </a:r>
            <a:r>
              <a:rPr lang="en-US" sz="1800" dirty="0">
                <a:latin typeface="Simplified Arabic" panose="02020603050405020304" pitchFamily="18" charset="-78"/>
                <a:cs typeface="Simplified Arabic" panose="02020603050405020304" pitchFamily="18" charset="-78"/>
              </a:rPr>
              <a:t>ahalawani@live.com</a:t>
            </a:r>
            <a:endParaRPr lang="en-US" sz="1800" dirty="0" smtClean="0"/>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4DBC7FC8-25FB-FC45-8177-2B991DA6778C}" type="slidenum">
              <a:rPr lang="en-US" smtClean="0"/>
              <a:t>13</a:t>
            </a:fld>
            <a:endParaRPr lang="en-US"/>
          </a:p>
        </p:txBody>
      </p:sp>
    </p:spTree>
    <p:extLst>
      <p:ext uri="{BB962C8B-B14F-4D97-AF65-F5344CB8AC3E}">
        <p14:creationId xmlns:p14="http://schemas.microsoft.com/office/powerpoint/2010/main" val="2543612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5455"/>
            <a:ext cx="8245475" cy="668164"/>
          </a:xfrm>
        </p:spPr>
        <p:txBody>
          <a:bodyPr>
            <a:noAutofit/>
          </a:bodyPr>
          <a:lstStyle/>
          <a:p>
            <a:pPr algn="r" rtl="1"/>
            <a:r>
              <a:rPr lang="ar-SA" sz="4400" dirty="0" smtClean="0">
                <a:latin typeface="Simplified Arabic" panose="02020603050405020304" pitchFamily="18" charset="-78"/>
                <a:cs typeface="Simplified Arabic" panose="02020603050405020304" pitchFamily="18" charset="-78"/>
              </a:rPr>
              <a:t>أهداف الدرس</a:t>
            </a:r>
            <a:endParaRPr lang="en-US" sz="4400"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p:txBody>
          <a:bodyPr>
            <a:normAutofit/>
          </a:bodyPr>
          <a:lstStyle/>
          <a:p>
            <a:pPr marL="457200" indent="-457200" algn="r" rtl="1">
              <a:buFont typeface="+mj-lt"/>
              <a:buAutoNum type="arabicPeriod"/>
            </a:pPr>
            <a:r>
              <a:rPr lang="ar-SA" sz="3200" b="0" dirty="0" smtClean="0">
                <a:latin typeface="Simplified Arabic" panose="02020603050405020304" pitchFamily="18" charset="-78"/>
                <a:cs typeface="Simplified Arabic" panose="02020603050405020304" pitchFamily="18" charset="-78"/>
              </a:rPr>
              <a:t>تعلم كيف تبرمج الروبوت ليلتف عدد محدد من الدرجات</a:t>
            </a:r>
          </a:p>
          <a:p>
            <a:pPr marL="457200" indent="-457200" algn="r" rtl="1">
              <a:buFont typeface="+mj-lt"/>
              <a:buAutoNum type="arabicPeriod"/>
            </a:pPr>
            <a:r>
              <a:rPr lang="ar-SA" sz="3200" b="0" dirty="0" smtClean="0">
                <a:latin typeface="Simplified Arabic" panose="02020603050405020304" pitchFamily="18" charset="-78"/>
                <a:cs typeface="Simplified Arabic" panose="02020603050405020304" pitchFamily="18" charset="-78"/>
              </a:rPr>
              <a:t>تعلم الفرق بين دوران الروبوت حول محوره ودورانه حول إحدى عجلاته</a:t>
            </a:r>
            <a:endParaRPr lang="en-US" sz="3200" b="0" dirty="0" smtClean="0">
              <a:latin typeface="Simplified Arabic" panose="02020603050405020304" pitchFamily="18" charset="-78"/>
              <a:cs typeface="Simplified Arabic" panose="02020603050405020304" pitchFamily="18" charset="-78"/>
            </a:endParaRPr>
          </a:p>
          <a:p>
            <a:pPr marL="457200" indent="-457200" algn="r" rtl="1">
              <a:buFont typeface="+mj-lt"/>
              <a:buAutoNum type="arabicPeriod"/>
            </a:pPr>
            <a:r>
              <a:rPr lang="ar-SA" sz="3200" b="0" dirty="0" smtClean="0">
                <a:latin typeface="Simplified Arabic" panose="02020603050405020304" pitchFamily="18" charset="-78"/>
                <a:cs typeface="Simplified Arabic" panose="02020603050405020304" pitchFamily="18" charset="-78"/>
              </a:rPr>
              <a:t>تعلم كيف تبرمج الروبوت لكلتا طريقتي الدوران</a:t>
            </a:r>
          </a:p>
          <a:p>
            <a:pPr marL="457200" indent="-457200" algn="r" rtl="1">
              <a:buFont typeface="+mj-lt"/>
              <a:buAutoNum type="arabicPeriod"/>
            </a:pPr>
            <a:r>
              <a:rPr lang="ar-SA" sz="3200" b="0" dirty="0" smtClean="0">
                <a:latin typeface="Simplified Arabic" panose="02020603050405020304" pitchFamily="18" charset="-78"/>
                <a:cs typeface="Simplified Arabic" panose="02020603050405020304" pitchFamily="18" charset="-78"/>
              </a:rPr>
              <a:t>تعلم كيف تكتب الخوارزميات باستخدام الـ(</a:t>
            </a:r>
            <a:r>
              <a:rPr lang="en-US" sz="3200" b="0" dirty="0" err="1" smtClean="0">
                <a:latin typeface="Simplified Arabic" panose="02020603050405020304" pitchFamily="18" charset="-78"/>
                <a:cs typeface="Simplified Arabic" panose="02020603050405020304" pitchFamily="18" charset="-78"/>
              </a:rPr>
              <a:t>Pseudocode</a:t>
            </a:r>
            <a:r>
              <a:rPr lang="ar-SA" sz="3200" b="0" dirty="0" smtClean="0">
                <a:latin typeface="Simplified Arabic" panose="02020603050405020304" pitchFamily="18" charset="-78"/>
                <a:cs typeface="Simplified Arabic" panose="02020603050405020304" pitchFamily="18" charset="-78"/>
              </a:rPr>
              <a:t>)</a:t>
            </a:r>
          </a:p>
        </p:txBody>
      </p:sp>
      <p:sp>
        <p:nvSpPr>
          <p:cNvPr id="4" name="Footer Placeholder 3"/>
          <p:cNvSpPr>
            <a:spLocks noGrp="1"/>
          </p:cNvSpPr>
          <p:nvPr>
            <p:ph type="ftr" sz="quarter" idx="11"/>
          </p:nvPr>
        </p:nvSpPr>
        <p:spPr/>
        <p:txBody>
          <a:bodyPr/>
          <a:lstStyle/>
          <a:p>
            <a:r>
              <a:rPr lang="en-US" smtClean="0"/>
              <a:t>© EV3Lessons.com, 2015,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174129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199" y="152718"/>
            <a:ext cx="8245475" cy="727089"/>
          </a:xfrm>
        </p:spPr>
        <p:txBody>
          <a:bodyPr>
            <a:normAutofit/>
          </a:bodyPr>
          <a:lstStyle/>
          <a:p>
            <a:pPr algn="r" rtl="1"/>
            <a:r>
              <a:rPr lang="ar-SA" sz="4000" dirty="0" smtClean="0">
                <a:latin typeface="Simplified Arabic" panose="02020603050405020304" pitchFamily="18" charset="-78"/>
                <a:cs typeface="Simplified Arabic" panose="02020603050405020304" pitchFamily="18" charset="-78"/>
              </a:rPr>
              <a:t>أنواع الدوران</a:t>
            </a:r>
            <a:endParaRPr lang="en-US" sz="4000" dirty="0">
              <a:latin typeface="Simplified Arabic" panose="02020603050405020304" pitchFamily="18" charset="-78"/>
              <a:cs typeface="Simplified Arabic" panose="02020603050405020304" pitchFamily="18" charset="-78"/>
            </a:endParaRPr>
          </a:p>
        </p:txBody>
      </p:sp>
      <p:sp>
        <p:nvSpPr>
          <p:cNvPr id="6" name="TextBox 5"/>
          <p:cNvSpPr txBox="1"/>
          <p:nvPr/>
        </p:nvSpPr>
        <p:spPr>
          <a:xfrm>
            <a:off x="276087" y="977739"/>
            <a:ext cx="5497869"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rtl="1"/>
            <a:r>
              <a:rPr lang="ar-SA" b="1" dirty="0" smtClean="0">
                <a:solidFill>
                  <a:schemeClr val="tx1"/>
                </a:solidFill>
                <a:latin typeface="Simplified Arabic" panose="02020603050405020304" pitchFamily="18" charset="-78"/>
                <a:cs typeface="Simplified Arabic" panose="02020603050405020304" pitchFamily="18" charset="-78"/>
              </a:rPr>
              <a:t>الدوران حول إحدى العجلات بمقدار 180 درجة</a:t>
            </a:r>
            <a:endParaRPr lang="en-US" b="1" dirty="0">
              <a:solidFill>
                <a:schemeClr val="tx1"/>
              </a:solidFill>
              <a:latin typeface="Simplified Arabic" panose="02020603050405020304" pitchFamily="18" charset="-78"/>
              <a:cs typeface="Simplified Arabic" panose="02020603050405020304" pitchFamily="18" charset="-78"/>
            </a:endParaRPr>
          </a:p>
        </p:txBody>
      </p:sp>
      <p:sp>
        <p:nvSpPr>
          <p:cNvPr id="7" name="TextBox 6"/>
          <p:cNvSpPr txBox="1"/>
          <p:nvPr/>
        </p:nvSpPr>
        <p:spPr>
          <a:xfrm>
            <a:off x="276087" y="3868344"/>
            <a:ext cx="549786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rtl="1"/>
            <a:r>
              <a:rPr lang="ar-SA" b="1" dirty="0" smtClean="0">
                <a:solidFill>
                  <a:schemeClr val="tx1"/>
                </a:solidFill>
                <a:latin typeface="Simplified Arabic" panose="02020603050405020304" pitchFamily="18" charset="-78"/>
                <a:cs typeface="Simplified Arabic" panose="02020603050405020304" pitchFamily="18" charset="-78"/>
              </a:rPr>
              <a:t>الدوران حول محور الروبوت بمقدار 180 درجة</a:t>
            </a:r>
            <a:endParaRPr lang="en-US" b="1" dirty="0">
              <a:solidFill>
                <a:schemeClr val="tx1"/>
              </a:solidFill>
              <a:latin typeface="Simplified Arabic" panose="02020603050405020304" pitchFamily="18" charset="-78"/>
              <a:cs typeface="Simplified Arabic" panose="02020603050405020304" pitchFamily="18" charset="-78"/>
            </a:endParaRPr>
          </a:p>
        </p:txBody>
      </p:sp>
      <p:sp>
        <p:nvSpPr>
          <p:cNvPr id="8" name="TextBox 7"/>
          <p:cNvSpPr txBox="1"/>
          <p:nvPr/>
        </p:nvSpPr>
        <p:spPr>
          <a:xfrm>
            <a:off x="6011279" y="1131079"/>
            <a:ext cx="2805025" cy="4401205"/>
          </a:xfrm>
          <a:prstGeom prst="rect">
            <a:avLst/>
          </a:prstGeom>
          <a:noFill/>
        </p:spPr>
        <p:txBody>
          <a:bodyPr wrap="square" rtlCol="0">
            <a:spAutoFit/>
          </a:bodyPr>
          <a:lstStyle/>
          <a:p>
            <a:pPr algn="r" rtl="1"/>
            <a:r>
              <a:rPr lang="ar-SA" sz="2000" dirty="0" smtClean="0">
                <a:latin typeface="Simplified Arabic" panose="02020603050405020304" pitchFamily="18" charset="-78"/>
                <a:cs typeface="Simplified Arabic" panose="02020603050405020304" pitchFamily="18" charset="-78"/>
              </a:rPr>
              <a:t>لاحظ حالة الروبوت النهائية في كلتا الحالتين بعد الدوران 180 درجة</a:t>
            </a:r>
          </a:p>
          <a:p>
            <a:pPr algn="r" rtl="1"/>
            <a:endParaRPr lang="ar-SA" sz="2000" dirty="0">
              <a:latin typeface="Simplified Arabic" panose="02020603050405020304" pitchFamily="18" charset="-78"/>
              <a:cs typeface="Simplified Arabic" panose="02020603050405020304" pitchFamily="18" charset="-78"/>
            </a:endParaRPr>
          </a:p>
          <a:p>
            <a:pPr algn="r" rtl="1"/>
            <a:r>
              <a:rPr lang="ar-SA" sz="2000" dirty="0" smtClean="0">
                <a:latin typeface="Simplified Arabic" panose="02020603050405020304" pitchFamily="18" charset="-78"/>
                <a:cs typeface="Simplified Arabic" panose="02020603050405020304" pitchFamily="18" charset="-78"/>
              </a:rPr>
              <a:t>عند الدوران حول محور الروبوت يحتاج الروبوت الى مساحة أقل، لأن </a:t>
            </a:r>
            <a:r>
              <a:rPr lang="ar-SA" sz="2000" dirty="0">
                <a:latin typeface="Simplified Arabic" panose="02020603050405020304" pitchFamily="18" charset="-78"/>
                <a:cs typeface="Simplified Arabic" panose="02020603050405020304" pitchFamily="18" charset="-78"/>
              </a:rPr>
              <a:t>الروبوت يدور حول </a:t>
            </a:r>
            <a:r>
              <a:rPr lang="ar-SA" sz="2000" dirty="0" smtClean="0">
                <a:latin typeface="Simplified Arabic" panose="02020603050405020304" pitchFamily="18" charset="-78"/>
                <a:cs typeface="Simplified Arabic" panose="02020603050405020304" pitchFamily="18" charset="-78"/>
              </a:rPr>
              <a:t>نفسه. ويكون الدوران أسرع لكن أقل دقة.</a:t>
            </a:r>
          </a:p>
          <a:p>
            <a:pPr algn="r" rtl="1"/>
            <a:endParaRPr lang="ar-SA" sz="2000" dirty="0">
              <a:latin typeface="Simplified Arabic" panose="02020603050405020304" pitchFamily="18" charset="-78"/>
              <a:cs typeface="Simplified Arabic" panose="02020603050405020304" pitchFamily="18" charset="-78"/>
            </a:endParaRPr>
          </a:p>
          <a:p>
            <a:pPr algn="r" rtl="1"/>
            <a:r>
              <a:rPr lang="ar-SA" sz="2000" dirty="0" smtClean="0">
                <a:latin typeface="Simplified Arabic" panose="02020603050405020304" pitchFamily="18" charset="-78"/>
                <a:cs typeface="Simplified Arabic" panose="02020603050405020304" pitchFamily="18" charset="-78"/>
              </a:rPr>
              <a:t>لذلك عند دوران الروبوت نحدد ما هي طريقة الدوران الأنسب بناء على المساحة المتاحة ودقة الدوران المطلوبة.</a:t>
            </a:r>
            <a:endParaRPr lang="en-US" sz="2000" dirty="0" smtClean="0">
              <a:latin typeface="Simplified Arabic" panose="02020603050405020304" pitchFamily="18" charset="-78"/>
              <a:cs typeface="Simplified Arabic" panose="02020603050405020304" pitchFamily="18" charset="-78"/>
            </a:endParaRPr>
          </a:p>
        </p:txBody>
      </p:sp>
      <p:sp>
        <p:nvSpPr>
          <p:cNvPr id="3" name="Footer Placeholder 2"/>
          <p:cNvSpPr>
            <a:spLocks noGrp="1"/>
          </p:cNvSpPr>
          <p:nvPr>
            <p:ph type="ftr" sz="quarter" idx="11"/>
          </p:nvPr>
        </p:nvSpPr>
        <p:spPr/>
        <p:txBody>
          <a:bodyPr/>
          <a:lstStyle/>
          <a:p>
            <a:r>
              <a:rPr lang="en-US" smtClean="0"/>
              <a:t>Copyright © EV3Lessons.com 2014 (Last edit: 2/26/2015)</a:t>
            </a:r>
            <a:endParaRPr lang="en-US"/>
          </a:p>
        </p:txBody>
      </p:sp>
      <p:grpSp>
        <p:nvGrpSpPr>
          <p:cNvPr id="10" name="Group 9"/>
          <p:cNvGrpSpPr/>
          <p:nvPr/>
        </p:nvGrpSpPr>
        <p:grpSpPr>
          <a:xfrm rot="10800000">
            <a:off x="3998868" y="4741368"/>
            <a:ext cx="1299942" cy="1241720"/>
            <a:chOff x="6507215" y="1295722"/>
            <a:chExt cx="1299942" cy="1552026"/>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15" name="Rounded Rectangle 14"/>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16" name="Rounded Rectangle 15"/>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12" name="TextBox 11"/>
            <p:cNvSpPr txBox="1"/>
            <p:nvPr/>
          </p:nvSpPr>
          <p:spPr>
            <a:xfrm rot="10800000">
              <a:off x="7331557" y="1295722"/>
              <a:ext cx="465620" cy="461628"/>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13" name="TextBox 12"/>
            <p:cNvSpPr txBox="1"/>
            <p:nvPr/>
          </p:nvSpPr>
          <p:spPr>
            <a:xfrm rot="10800000">
              <a:off x="7341537" y="2386120"/>
              <a:ext cx="465620" cy="461628"/>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rtl="1"/>
            <a:r>
              <a:rPr lang="ar-SA" dirty="0" smtClean="0">
                <a:latin typeface="Simplified Arabic" panose="02020603050405020304" pitchFamily="18" charset="-78"/>
                <a:cs typeface="Simplified Arabic" panose="02020603050405020304" pitchFamily="18" charset="-78"/>
              </a:rPr>
              <a:t>وضع البداية</a:t>
            </a:r>
            <a:endParaRPr lang="en-US" dirty="0">
              <a:latin typeface="Simplified Arabic" panose="02020603050405020304" pitchFamily="18" charset="-78"/>
              <a:cs typeface="Simplified Arabic" panose="02020603050405020304" pitchFamily="18" charset="-78"/>
            </a:endParaRP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rtl="1"/>
            <a:r>
              <a:rPr lang="ar-SA" dirty="0" smtClean="0">
                <a:latin typeface="Simplified Arabic" panose="02020603050405020304" pitchFamily="18" charset="-78"/>
                <a:cs typeface="Simplified Arabic" panose="02020603050405020304" pitchFamily="18" charset="-78"/>
              </a:rPr>
              <a:t>وضع النهاية</a:t>
            </a:r>
            <a:endParaRPr lang="en-US" dirty="0">
              <a:latin typeface="Simplified Arabic" panose="02020603050405020304" pitchFamily="18" charset="-78"/>
              <a:cs typeface="Simplified Arabic" panose="02020603050405020304" pitchFamily="18" charset="-78"/>
            </a:endParaRPr>
          </a:p>
        </p:txBody>
      </p:sp>
      <p:sp>
        <p:nvSpPr>
          <p:cNvPr id="28" name="TextBox 27"/>
          <p:cNvSpPr txBox="1"/>
          <p:nvPr/>
        </p:nvSpPr>
        <p:spPr>
          <a:xfrm>
            <a:off x="2109460" y="5446474"/>
            <a:ext cx="1711759" cy="646331"/>
          </a:xfrm>
          <a:prstGeom prst="rect">
            <a:avLst/>
          </a:prstGeom>
          <a:noFill/>
        </p:spPr>
        <p:txBody>
          <a:bodyPr wrap="square" rtlCol="0">
            <a:spAutoFit/>
          </a:bodyPr>
          <a:lstStyle/>
          <a:p>
            <a:pPr algn="ctr" rtl="1"/>
            <a:r>
              <a:rPr lang="ar-SA" dirty="0" smtClean="0">
                <a:latin typeface="Simplified Arabic" panose="02020603050405020304" pitchFamily="18" charset="-78"/>
                <a:cs typeface="Simplified Arabic" panose="02020603050405020304" pitchFamily="18" charset="-78"/>
              </a:rPr>
              <a:t>كلا المحرك</a:t>
            </a:r>
            <a:r>
              <a:rPr lang="ar-SA" dirty="0">
                <a:latin typeface="Simplified Arabic" panose="02020603050405020304" pitchFamily="18" charset="-78"/>
                <a:cs typeface="Simplified Arabic" panose="02020603050405020304" pitchFamily="18" charset="-78"/>
              </a:rPr>
              <a:t>ا</a:t>
            </a:r>
            <a:r>
              <a:rPr lang="ar-SA" dirty="0" smtClean="0">
                <a:latin typeface="Simplified Arabic" panose="02020603050405020304" pitchFamily="18" charset="-78"/>
                <a:cs typeface="Simplified Arabic" panose="02020603050405020304" pitchFamily="18" charset="-78"/>
              </a:rPr>
              <a:t>ن </a:t>
            </a:r>
            <a:r>
              <a:rPr lang="ar-SA" dirty="0">
                <a:latin typeface="Simplified Arabic" panose="02020603050405020304" pitchFamily="18" charset="-78"/>
                <a:cs typeface="Simplified Arabic" panose="02020603050405020304" pitchFamily="18" charset="-78"/>
              </a:rPr>
              <a:t>(</a:t>
            </a:r>
            <a:r>
              <a:rPr lang="en-US" dirty="0">
                <a:latin typeface="Simplified Arabic" panose="02020603050405020304" pitchFamily="18" charset="-78"/>
                <a:cs typeface="Simplified Arabic" panose="02020603050405020304" pitchFamily="18" charset="-78"/>
              </a:rPr>
              <a:t>B</a:t>
            </a:r>
            <a:r>
              <a:rPr lang="ar-SA" dirty="0" smtClean="0">
                <a:latin typeface="Simplified Arabic" panose="02020603050405020304" pitchFamily="18" charset="-78"/>
                <a:cs typeface="Simplified Arabic" panose="02020603050405020304" pitchFamily="18" charset="-78"/>
              </a:rPr>
              <a:t>) و(</a:t>
            </a:r>
            <a:r>
              <a:rPr lang="en-US" dirty="0" smtClean="0">
                <a:latin typeface="Simplified Arabic" panose="02020603050405020304" pitchFamily="18" charset="-78"/>
                <a:cs typeface="Simplified Arabic" panose="02020603050405020304" pitchFamily="18" charset="-78"/>
              </a:rPr>
              <a:t>C</a:t>
            </a:r>
            <a:r>
              <a:rPr lang="ar-SA" dirty="0" smtClean="0">
                <a:latin typeface="Simplified Arabic" panose="02020603050405020304" pitchFamily="18" charset="-78"/>
                <a:cs typeface="Simplified Arabic" panose="02020603050405020304" pitchFamily="18" charset="-78"/>
              </a:rPr>
              <a:t>) يتحركان</a:t>
            </a:r>
            <a:endParaRPr lang="en-US" dirty="0">
              <a:latin typeface="Simplified Arabic" panose="02020603050405020304" pitchFamily="18" charset="-78"/>
              <a:cs typeface="Simplified Arabic" panose="02020603050405020304" pitchFamily="18" charset="-78"/>
            </a:endParaRPr>
          </a:p>
        </p:txBody>
      </p:sp>
      <p:grpSp>
        <p:nvGrpSpPr>
          <p:cNvPr id="38" name="Group 37"/>
          <p:cNvGrpSpPr/>
          <p:nvPr/>
        </p:nvGrpSpPr>
        <p:grpSpPr>
          <a:xfrm rot="10800000">
            <a:off x="3958312" y="2372768"/>
            <a:ext cx="1237596" cy="1241779"/>
            <a:chOff x="6507215" y="1285676"/>
            <a:chExt cx="1237596" cy="1582463"/>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43" name="Rounded Rectangle 4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44" name="Rounded Rectangle 4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40" name="TextBox 39"/>
            <p:cNvSpPr txBox="1"/>
            <p:nvPr/>
          </p:nvSpPr>
          <p:spPr>
            <a:xfrm rot="10800000">
              <a:off x="7269211" y="1285676"/>
              <a:ext cx="465620" cy="470659"/>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41" name="TextBox 40"/>
            <p:cNvSpPr txBox="1"/>
            <p:nvPr/>
          </p:nvSpPr>
          <p:spPr>
            <a:xfrm rot="10800000">
              <a:off x="7279191" y="2397480"/>
              <a:ext cx="465620" cy="470659"/>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sp>
        <p:nvSpPr>
          <p:cNvPr id="46" name="TextBox 45"/>
          <p:cNvSpPr txBox="1"/>
          <p:nvPr/>
        </p:nvSpPr>
        <p:spPr>
          <a:xfrm>
            <a:off x="2342777" y="2331936"/>
            <a:ext cx="1339047" cy="646331"/>
          </a:xfrm>
          <a:prstGeom prst="rect">
            <a:avLst/>
          </a:prstGeom>
          <a:noFill/>
        </p:spPr>
        <p:txBody>
          <a:bodyPr wrap="square" rtlCol="0">
            <a:spAutoFit/>
          </a:bodyPr>
          <a:lstStyle/>
          <a:p>
            <a:pPr algn="ctr" rtl="1"/>
            <a:r>
              <a:rPr lang="ar-SA" dirty="0" smtClean="0">
                <a:latin typeface="Simplified Arabic" panose="02020603050405020304" pitchFamily="18" charset="-78"/>
                <a:cs typeface="Simplified Arabic" panose="02020603050405020304" pitchFamily="18" charset="-78"/>
              </a:rPr>
              <a:t>المحرك (</a:t>
            </a:r>
            <a:r>
              <a:rPr lang="en-US" dirty="0">
                <a:latin typeface="Simplified Arabic" panose="02020603050405020304" pitchFamily="18" charset="-78"/>
                <a:cs typeface="Simplified Arabic" panose="02020603050405020304" pitchFamily="18" charset="-78"/>
              </a:rPr>
              <a:t>B</a:t>
            </a:r>
            <a:r>
              <a:rPr lang="ar-SA" dirty="0" smtClean="0">
                <a:latin typeface="Simplified Arabic" panose="02020603050405020304" pitchFamily="18" charset="-78"/>
                <a:cs typeface="Simplified Arabic" panose="02020603050405020304" pitchFamily="18" charset="-78"/>
              </a:rPr>
              <a:t>) يتحرك</a:t>
            </a:r>
            <a:endParaRPr lang="en-US" dirty="0">
              <a:latin typeface="Simplified Arabic" panose="02020603050405020304" pitchFamily="18" charset="-78"/>
              <a:cs typeface="Simplified Arabic" panose="02020603050405020304" pitchFamily="18" charset="-78"/>
            </a:endParaRP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rtl="1"/>
            <a:r>
              <a:rPr lang="ar-SA" dirty="0" smtClean="0">
                <a:latin typeface="Simplified Arabic" panose="02020603050405020304" pitchFamily="18" charset="-78"/>
                <a:cs typeface="Simplified Arabic" panose="02020603050405020304" pitchFamily="18" charset="-78"/>
              </a:rPr>
              <a:t>وضع البداية</a:t>
            </a:r>
            <a:endParaRPr lang="en-US" dirty="0">
              <a:latin typeface="Simplified Arabic" panose="02020603050405020304" pitchFamily="18" charset="-78"/>
              <a:cs typeface="Simplified Arabic" panose="02020603050405020304" pitchFamily="18" charset="-78"/>
            </a:endParaRP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rtl="1"/>
            <a:r>
              <a:rPr lang="ar-SA" dirty="0" smtClean="0">
                <a:latin typeface="Simplified Arabic" panose="02020603050405020304" pitchFamily="18" charset="-78"/>
                <a:cs typeface="Simplified Arabic" panose="02020603050405020304" pitchFamily="18" charset="-78"/>
              </a:rPr>
              <a:t>وضع النهاية</a:t>
            </a:r>
            <a:endParaRPr lang="en-US" dirty="0">
              <a:latin typeface="Simplified Arabic" panose="02020603050405020304" pitchFamily="18" charset="-78"/>
              <a:cs typeface="Simplified Arabic" panose="02020603050405020304" pitchFamily="18" charset="-78"/>
            </a:endParaRPr>
          </a:p>
        </p:txBody>
      </p:sp>
      <p:grpSp>
        <p:nvGrpSpPr>
          <p:cNvPr id="89" name="Group 88"/>
          <p:cNvGrpSpPr/>
          <p:nvPr/>
        </p:nvGrpSpPr>
        <p:grpSpPr>
          <a:xfrm>
            <a:off x="882480" y="1619169"/>
            <a:ext cx="1469192" cy="1270513"/>
            <a:chOff x="892871" y="1599143"/>
            <a:chExt cx="1469192" cy="1619081"/>
          </a:xfrm>
        </p:grpSpPr>
        <p:grpSp>
          <p:nvGrpSpPr>
            <p:cNvPr id="30" name="Group 29"/>
            <p:cNvGrpSpPr/>
            <p:nvPr/>
          </p:nvGrpSpPr>
          <p:grpSpPr>
            <a:xfrm>
              <a:off x="892871" y="1599143"/>
              <a:ext cx="1175216" cy="1619081"/>
              <a:chOff x="6507213" y="1291726"/>
              <a:chExt cx="1175216" cy="1619081"/>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35" name="Rounded Rectangle 34"/>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6" name="Rounded Rectangle 35"/>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32" name="TextBox 31"/>
              <p:cNvSpPr txBox="1"/>
              <p:nvPr/>
            </p:nvSpPr>
            <p:spPr>
              <a:xfrm>
                <a:off x="7216809" y="1291726"/>
                <a:ext cx="465620" cy="470659"/>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33" name="TextBox 32"/>
              <p:cNvSpPr txBox="1"/>
              <p:nvPr/>
            </p:nvSpPr>
            <p:spPr>
              <a:xfrm>
                <a:off x="7199030" y="2440148"/>
                <a:ext cx="465620" cy="470659"/>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53" name="Curved Connector 52"/>
            <p:cNvCxnSpPr/>
            <p:nvPr/>
          </p:nvCxnSpPr>
          <p:spPr>
            <a:xfrm>
              <a:off x="2013165"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685425"/>
            <a:ext cx="1485589" cy="1292086"/>
            <a:chOff x="648829" y="4709437"/>
            <a:chExt cx="1485589" cy="1614979"/>
          </a:xfrm>
        </p:grpSpPr>
        <p:grpSp>
          <p:nvGrpSpPr>
            <p:cNvPr id="18" name="Group 17"/>
            <p:cNvGrpSpPr/>
            <p:nvPr/>
          </p:nvGrpSpPr>
          <p:grpSpPr>
            <a:xfrm>
              <a:off x="809518" y="4709437"/>
              <a:ext cx="1199001" cy="1614979"/>
              <a:chOff x="6507213" y="1285782"/>
              <a:chExt cx="1199001" cy="1614979"/>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23" name="Rounded Rectangle 2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4" name="Rounded Rectangle 2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20" name="TextBox 19"/>
              <p:cNvSpPr txBox="1"/>
              <p:nvPr/>
            </p:nvSpPr>
            <p:spPr>
              <a:xfrm>
                <a:off x="7216809" y="1285782"/>
                <a:ext cx="465620" cy="461628"/>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21" name="TextBox 20"/>
              <p:cNvSpPr txBox="1"/>
              <p:nvPr/>
            </p:nvSpPr>
            <p:spPr>
              <a:xfrm>
                <a:off x="7240594" y="2439133"/>
                <a:ext cx="465620" cy="461628"/>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58" name="Curved Connector 57"/>
            <p:cNvCxnSpPr/>
            <p:nvPr/>
          </p:nvCxnSpPr>
          <p:spPr>
            <a:xfrm>
              <a:off x="1785520" y="5045707"/>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4DBC7FC8-25FB-FC45-8177-2B991DA6778C}" type="slidenum">
              <a:rPr lang="en-US" smtClean="0"/>
              <a:t>3</a:t>
            </a:fld>
            <a:endParaRPr lang="en-US"/>
          </a:p>
        </p:txBody>
      </p:sp>
    </p:spTree>
    <p:extLst>
      <p:ext uri="{BB962C8B-B14F-4D97-AF65-F5344CB8AC3E}">
        <p14:creationId xmlns:p14="http://schemas.microsoft.com/office/powerpoint/2010/main" val="1775674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87801"/>
            <a:ext cx="8245475" cy="658587"/>
          </a:xfrm>
        </p:spPr>
        <p:txBody>
          <a:bodyPr>
            <a:normAutofit/>
          </a:bodyPr>
          <a:lstStyle/>
          <a:p>
            <a:pPr algn="r" rtl="1"/>
            <a:r>
              <a:rPr lang="ar-SA" sz="2800" dirty="0" smtClean="0">
                <a:latin typeface="Simplified Arabic" panose="02020603050405020304" pitchFamily="18" charset="-78"/>
                <a:cs typeface="Simplified Arabic" panose="02020603050405020304" pitchFamily="18" charset="-78"/>
              </a:rPr>
              <a:t>كيف</a:t>
            </a:r>
            <a:r>
              <a:rPr lang="en-US" sz="2800" dirty="0" smtClean="0">
                <a:latin typeface="Simplified Arabic" panose="02020603050405020304" pitchFamily="18" charset="-78"/>
                <a:cs typeface="Simplified Arabic" panose="02020603050405020304" pitchFamily="18" charset="-78"/>
              </a:rPr>
              <a:t> </a:t>
            </a:r>
            <a:r>
              <a:rPr lang="ar-SA" sz="2800" dirty="0" smtClean="0">
                <a:latin typeface="Simplified Arabic" panose="02020603050405020304" pitchFamily="18" charset="-78"/>
                <a:cs typeface="Simplified Arabic" panose="02020603050405020304" pitchFamily="18" charset="-78"/>
              </a:rPr>
              <a:t> نبرمج الروبوت ليدور باستخدام أمر الحركة (</a:t>
            </a:r>
            <a:r>
              <a:rPr lang="en-US" sz="2800" dirty="0" smtClean="0">
                <a:latin typeface="Simplified Arabic" panose="02020603050405020304" pitchFamily="18" charset="-78"/>
                <a:cs typeface="Simplified Arabic" panose="02020603050405020304" pitchFamily="18" charset="-78"/>
              </a:rPr>
              <a:t>Move Steering</a:t>
            </a:r>
            <a:r>
              <a:rPr lang="ar-SA" sz="2800" dirty="0" smtClean="0">
                <a:latin typeface="Simplified Arabic" panose="02020603050405020304" pitchFamily="18" charset="-78"/>
                <a:cs typeface="Simplified Arabic" panose="02020603050405020304" pitchFamily="18" charset="-78"/>
              </a:rPr>
              <a:t>)</a:t>
            </a:r>
            <a:endParaRPr lang="en-US" sz="2800" dirty="0">
              <a:latin typeface="Simplified Arabic" panose="02020603050405020304" pitchFamily="18" charset="-78"/>
              <a:cs typeface="Simplified Arabic" panose="02020603050405020304" pitchFamily="18" charset="-7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13290747"/>
              </p:ext>
            </p:extLst>
          </p:nvPr>
        </p:nvGraphicFramePr>
        <p:xfrm>
          <a:off x="729916" y="1535189"/>
          <a:ext cx="7693293" cy="2713191"/>
        </p:xfrm>
        <a:graphic>
          <a:graphicData uri="http://schemas.openxmlformats.org/drawingml/2006/table">
            <a:tbl>
              <a:tblPr rtl="1" firstRow="1" bandRow="1">
                <a:tableStyleId>{69C7853C-536D-4A76-A0AE-DD22124D55A5}</a:tableStyleId>
              </a:tblPr>
              <a:tblGrid>
                <a:gridCol w="2028821"/>
                <a:gridCol w="1996362"/>
                <a:gridCol w="1770334"/>
                <a:gridCol w="1897776"/>
              </a:tblGrid>
              <a:tr h="503423">
                <a:tc gridSpan="4">
                  <a:txBody>
                    <a:bodyPr/>
                    <a:lstStyle/>
                    <a:p>
                      <a:pPr lvl="1" algn="ctr" rtl="1"/>
                      <a:r>
                        <a:rPr lang="ar-SA" sz="2400" b="0" dirty="0" smtClean="0"/>
                        <a:t>قيمة مسطرة التوجيه</a:t>
                      </a:r>
                      <a:endParaRPr lang="en-US" sz="2400" b="0" dirty="0"/>
                    </a:p>
                  </a:txBody>
                  <a:tcPr anchor="ctr">
                    <a:cell3D prstMaterial="dkEdge">
                      <a:bevel w="165100" prst="coolSlant"/>
                      <a:lightRig rig="flood" dir="t"/>
                    </a:cell3D>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tr>
              <a:tr h="414596">
                <a:tc>
                  <a:txBody>
                    <a:bodyPr/>
                    <a:lstStyle/>
                    <a:p>
                      <a:pPr algn="ctr"/>
                      <a:r>
                        <a:rPr lang="en-US" b="1" dirty="0" smtClean="0">
                          <a:solidFill>
                            <a:schemeClr val="tx1"/>
                          </a:solidFill>
                        </a:rPr>
                        <a:t>50</a:t>
                      </a:r>
                      <a:endParaRPr lang="en-US" b="1" dirty="0">
                        <a:solidFill>
                          <a:schemeClr val="tx1"/>
                        </a:solidFill>
                      </a:endParaRPr>
                    </a:p>
                  </a:txBody>
                  <a:tcPr anchor="ctr">
                    <a:cell3D prstMaterial="dkEdge">
                      <a:bevel w="165100" prst="coolSlant"/>
                      <a:lightRig rig="flood" dir="t"/>
                    </a:cell3D>
                  </a:tcPr>
                </a:tc>
                <a:tc>
                  <a:txBody>
                    <a:bodyPr/>
                    <a:lstStyle/>
                    <a:p>
                      <a:pPr algn="ctr"/>
                      <a:r>
                        <a:rPr lang="en-US" b="1" dirty="0" smtClean="0">
                          <a:solidFill>
                            <a:schemeClr val="tx1"/>
                          </a:solidFill>
                        </a:rPr>
                        <a:t>-50</a:t>
                      </a:r>
                      <a:endParaRPr lang="en-US" b="1" dirty="0">
                        <a:solidFill>
                          <a:schemeClr val="tx1"/>
                        </a:solidFill>
                      </a:endParaRPr>
                    </a:p>
                  </a:txBody>
                  <a:tcPr anchor="ctr">
                    <a:cell3D prstMaterial="dkEdge">
                      <a:bevel w="165100" prst="coolSlant"/>
                      <a:lightRig rig="flood" dir="t"/>
                    </a:cell3D>
                  </a:tcPr>
                </a:tc>
                <a:tc>
                  <a:txBody>
                    <a:bodyPr/>
                    <a:lstStyle/>
                    <a:p>
                      <a:pPr algn="ctr"/>
                      <a:r>
                        <a:rPr lang="en-US" b="1" dirty="0" smtClean="0">
                          <a:solidFill>
                            <a:schemeClr val="tx1"/>
                          </a:solidFill>
                        </a:rPr>
                        <a:t>100</a:t>
                      </a:r>
                      <a:endParaRPr lang="en-US" b="1" dirty="0">
                        <a:solidFill>
                          <a:schemeClr val="tx1"/>
                        </a:solidFill>
                      </a:endParaRPr>
                    </a:p>
                  </a:txBody>
                  <a:tcPr anchor="ctr">
                    <a:cell3D prstMaterial="dkEdge">
                      <a:bevel w="165100" prst="coolSlant"/>
                      <a:lightRig rig="flood" dir="t"/>
                    </a:cell3D>
                  </a:tcPr>
                </a:tc>
                <a:tc>
                  <a:txBody>
                    <a:bodyPr/>
                    <a:lstStyle/>
                    <a:p>
                      <a:pPr algn="ctr"/>
                      <a:r>
                        <a:rPr lang="en-US" b="1" dirty="0" smtClean="0">
                          <a:solidFill>
                            <a:schemeClr val="tx1"/>
                          </a:solidFill>
                        </a:rPr>
                        <a:t>-100</a:t>
                      </a:r>
                      <a:endParaRPr lang="en-US" b="1" dirty="0">
                        <a:solidFill>
                          <a:schemeClr val="tx1"/>
                        </a:solidFill>
                      </a:endParaRPr>
                    </a:p>
                  </a:txBody>
                  <a:tcPr anchor="ctr">
                    <a:cell3D prstMaterial="dkEdge">
                      <a:bevel w="165100" prst="coolSlant"/>
                      <a:lightRig rig="flood" dir="t"/>
                    </a:cell3D>
                  </a:tcPr>
                </a:tc>
              </a:tr>
              <a:tr h="1042585">
                <a:tc>
                  <a:txBody>
                    <a:bodyPr/>
                    <a:lstStyle/>
                    <a:p>
                      <a:pPr algn="ctr"/>
                      <a:endParaRPr lang="en-US" dirty="0"/>
                    </a:p>
                  </a:txBody>
                  <a:tcPr anchor="ctr">
                    <a:cell3D prstMaterial="dkEdge">
                      <a:bevel w="165100" prst="coolSlant"/>
                      <a:lightRig rig="flood" dir="t"/>
                    </a:cell3D>
                  </a:tcPr>
                </a:tc>
                <a:tc>
                  <a:txBody>
                    <a:bodyPr/>
                    <a:lstStyle/>
                    <a:p>
                      <a:pPr algn="ctr"/>
                      <a:endParaRPr lang="en-US" dirty="0"/>
                    </a:p>
                  </a:txBody>
                  <a:tcPr anchor="ctr">
                    <a:cell3D prstMaterial="dkEdge">
                      <a:bevel w="165100" prst="coolSlant"/>
                      <a:lightRig rig="flood" dir="t"/>
                    </a:cell3D>
                  </a:tcPr>
                </a:tc>
                <a:tc>
                  <a:txBody>
                    <a:bodyPr/>
                    <a:lstStyle/>
                    <a:p>
                      <a:pPr algn="ctr"/>
                      <a:endParaRPr lang="en-US" dirty="0"/>
                    </a:p>
                  </a:txBody>
                  <a:tcPr anchor="ctr">
                    <a:cell3D prstMaterial="dkEdge">
                      <a:bevel w="165100" prst="coolSlant"/>
                      <a:lightRig rig="flood" dir="t"/>
                    </a:cell3D>
                  </a:tcPr>
                </a:tc>
                <a:tc>
                  <a:txBody>
                    <a:bodyPr/>
                    <a:lstStyle/>
                    <a:p>
                      <a:pPr algn="ctr"/>
                      <a:endParaRPr lang="en-US" dirty="0"/>
                    </a:p>
                  </a:txBody>
                  <a:tcPr anchor="ctr">
                    <a:cell3D prstMaterial="dkEdge">
                      <a:bevel w="165100" prst="coolSlant"/>
                      <a:lightRig rig="flood" dir="t"/>
                    </a:cell3D>
                  </a:tcPr>
                </a:tc>
              </a:tr>
              <a:tr h="752587">
                <a:tc>
                  <a:txBody>
                    <a:bodyPr/>
                    <a:lstStyle/>
                    <a:p>
                      <a:pPr algn="ctr" rtl="1"/>
                      <a:r>
                        <a:rPr lang="ar-SA" dirty="0" smtClean="0"/>
                        <a:t>الى اليمين حول العجلة</a:t>
                      </a:r>
                      <a:r>
                        <a:rPr lang="en-US" dirty="0" smtClean="0"/>
                        <a:t> </a:t>
                      </a:r>
                      <a:r>
                        <a:rPr lang="ar-SA" baseline="0" dirty="0" smtClean="0"/>
                        <a:t> (</a:t>
                      </a:r>
                      <a:r>
                        <a:rPr lang="en-US" baseline="0" dirty="0" smtClean="0"/>
                        <a:t>C</a:t>
                      </a:r>
                      <a:r>
                        <a:rPr lang="ar-SA" baseline="0" dirty="0" smtClean="0"/>
                        <a:t>)</a:t>
                      </a:r>
                      <a:endParaRPr lang="en-US" dirty="0" smtClean="0"/>
                    </a:p>
                  </a:txBody>
                  <a:tcPr anchor="ctr">
                    <a:cell3D prstMaterial="dkEdge">
                      <a:bevel w="165100" prst="coolSlant"/>
                      <a:lightRig rig="flood" dir="t"/>
                    </a:cell3D>
                  </a:tcPr>
                </a:tc>
                <a:tc>
                  <a:txBody>
                    <a:bodyPr/>
                    <a:lstStyle/>
                    <a:p>
                      <a:pPr algn="ctr" rtl="1"/>
                      <a:r>
                        <a:rPr lang="ar-SA" dirty="0" smtClean="0"/>
                        <a:t>الى اليسار حول العجلة</a:t>
                      </a:r>
                      <a:r>
                        <a:rPr lang="en-US" dirty="0" smtClean="0"/>
                        <a:t> </a:t>
                      </a:r>
                      <a:r>
                        <a:rPr lang="ar-SA" baseline="0" dirty="0" smtClean="0"/>
                        <a:t> (</a:t>
                      </a:r>
                      <a:r>
                        <a:rPr lang="en-US" baseline="0" dirty="0" smtClean="0"/>
                        <a:t>B</a:t>
                      </a:r>
                      <a:r>
                        <a:rPr lang="ar-SA" baseline="0" dirty="0" smtClean="0"/>
                        <a:t>)</a:t>
                      </a:r>
                      <a:endParaRPr lang="en-US" dirty="0" smtClean="0"/>
                    </a:p>
                  </a:txBody>
                  <a:tcPr anchor="ctr">
                    <a:cell3D prstMaterial="dkEdge">
                      <a:bevel w="165100" prst="coolSlant"/>
                      <a:lightRig rig="flood" dir="t"/>
                    </a:cell3D>
                  </a:tcPr>
                </a:tc>
                <a:tc>
                  <a:txBody>
                    <a:bodyPr/>
                    <a:lstStyle/>
                    <a:p>
                      <a:pPr algn="ctr"/>
                      <a:r>
                        <a:rPr lang="ar-SA" dirty="0" smtClean="0"/>
                        <a:t>الى</a:t>
                      </a:r>
                      <a:r>
                        <a:rPr lang="ar-SA" baseline="0" dirty="0" smtClean="0"/>
                        <a:t> اليمين حول محور الروبوت</a:t>
                      </a:r>
                      <a:endParaRPr lang="en-US" dirty="0"/>
                    </a:p>
                  </a:txBody>
                  <a:tcPr anchor="ctr">
                    <a:cell3D prstMaterial="dkEdge">
                      <a:bevel w="165100" prst="coolSlant"/>
                      <a:lightRig rig="flood" dir="t"/>
                    </a:cell3D>
                  </a:tcPr>
                </a:tc>
                <a:tc>
                  <a:txBody>
                    <a:bodyPr/>
                    <a:lstStyle/>
                    <a:p>
                      <a:pPr algn="ctr"/>
                      <a:r>
                        <a:rPr lang="ar-SA" dirty="0" smtClean="0"/>
                        <a:t>الى</a:t>
                      </a:r>
                      <a:r>
                        <a:rPr lang="ar-SA" baseline="0" dirty="0" smtClean="0"/>
                        <a:t> اليسار حول محور الروبوت</a:t>
                      </a:r>
                      <a:endParaRPr lang="en-US" dirty="0"/>
                    </a:p>
                  </a:txBody>
                  <a:tcPr anchor="ctr">
                    <a:cell3D prstMaterial="dkEdge">
                      <a:bevel w="165100" prst="coolSlant"/>
                      <a:lightRig rig="flood" dir="t"/>
                    </a:cell3D>
                  </a:tcPr>
                </a:tc>
              </a:tr>
            </a:tbl>
          </a:graphicData>
        </a:graphic>
      </p:graphicFrame>
      <p:pic>
        <p:nvPicPr>
          <p:cNvPr id="13" name="Picture 12" descr="6qc3Nq_aAkpt60pdvww4gFaPQxXNE3yZQQdwOo3LEO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53315" y="4478540"/>
            <a:ext cx="2846057" cy="1572108"/>
          </a:xfrm>
          <a:prstGeom prst="rect">
            <a:avLst/>
          </a:prstGeom>
        </p:spPr>
      </p:pic>
      <p:sp>
        <p:nvSpPr>
          <p:cNvPr id="14" name="Oval 13"/>
          <p:cNvSpPr/>
          <p:nvPr/>
        </p:nvSpPr>
        <p:spPr>
          <a:xfrm flipV="1">
            <a:off x="3856092" y="4876150"/>
            <a:ext cx="376001" cy="1007350"/>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15" name="TextBox 14"/>
          <p:cNvSpPr txBox="1"/>
          <p:nvPr/>
        </p:nvSpPr>
        <p:spPr>
          <a:xfrm>
            <a:off x="3579020" y="6050648"/>
            <a:ext cx="3160916" cy="369332"/>
          </a:xfrm>
          <a:prstGeom prst="rect">
            <a:avLst/>
          </a:prstGeom>
          <a:noFill/>
        </p:spPr>
        <p:txBody>
          <a:bodyPr wrap="square" rtlCol="0">
            <a:spAutoFit/>
          </a:bodyPr>
          <a:lstStyle/>
          <a:p>
            <a:pPr algn="r" rtl="1"/>
            <a:r>
              <a:rPr lang="ar-SA" dirty="0" smtClean="0">
                <a:latin typeface="Simplified Arabic" panose="02020603050405020304" pitchFamily="18" charset="-78"/>
                <a:cs typeface="Simplified Arabic" panose="02020603050405020304" pitchFamily="18" charset="-78"/>
              </a:rPr>
              <a:t>نكتب القيمة المناسبة لمسطرة التوجيه هنا</a:t>
            </a:r>
            <a:endParaRPr lang="en-US" dirty="0">
              <a:latin typeface="Simplified Arabic" panose="02020603050405020304" pitchFamily="18" charset="-78"/>
              <a:cs typeface="Simplified Arabic" panose="02020603050405020304" pitchFamily="18" charset="-78"/>
            </a:endParaRPr>
          </a:p>
        </p:txBody>
      </p:sp>
      <p:sp>
        <p:nvSpPr>
          <p:cNvPr id="3" name="Footer Placeholder 2"/>
          <p:cNvSpPr>
            <a:spLocks noGrp="1"/>
          </p:cNvSpPr>
          <p:nvPr>
            <p:ph type="ftr" sz="quarter" idx="11"/>
          </p:nvPr>
        </p:nvSpPr>
        <p:spPr/>
        <p:txBody>
          <a:bodyPr/>
          <a:lstStyle/>
          <a:p>
            <a:r>
              <a:rPr lang="en-US" smtClean="0"/>
              <a:t>Copyright © EV3Lessons.com 2014 (Last edit: 2/26/2015)</a:t>
            </a:r>
            <a:endParaRPr lang="en-US"/>
          </a:p>
        </p:txBody>
      </p:sp>
      <p:grpSp>
        <p:nvGrpSpPr>
          <p:cNvPr id="10" name="Group 9"/>
          <p:cNvGrpSpPr/>
          <p:nvPr/>
        </p:nvGrpSpPr>
        <p:grpSpPr>
          <a:xfrm>
            <a:off x="1138786" y="2421333"/>
            <a:ext cx="1268646" cy="1166533"/>
            <a:chOff x="892871" y="1623800"/>
            <a:chExt cx="1535982" cy="1584575"/>
          </a:xfrm>
        </p:grpSpPr>
        <p:grpSp>
          <p:nvGrpSpPr>
            <p:cNvPr id="11" name="Group 10"/>
            <p:cNvGrpSpPr/>
            <p:nvPr/>
          </p:nvGrpSpPr>
          <p:grpSpPr>
            <a:xfrm>
              <a:off x="892871" y="1623800"/>
              <a:ext cx="1199001" cy="1584575"/>
              <a:chOff x="6507213" y="1316383"/>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20" name="Rounded Rectangle 1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1" name="Rounded Rectangle 2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17" name="TextBox 16"/>
              <p:cNvSpPr txBox="1"/>
              <p:nvPr/>
            </p:nvSpPr>
            <p:spPr>
              <a:xfrm>
                <a:off x="7204218" y="1316383"/>
                <a:ext cx="465618" cy="5016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18" name="TextBox 17"/>
              <p:cNvSpPr txBox="1"/>
              <p:nvPr/>
            </p:nvSpPr>
            <p:spPr>
              <a:xfrm>
                <a:off x="7240596" y="2399271"/>
                <a:ext cx="465618" cy="5016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12" name="Curved Connector 11"/>
            <p:cNvCxnSpPr/>
            <p:nvPr/>
          </p:nvCxnSpPr>
          <p:spPr>
            <a:xfrm>
              <a:off x="2079956" y="1876829"/>
              <a:ext cx="348897"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715021" y="2416271"/>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30" name="TextBox 29"/>
              <p:cNvSpPr txBox="1"/>
              <p:nvPr/>
            </p:nvSpPr>
            <p:spPr>
              <a:xfrm>
                <a:off x="7216809" y="1236164"/>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31" name="TextBox 30"/>
              <p:cNvSpPr txBox="1"/>
              <p:nvPr/>
            </p:nvSpPr>
            <p:spPr>
              <a:xfrm>
                <a:off x="7240594" y="2387180"/>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27" name="Curved Connector 26"/>
            <p:cNvCxnSpPr/>
            <p:nvPr/>
          </p:nvCxnSpPr>
          <p:spPr>
            <a:xfrm>
              <a:off x="1785520" y="5041201"/>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012827" y="2421207"/>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43" name="Rounded Rectangle 4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44" name="Rounded Rectangle 4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40" name="TextBox 39"/>
            <p:cNvSpPr txBox="1"/>
            <p:nvPr/>
          </p:nvSpPr>
          <p:spPr>
            <a:xfrm>
              <a:off x="7216809" y="1285591"/>
              <a:ext cx="465619" cy="5016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41" name="TextBox 40"/>
            <p:cNvSpPr txBox="1"/>
            <p:nvPr/>
          </p:nvSpPr>
          <p:spPr>
            <a:xfrm>
              <a:off x="7240595" y="2387181"/>
              <a:ext cx="465619" cy="5016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46" name="Curved Connector 45"/>
          <p:cNvCxnSpPr/>
          <p:nvPr/>
        </p:nvCxnSpPr>
        <p:spPr>
          <a:xfrm flipV="1">
            <a:off x="3968302" y="3102824"/>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11361" y="2410315"/>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55" name="Rounded Rectangle 54"/>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56" name="Rounded Rectangle 55"/>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52" name="TextBox 51"/>
              <p:cNvSpPr txBox="1"/>
              <p:nvPr/>
            </p:nvSpPr>
            <p:spPr>
              <a:xfrm>
                <a:off x="7216810" y="1278616"/>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53" name="TextBox 52"/>
              <p:cNvSpPr txBox="1"/>
              <p:nvPr/>
            </p:nvSpPr>
            <p:spPr>
              <a:xfrm>
                <a:off x="7240594" y="2387182"/>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36905" y="3045949"/>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4DBC7FC8-25FB-FC45-8177-2B991DA6778C}" type="slidenum">
              <a:rPr lang="en-US" smtClean="0"/>
              <a:t>4</a:t>
            </a:fld>
            <a:endParaRPr lang="en-US"/>
          </a:p>
        </p:txBody>
      </p:sp>
      <p:sp>
        <p:nvSpPr>
          <p:cNvPr id="4" name="Right Arrow 3"/>
          <p:cNvSpPr/>
          <p:nvPr/>
        </p:nvSpPr>
        <p:spPr>
          <a:xfrm>
            <a:off x="374073" y="4693920"/>
            <a:ext cx="2572327"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1"/>
            <a:r>
              <a:rPr lang="ar-SA" sz="1600" dirty="0" smtClean="0">
                <a:solidFill>
                  <a:schemeClr val="tx1"/>
                </a:solidFill>
                <a:latin typeface="Simplified Arabic" panose="02020603050405020304" pitchFamily="18" charset="-78"/>
                <a:cs typeface="Simplified Arabic" panose="02020603050405020304" pitchFamily="18" charset="-78"/>
              </a:rPr>
              <a:t>أمر الحركة (</a:t>
            </a:r>
            <a:r>
              <a:rPr lang="en-US" sz="1600" dirty="0" smtClean="0">
                <a:solidFill>
                  <a:schemeClr val="tx1"/>
                </a:solidFill>
                <a:latin typeface="Simplified Arabic" panose="02020603050405020304" pitchFamily="18" charset="-78"/>
                <a:cs typeface="Simplified Arabic" panose="02020603050405020304" pitchFamily="18" charset="-78"/>
              </a:rPr>
              <a:t>Move Steering</a:t>
            </a:r>
            <a:r>
              <a:rPr lang="ar-SA" sz="1600" dirty="0" smtClean="0">
                <a:solidFill>
                  <a:schemeClr val="tx1"/>
                </a:solidFill>
                <a:latin typeface="Simplified Arabic" panose="02020603050405020304" pitchFamily="18" charset="-78"/>
                <a:cs typeface="Simplified Arabic" panose="02020603050405020304" pitchFamily="18" charset="-78"/>
              </a:rPr>
              <a:t>)</a:t>
            </a:r>
            <a:endParaRPr lang="en-US" sz="1600" dirty="0">
              <a:solidFill>
                <a:schemeClr val="tx1"/>
              </a:solidFill>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61595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صورة 7"/>
          <p:cNvPicPr>
            <a:picLocks noChangeAspect="1"/>
          </p:cNvPicPr>
          <p:nvPr/>
        </p:nvPicPr>
        <p:blipFill>
          <a:blip r:embed="rId2"/>
          <a:stretch>
            <a:fillRect/>
          </a:stretch>
        </p:blipFill>
        <p:spPr>
          <a:xfrm>
            <a:off x="3100456" y="4600966"/>
            <a:ext cx="2733327" cy="1376787"/>
          </a:xfrm>
          <a:prstGeom prst="rect">
            <a:avLst/>
          </a:prstGeom>
        </p:spPr>
      </p:pic>
      <p:sp>
        <p:nvSpPr>
          <p:cNvPr id="2" name="Title 1"/>
          <p:cNvSpPr>
            <a:spLocks noGrp="1"/>
          </p:cNvSpPr>
          <p:nvPr>
            <p:ph type="title"/>
          </p:nvPr>
        </p:nvSpPr>
        <p:spPr>
          <a:xfrm>
            <a:off x="457199" y="287801"/>
            <a:ext cx="8245475" cy="658587"/>
          </a:xfrm>
        </p:spPr>
        <p:txBody>
          <a:bodyPr>
            <a:normAutofit/>
          </a:bodyPr>
          <a:lstStyle/>
          <a:p>
            <a:pPr algn="r" rtl="1"/>
            <a:r>
              <a:rPr lang="ar-SA" sz="2800" dirty="0" smtClean="0">
                <a:latin typeface="Simplified Arabic" panose="02020603050405020304" pitchFamily="18" charset="-78"/>
                <a:cs typeface="Simplified Arabic" panose="02020603050405020304" pitchFamily="18" charset="-78"/>
              </a:rPr>
              <a:t>كيف</a:t>
            </a:r>
            <a:r>
              <a:rPr lang="en-US" sz="2800" dirty="0" smtClean="0">
                <a:latin typeface="Simplified Arabic" panose="02020603050405020304" pitchFamily="18" charset="-78"/>
                <a:cs typeface="Simplified Arabic" panose="02020603050405020304" pitchFamily="18" charset="-78"/>
              </a:rPr>
              <a:t> </a:t>
            </a:r>
            <a:r>
              <a:rPr lang="ar-SA" sz="2800" dirty="0" smtClean="0">
                <a:latin typeface="Simplified Arabic" panose="02020603050405020304" pitchFamily="18" charset="-78"/>
                <a:cs typeface="Simplified Arabic" panose="02020603050405020304" pitchFamily="18" charset="-78"/>
              </a:rPr>
              <a:t> نبرمج الروبوت ليدور باستخدام أمر الحركة (</a:t>
            </a:r>
            <a:r>
              <a:rPr lang="en-US" sz="2800" dirty="0" smtClean="0">
                <a:latin typeface="Simplified Arabic" panose="02020603050405020304" pitchFamily="18" charset="-78"/>
                <a:cs typeface="Simplified Arabic" panose="02020603050405020304" pitchFamily="18" charset="-78"/>
              </a:rPr>
              <a:t>Move Tank</a:t>
            </a:r>
            <a:r>
              <a:rPr lang="ar-SA" sz="2800" dirty="0" smtClean="0">
                <a:latin typeface="Simplified Arabic" panose="02020603050405020304" pitchFamily="18" charset="-78"/>
                <a:cs typeface="Simplified Arabic" panose="02020603050405020304" pitchFamily="18" charset="-78"/>
              </a:rPr>
              <a:t>)</a:t>
            </a:r>
            <a:endParaRPr lang="en-US" sz="2800" dirty="0">
              <a:latin typeface="Simplified Arabic" panose="02020603050405020304" pitchFamily="18" charset="-78"/>
              <a:cs typeface="Simplified Arabic" panose="02020603050405020304" pitchFamily="18" charset="-7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2497653"/>
              </p:ext>
            </p:extLst>
          </p:nvPr>
        </p:nvGraphicFramePr>
        <p:xfrm>
          <a:off x="729916" y="1535189"/>
          <a:ext cx="7693293" cy="2713191"/>
        </p:xfrm>
        <a:graphic>
          <a:graphicData uri="http://schemas.openxmlformats.org/drawingml/2006/table">
            <a:tbl>
              <a:tblPr rtl="1" firstRow="1" bandRow="1">
                <a:tableStyleId>{69C7853C-536D-4A76-A0AE-DD22124D55A5}</a:tableStyleId>
              </a:tblPr>
              <a:tblGrid>
                <a:gridCol w="2028821"/>
                <a:gridCol w="1996362"/>
                <a:gridCol w="1770334"/>
                <a:gridCol w="1897776"/>
              </a:tblGrid>
              <a:tr h="503423">
                <a:tc gridSpan="4">
                  <a:txBody>
                    <a:bodyPr/>
                    <a:lstStyle/>
                    <a:p>
                      <a:pPr lvl="1" algn="ctr" rtl="1"/>
                      <a:r>
                        <a:rPr lang="ar-SA" sz="2400" b="0" dirty="0" smtClean="0"/>
                        <a:t>قيمة</a:t>
                      </a:r>
                      <a:r>
                        <a:rPr lang="ar-SA" sz="2400" b="0" baseline="0" dirty="0" smtClean="0"/>
                        <a:t> الطاقة للمحركين (</a:t>
                      </a:r>
                      <a:r>
                        <a:rPr lang="en-US" sz="2400" b="0" baseline="0" dirty="0" smtClean="0"/>
                        <a:t>B</a:t>
                      </a:r>
                      <a:r>
                        <a:rPr lang="ar-SA" sz="2400" b="0" baseline="0" dirty="0" smtClean="0"/>
                        <a:t>) و (</a:t>
                      </a:r>
                      <a:r>
                        <a:rPr lang="en-US" sz="2400" b="0" baseline="0" dirty="0" smtClean="0"/>
                        <a:t>C</a:t>
                      </a:r>
                      <a:r>
                        <a:rPr lang="ar-SA" sz="2400" b="0" baseline="0" dirty="0" smtClean="0"/>
                        <a:t>) على التوالي</a:t>
                      </a:r>
                      <a:endParaRPr lang="en-US" sz="2400" b="0" dirty="0"/>
                    </a:p>
                  </a:txBody>
                  <a:tcPr>
                    <a:cell3D prstMaterial="dkEdge">
                      <a:bevel w="165100" prst="coolSlant"/>
                      <a:lightRig rig="flood" dir="t"/>
                    </a:cell3D>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tr>
              <a:tr h="414596">
                <a:tc>
                  <a:txBody>
                    <a:bodyPr/>
                    <a:lstStyle/>
                    <a:p>
                      <a:pPr algn="ctr" rtl="1"/>
                      <a:r>
                        <a:rPr lang="ar-SA" b="1" dirty="0" smtClean="0">
                          <a:solidFill>
                            <a:schemeClr val="tx1"/>
                          </a:solidFill>
                          <a:latin typeface="Simplified Arabic" panose="02020603050405020304" pitchFamily="18" charset="-78"/>
                          <a:cs typeface="Simplified Arabic" panose="02020603050405020304" pitchFamily="18" charset="-78"/>
                        </a:rPr>
                        <a:t>50</a:t>
                      </a:r>
                      <a:r>
                        <a:rPr lang="ar-SA" b="1" baseline="0" dirty="0" smtClean="0">
                          <a:solidFill>
                            <a:schemeClr val="tx1"/>
                          </a:solidFill>
                          <a:latin typeface="Simplified Arabic" panose="02020603050405020304" pitchFamily="18" charset="-78"/>
                          <a:cs typeface="Simplified Arabic" panose="02020603050405020304" pitchFamily="18" charset="-78"/>
                        </a:rPr>
                        <a:t> و 0</a:t>
                      </a:r>
                      <a:endParaRPr lang="en-US" b="1" dirty="0">
                        <a:solidFill>
                          <a:schemeClr val="tx1"/>
                        </a:solidFill>
                        <a:latin typeface="Simplified Arabic" panose="02020603050405020304" pitchFamily="18" charset="-78"/>
                        <a:cs typeface="Simplified Arabic" panose="02020603050405020304" pitchFamily="18" charset="-78"/>
                      </a:endParaRPr>
                    </a:p>
                  </a:txBody>
                  <a:tcPr anchor="ctr">
                    <a:cell3D prstMaterial="dkEdge">
                      <a:bevel w="165100" prst="coolSlant"/>
                      <a:lightRig rig="flood" dir="t"/>
                    </a:cell3D>
                  </a:tcPr>
                </a:tc>
                <a:tc>
                  <a:txBody>
                    <a:bodyPr/>
                    <a:lstStyle/>
                    <a:p>
                      <a:pPr algn="ctr" rtl="1"/>
                      <a:r>
                        <a:rPr lang="ar-SA" b="1" dirty="0" smtClean="0">
                          <a:solidFill>
                            <a:schemeClr val="tx1"/>
                          </a:solidFill>
                          <a:latin typeface="Simplified Arabic" panose="02020603050405020304" pitchFamily="18" charset="-78"/>
                          <a:cs typeface="Simplified Arabic" panose="02020603050405020304" pitchFamily="18" charset="-78"/>
                        </a:rPr>
                        <a:t>0 و 50</a:t>
                      </a:r>
                      <a:endParaRPr lang="en-US" b="1" dirty="0">
                        <a:solidFill>
                          <a:schemeClr val="tx1"/>
                        </a:solidFill>
                        <a:latin typeface="Simplified Arabic" panose="02020603050405020304" pitchFamily="18" charset="-78"/>
                        <a:cs typeface="Simplified Arabic" panose="02020603050405020304" pitchFamily="18" charset="-78"/>
                      </a:endParaRPr>
                    </a:p>
                  </a:txBody>
                  <a:tcPr anchor="ctr">
                    <a:cell3D prstMaterial="dkEdge">
                      <a:bevel w="165100" prst="coolSlant"/>
                      <a:lightRig rig="flood" dir="t"/>
                    </a:cell3D>
                  </a:tcPr>
                </a:tc>
                <a:tc>
                  <a:txBody>
                    <a:bodyPr/>
                    <a:lstStyle/>
                    <a:p>
                      <a:pPr algn="ctr" rtl="1"/>
                      <a:r>
                        <a:rPr lang="ar-SA" b="1" dirty="0" smtClean="0">
                          <a:solidFill>
                            <a:schemeClr val="tx1"/>
                          </a:solidFill>
                          <a:latin typeface="Simplified Arabic" panose="02020603050405020304" pitchFamily="18" charset="-78"/>
                          <a:cs typeface="Simplified Arabic" panose="02020603050405020304" pitchFamily="18" charset="-78"/>
                        </a:rPr>
                        <a:t>50 و -50</a:t>
                      </a:r>
                      <a:endParaRPr lang="en-US" b="1" dirty="0">
                        <a:solidFill>
                          <a:schemeClr val="tx1"/>
                        </a:solidFill>
                        <a:latin typeface="Simplified Arabic" panose="02020603050405020304" pitchFamily="18" charset="-78"/>
                        <a:cs typeface="Simplified Arabic" panose="02020603050405020304" pitchFamily="18" charset="-78"/>
                      </a:endParaRPr>
                    </a:p>
                  </a:txBody>
                  <a:tcPr anchor="ctr">
                    <a:cell3D prstMaterial="dkEdge">
                      <a:bevel w="165100" prst="coolSlant"/>
                      <a:lightRig rig="flood" dir="t"/>
                    </a:cell3D>
                  </a:tcPr>
                </a:tc>
                <a:tc>
                  <a:txBody>
                    <a:bodyPr/>
                    <a:lstStyle/>
                    <a:p>
                      <a:pPr algn="ctr" rtl="1"/>
                      <a:r>
                        <a:rPr lang="ar-SA" b="1" dirty="0" smtClean="0">
                          <a:solidFill>
                            <a:schemeClr val="tx1"/>
                          </a:solidFill>
                          <a:latin typeface="Simplified Arabic" panose="02020603050405020304" pitchFamily="18" charset="-78"/>
                          <a:cs typeface="Simplified Arabic" panose="02020603050405020304" pitchFamily="18" charset="-78"/>
                        </a:rPr>
                        <a:t>-50 و 50</a:t>
                      </a:r>
                      <a:endParaRPr lang="en-US" b="1" dirty="0">
                        <a:solidFill>
                          <a:schemeClr val="tx1"/>
                        </a:solidFill>
                        <a:latin typeface="Simplified Arabic" panose="02020603050405020304" pitchFamily="18" charset="-78"/>
                        <a:cs typeface="Simplified Arabic" panose="02020603050405020304" pitchFamily="18" charset="-78"/>
                      </a:endParaRPr>
                    </a:p>
                  </a:txBody>
                  <a:tcPr anchor="ctr">
                    <a:cell3D prstMaterial="dkEdge">
                      <a:bevel w="165100" prst="coolSlant"/>
                      <a:lightRig rig="flood" dir="t"/>
                    </a:cell3D>
                  </a:tcPr>
                </a:tc>
              </a:tr>
              <a:tr h="1042585">
                <a:tc>
                  <a:txBody>
                    <a:bodyPr/>
                    <a:lstStyle/>
                    <a:p>
                      <a:endParaRPr lang="en-US" dirty="0"/>
                    </a:p>
                  </a:txBody>
                  <a:tcPr>
                    <a:cell3D prstMaterial="dkEdge">
                      <a:bevel w="165100" prst="coolSlant"/>
                      <a:lightRig rig="flood" dir="t"/>
                    </a:cell3D>
                  </a:tcPr>
                </a:tc>
                <a:tc>
                  <a:txBody>
                    <a:bodyPr/>
                    <a:lstStyle/>
                    <a:p>
                      <a:endParaRPr lang="en-US" dirty="0"/>
                    </a:p>
                  </a:txBody>
                  <a:tcPr>
                    <a:cell3D prstMaterial="dkEdge">
                      <a:bevel w="165100" prst="coolSlant"/>
                      <a:lightRig rig="flood" dir="t"/>
                    </a:cell3D>
                  </a:tcPr>
                </a:tc>
                <a:tc>
                  <a:txBody>
                    <a:bodyPr/>
                    <a:lstStyle/>
                    <a:p>
                      <a:endParaRPr lang="en-US" dirty="0"/>
                    </a:p>
                  </a:txBody>
                  <a:tcPr>
                    <a:cell3D prstMaterial="dkEdge">
                      <a:bevel w="165100" prst="coolSlant"/>
                      <a:lightRig rig="flood" dir="t"/>
                    </a:cell3D>
                  </a:tcPr>
                </a:tc>
                <a:tc>
                  <a:txBody>
                    <a:bodyPr/>
                    <a:lstStyle/>
                    <a:p>
                      <a:endParaRPr lang="en-US" dirty="0"/>
                    </a:p>
                  </a:txBody>
                  <a:tcPr>
                    <a:cell3D prstMaterial="dkEdge">
                      <a:bevel w="165100" prst="coolSlant"/>
                      <a:lightRig rig="flood" dir="t"/>
                    </a:cell3D>
                  </a:tcPr>
                </a:tc>
              </a:tr>
              <a:tr h="752587">
                <a:tc>
                  <a:txBody>
                    <a:bodyPr/>
                    <a:lstStyle/>
                    <a:p>
                      <a:pPr algn="ctr" rtl="1"/>
                      <a:r>
                        <a:rPr lang="ar-SA" dirty="0" smtClean="0"/>
                        <a:t>الى اليمين حول العجلة</a:t>
                      </a:r>
                      <a:r>
                        <a:rPr lang="en-US" dirty="0" smtClean="0"/>
                        <a:t> </a:t>
                      </a:r>
                      <a:r>
                        <a:rPr lang="ar-SA" baseline="0" dirty="0" smtClean="0"/>
                        <a:t> (</a:t>
                      </a:r>
                      <a:r>
                        <a:rPr lang="en-US" baseline="0" dirty="0" smtClean="0"/>
                        <a:t>C</a:t>
                      </a:r>
                      <a:r>
                        <a:rPr lang="ar-SA" baseline="0" dirty="0" smtClean="0"/>
                        <a:t>)</a:t>
                      </a:r>
                      <a:endParaRPr lang="en-US" dirty="0" smtClean="0"/>
                    </a:p>
                  </a:txBody>
                  <a:tcPr>
                    <a:cell3D prstMaterial="dkEdge">
                      <a:bevel w="165100" prst="coolSlant"/>
                      <a:lightRig rig="flood" dir="t"/>
                    </a:cell3D>
                  </a:tcPr>
                </a:tc>
                <a:tc>
                  <a:txBody>
                    <a:bodyPr/>
                    <a:lstStyle/>
                    <a:p>
                      <a:pPr algn="ctr" rtl="1"/>
                      <a:r>
                        <a:rPr lang="ar-SA" dirty="0" smtClean="0"/>
                        <a:t>الى اليسار حول العجلة</a:t>
                      </a:r>
                      <a:r>
                        <a:rPr lang="en-US" dirty="0" smtClean="0"/>
                        <a:t> </a:t>
                      </a:r>
                      <a:r>
                        <a:rPr lang="ar-SA" baseline="0" dirty="0" smtClean="0"/>
                        <a:t> (</a:t>
                      </a:r>
                      <a:r>
                        <a:rPr lang="en-US" baseline="0" dirty="0" smtClean="0"/>
                        <a:t>B</a:t>
                      </a:r>
                      <a:r>
                        <a:rPr lang="ar-SA" baseline="0" dirty="0" smtClean="0"/>
                        <a:t>)</a:t>
                      </a:r>
                      <a:endParaRPr lang="en-US" dirty="0" smtClean="0"/>
                    </a:p>
                  </a:txBody>
                  <a:tcPr>
                    <a:cell3D prstMaterial="dkEdge">
                      <a:bevel w="165100" prst="coolSlant"/>
                      <a:lightRig rig="flood" dir="t"/>
                    </a:cell3D>
                  </a:tcPr>
                </a:tc>
                <a:tc>
                  <a:txBody>
                    <a:bodyPr/>
                    <a:lstStyle/>
                    <a:p>
                      <a:pPr algn="ctr"/>
                      <a:r>
                        <a:rPr lang="ar-SA" dirty="0" smtClean="0"/>
                        <a:t>الى</a:t>
                      </a:r>
                      <a:r>
                        <a:rPr lang="ar-SA" baseline="0" dirty="0" smtClean="0"/>
                        <a:t> اليمين حول محور الروبوت</a:t>
                      </a:r>
                      <a:endParaRPr lang="en-US" dirty="0"/>
                    </a:p>
                  </a:txBody>
                  <a:tcPr>
                    <a:cell3D prstMaterial="dkEdge">
                      <a:bevel w="165100" prst="coolSlant"/>
                      <a:lightRig rig="flood" dir="t"/>
                    </a:cell3D>
                  </a:tcPr>
                </a:tc>
                <a:tc>
                  <a:txBody>
                    <a:bodyPr/>
                    <a:lstStyle/>
                    <a:p>
                      <a:pPr algn="ctr"/>
                      <a:r>
                        <a:rPr lang="ar-SA" dirty="0" smtClean="0"/>
                        <a:t>الى</a:t>
                      </a:r>
                      <a:r>
                        <a:rPr lang="ar-SA" baseline="0" dirty="0" smtClean="0"/>
                        <a:t> اليسار حول محور الروبوت</a:t>
                      </a:r>
                      <a:endParaRPr lang="en-US" dirty="0"/>
                    </a:p>
                  </a:txBody>
                  <a:tcPr>
                    <a:cell3D prstMaterial="dkEdge">
                      <a:bevel w="165100" prst="coolSlant"/>
                      <a:lightRig rig="flood" dir="t"/>
                    </a:cell3D>
                  </a:tcPr>
                </a:tc>
              </a:tr>
            </a:tbl>
          </a:graphicData>
        </a:graphic>
      </p:graphicFrame>
      <p:sp>
        <p:nvSpPr>
          <p:cNvPr id="14" name="Oval 13"/>
          <p:cNvSpPr/>
          <p:nvPr/>
        </p:nvSpPr>
        <p:spPr>
          <a:xfrm flipV="1">
            <a:off x="3856092" y="4876150"/>
            <a:ext cx="376001" cy="1007350"/>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15" name="TextBox 14"/>
          <p:cNvSpPr txBox="1"/>
          <p:nvPr/>
        </p:nvSpPr>
        <p:spPr>
          <a:xfrm>
            <a:off x="2778920" y="6050648"/>
            <a:ext cx="3160916" cy="369332"/>
          </a:xfrm>
          <a:prstGeom prst="rect">
            <a:avLst/>
          </a:prstGeom>
          <a:noFill/>
        </p:spPr>
        <p:txBody>
          <a:bodyPr wrap="square" rtlCol="0">
            <a:spAutoFit/>
          </a:bodyPr>
          <a:lstStyle/>
          <a:p>
            <a:pPr algn="ctr" rtl="1"/>
            <a:r>
              <a:rPr lang="ar-SA" dirty="0" smtClean="0">
                <a:latin typeface="Simplified Arabic" panose="02020603050405020304" pitchFamily="18" charset="-78"/>
                <a:cs typeface="Simplified Arabic" panose="02020603050405020304" pitchFamily="18" charset="-78"/>
              </a:rPr>
              <a:t>نكتب قيم الطاقة المناسبة للمحركين هنا</a:t>
            </a:r>
            <a:endParaRPr lang="en-US" dirty="0">
              <a:latin typeface="Simplified Arabic" panose="02020603050405020304" pitchFamily="18" charset="-78"/>
              <a:cs typeface="Simplified Arabic" panose="02020603050405020304" pitchFamily="18" charset="-78"/>
            </a:endParaRPr>
          </a:p>
        </p:txBody>
      </p:sp>
      <p:sp>
        <p:nvSpPr>
          <p:cNvPr id="3" name="Footer Placeholder 2"/>
          <p:cNvSpPr>
            <a:spLocks noGrp="1"/>
          </p:cNvSpPr>
          <p:nvPr>
            <p:ph type="ftr" sz="quarter" idx="11"/>
          </p:nvPr>
        </p:nvSpPr>
        <p:spPr/>
        <p:txBody>
          <a:bodyPr/>
          <a:lstStyle/>
          <a:p>
            <a:r>
              <a:rPr lang="en-US" smtClean="0"/>
              <a:t>Copyright © EV3Lessons.com 2014 (Last edit: 2/26/2015)</a:t>
            </a:r>
            <a:endParaRPr lang="en-US"/>
          </a:p>
        </p:txBody>
      </p:sp>
      <p:grpSp>
        <p:nvGrpSpPr>
          <p:cNvPr id="10" name="Group 9"/>
          <p:cNvGrpSpPr/>
          <p:nvPr/>
        </p:nvGrpSpPr>
        <p:grpSpPr>
          <a:xfrm>
            <a:off x="1110211" y="2421333"/>
            <a:ext cx="1230546" cy="1166533"/>
            <a:chOff x="892871" y="1623800"/>
            <a:chExt cx="1489854" cy="1584575"/>
          </a:xfrm>
        </p:grpSpPr>
        <p:grpSp>
          <p:nvGrpSpPr>
            <p:cNvPr id="11" name="Group 10"/>
            <p:cNvGrpSpPr/>
            <p:nvPr/>
          </p:nvGrpSpPr>
          <p:grpSpPr>
            <a:xfrm>
              <a:off x="892871" y="1623800"/>
              <a:ext cx="1199001" cy="1584575"/>
              <a:chOff x="6507213" y="1316383"/>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20" name="Rounded Rectangle 1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1" name="Rounded Rectangle 2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17" name="TextBox 16"/>
              <p:cNvSpPr txBox="1"/>
              <p:nvPr/>
            </p:nvSpPr>
            <p:spPr>
              <a:xfrm>
                <a:off x="7204218" y="1316383"/>
                <a:ext cx="465619" cy="5016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18" name="TextBox 17"/>
              <p:cNvSpPr txBox="1"/>
              <p:nvPr/>
            </p:nvSpPr>
            <p:spPr>
              <a:xfrm>
                <a:off x="7240596" y="2399271"/>
                <a:ext cx="465618" cy="5016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12" name="Curved Connector 11"/>
            <p:cNvCxnSpPr/>
            <p:nvPr/>
          </p:nvCxnSpPr>
          <p:spPr>
            <a:xfrm>
              <a:off x="2033828" y="1876829"/>
              <a:ext cx="348897" cy="393928"/>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762646" y="2416271"/>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30" name="TextBox 29"/>
              <p:cNvSpPr txBox="1"/>
              <p:nvPr/>
            </p:nvSpPr>
            <p:spPr>
              <a:xfrm>
                <a:off x="7216809" y="1236164"/>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31" name="TextBox 30"/>
              <p:cNvSpPr txBox="1"/>
              <p:nvPr/>
            </p:nvSpPr>
            <p:spPr>
              <a:xfrm>
                <a:off x="7240594" y="2387180"/>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27" name="Curved Connector 26"/>
            <p:cNvCxnSpPr/>
            <p:nvPr/>
          </p:nvCxnSpPr>
          <p:spPr>
            <a:xfrm>
              <a:off x="1785520" y="5041201"/>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2936627" y="2449776"/>
            <a:ext cx="990314" cy="1132675"/>
            <a:chOff x="6507213" y="1363219"/>
            <a:chExt cx="1199001" cy="1538588"/>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43" name="Rounded Rectangle 4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44" name="Rounded Rectangle 4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40" name="TextBox 39"/>
            <p:cNvSpPr txBox="1"/>
            <p:nvPr/>
          </p:nvSpPr>
          <p:spPr>
            <a:xfrm>
              <a:off x="7216809" y="1363219"/>
              <a:ext cx="465619" cy="501688"/>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41" name="TextBox 40"/>
            <p:cNvSpPr txBox="1"/>
            <p:nvPr/>
          </p:nvSpPr>
          <p:spPr>
            <a:xfrm>
              <a:off x="7240595" y="2400120"/>
              <a:ext cx="465619" cy="5016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46" name="Curved Connector 45"/>
          <p:cNvCxnSpPr/>
          <p:nvPr/>
        </p:nvCxnSpPr>
        <p:spPr>
          <a:xfrm flipV="1">
            <a:off x="3892102" y="3102824"/>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9936" y="2429365"/>
            <a:ext cx="1192067" cy="1112726"/>
            <a:chOff x="648830" y="4757667"/>
            <a:chExt cx="1359689" cy="1617863"/>
          </a:xfrm>
        </p:grpSpPr>
        <p:grpSp>
          <p:nvGrpSpPr>
            <p:cNvPr id="48" name="Group 47"/>
            <p:cNvGrpSpPr/>
            <p:nvPr/>
          </p:nvGrpSpPr>
          <p:grpSpPr>
            <a:xfrm>
              <a:off x="809518" y="4757667"/>
              <a:ext cx="1199001" cy="1617863"/>
              <a:chOff x="6507213" y="1334012"/>
              <a:chExt cx="1199001" cy="1617863"/>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55" name="Rounded Rectangle 54"/>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56" name="Rounded Rectangle 55"/>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52" name="TextBox 51"/>
              <p:cNvSpPr txBox="1"/>
              <p:nvPr/>
            </p:nvSpPr>
            <p:spPr>
              <a:xfrm>
                <a:off x="7216810" y="1334012"/>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53" name="TextBox 52"/>
              <p:cNvSpPr txBox="1"/>
              <p:nvPr/>
            </p:nvSpPr>
            <p:spPr>
              <a:xfrm>
                <a:off x="7240594" y="2414880"/>
                <a:ext cx="465620" cy="536995"/>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5480" y="3017374"/>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4DBC7FC8-25FB-FC45-8177-2B991DA6778C}" type="slidenum">
              <a:rPr lang="en-US" smtClean="0"/>
              <a:t>5</a:t>
            </a:fld>
            <a:endParaRPr lang="en-US"/>
          </a:p>
        </p:txBody>
      </p:sp>
      <p:sp>
        <p:nvSpPr>
          <p:cNvPr id="4" name="Right Arrow 3"/>
          <p:cNvSpPr/>
          <p:nvPr/>
        </p:nvSpPr>
        <p:spPr>
          <a:xfrm>
            <a:off x="374073" y="4693920"/>
            <a:ext cx="2572327"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1"/>
            <a:r>
              <a:rPr lang="ar-SA" sz="1600" dirty="0" smtClean="0">
                <a:solidFill>
                  <a:schemeClr val="tx1"/>
                </a:solidFill>
                <a:latin typeface="Simplified Arabic" panose="02020603050405020304" pitchFamily="18" charset="-78"/>
                <a:cs typeface="Simplified Arabic" panose="02020603050405020304" pitchFamily="18" charset="-78"/>
              </a:rPr>
              <a:t>أمر الحركة (</a:t>
            </a:r>
            <a:r>
              <a:rPr lang="en-US" sz="1600" dirty="0" smtClean="0">
                <a:solidFill>
                  <a:schemeClr val="tx1"/>
                </a:solidFill>
                <a:latin typeface="Simplified Arabic" panose="02020603050405020304" pitchFamily="18" charset="-78"/>
                <a:cs typeface="Simplified Arabic" panose="02020603050405020304" pitchFamily="18" charset="-78"/>
              </a:rPr>
              <a:t>Move Steering</a:t>
            </a:r>
            <a:r>
              <a:rPr lang="ar-SA" sz="1600" dirty="0" smtClean="0">
                <a:solidFill>
                  <a:schemeClr val="tx1"/>
                </a:solidFill>
                <a:latin typeface="Simplified Arabic" panose="02020603050405020304" pitchFamily="18" charset="-78"/>
                <a:cs typeface="Simplified Arabic" panose="02020603050405020304" pitchFamily="18" charset="-78"/>
              </a:rPr>
              <a:t>)</a:t>
            </a:r>
            <a:endParaRPr lang="en-US" sz="1600" dirty="0">
              <a:solidFill>
                <a:schemeClr val="tx1"/>
              </a:solidFill>
              <a:latin typeface="Simplified Arabic" panose="02020603050405020304" pitchFamily="18" charset="-78"/>
              <a:cs typeface="Simplified Arabic" panose="02020603050405020304" pitchFamily="18" charset="-78"/>
            </a:endParaRPr>
          </a:p>
        </p:txBody>
      </p:sp>
      <p:sp>
        <p:nvSpPr>
          <p:cNvPr id="59" name="Oval 13"/>
          <p:cNvSpPr/>
          <p:nvPr/>
        </p:nvSpPr>
        <p:spPr>
          <a:xfrm flipV="1">
            <a:off x="4260316" y="4876150"/>
            <a:ext cx="376001" cy="1007350"/>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099160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57518"/>
            <a:ext cx="8245475" cy="704341"/>
          </a:xfrm>
        </p:spPr>
        <p:txBody>
          <a:bodyPr/>
          <a:lstStyle/>
          <a:p>
            <a:pPr algn="r" rtl="1"/>
            <a:r>
              <a:rPr lang="ar-SA" dirty="0" smtClean="0">
                <a:latin typeface="Simplified Arabic" panose="02020603050405020304" pitchFamily="18" charset="-78"/>
                <a:cs typeface="Simplified Arabic" panose="02020603050405020304" pitchFamily="18" charset="-78"/>
              </a:rPr>
              <a:t>الدوران حول محور الروبوت بمقدار 90 درجة</a:t>
            </a:r>
            <a:endParaRPr lang="en-US"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a:xfrm>
            <a:off x="457200" y="1600200"/>
            <a:ext cx="8229600" cy="4999419"/>
          </a:xfrm>
        </p:spPr>
        <p:txBody>
          <a:bodyPr>
            <a:normAutofit/>
          </a:bodyPr>
          <a:lstStyle/>
          <a:p>
            <a:pPr algn="r" rtl="1"/>
            <a:endParaRPr lang="en-US" dirty="0" smtClean="0">
              <a:latin typeface="Simplified Arabic" panose="02020603050405020304" pitchFamily="18" charset="-78"/>
              <a:cs typeface="Simplified Arabic" panose="02020603050405020304" pitchFamily="18" charset="-78"/>
            </a:endParaRPr>
          </a:p>
          <a:p>
            <a:pPr algn="r" rtl="1"/>
            <a:endParaRPr lang="en-US" dirty="0">
              <a:latin typeface="Simplified Arabic" panose="02020603050405020304" pitchFamily="18" charset="-78"/>
              <a:cs typeface="Simplified Arabic" panose="02020603050405020304" pitchFamily="18" charset="-78"/>
            </a:endParaRPr>
          </a:p>
          <a:p>
            <a:pPr algn="r" rtl="1"/>
            <a:endParaRPr lang="en-US" dirty="0" smtClean="0">
              <a:latin typeface="Simplified Arabic" panose="02020603050405020304" pitchFamily="18" charset="-78"/>
              <a:cs typeface="Simplified Arabic" panose="02020603050405020304" pitchFamily="18" charset="-78"/>
            </a:endParaRPr>
          </a:p>
          <a:p>
            <a:pPr algn="r" rtl="1"/>
            <a:endParaRPr lang="en-US" dirty="0">
              <a:latin typeface="Simplified Arabic" panose="02020603050405020304" pitchFamily="18" charset="-78"/>
              <a:cs typeface="Simplified Arabic" panose="02020603050405020304" pitchFamily="18" charset="-78"/>
            </a:endParaRPr>
          </a:p>
          <a:p>
            <a:pPr algn="r" rtl="1"/>
            <a:endParaRPr lang="en-US" dirty="0" smtClean="0">
              <a:latin typeface="Simplified Arabic" panose="02020603050405020304" pitchFamily="18" charset="-78"/>
              <a:cs typeface="Simplified Arabic" panose="02020603050405020304" pitchFamily="18" charset="-78"/>
            </a:endParaRPr>
          </a:p>
          <a:p>
            <a:pPr algn="r" rtl="1"/>
            <a:endParaRPr lang="en-US" dirty="0">
              <a:latin typeface="Simplified Arabic" panose="02020603050405020304" pitchFamily="18" charset="-78"/>
              <a:cs typeface="Simplified Arabic" panose="02020603050405020304" pitchFamily="18" charset="-78"/>
            </a:endParaRPr>
          </a:p>
          <a:p>
            <a:pPr algn="r" rtl="1"/>
            <a:endParaRPr lang="en-US" dirty="0" smtClean="0">
              <a:latin typeface="Simplified Arabic" panose="02020603050405020304" pitchFamily="18" charset="-78"/>
              <a:cs typeface="Simplified Arabic" panose="02020603050405020304" pitchFamily="18" charset="-78"/>
            </a:endParaRPr>
          </a:p>
          <a:p>
            <a:pPr algn="r" rtl="1"/>
            <a:endParaRPr lang="en-US" dirty="0" smtClean="0">
              <a:latin typeface="Simplified Arabic" panose="02020603050405020304" pitchFamily="18" charset="-78"/>
              <a:cs typeface="Simplified Arabic" panose="02020603050405020304" pitchFamily="18" charset="-78"/>
            </a:endParaRPr>
          </a:p>
        </p:txBody>
      </p:sp>
      <p:pic>
        <p:nvPicPr>
          <p:cNvPr id="6" name="Picture 5" descr="6qc3Nq_aAkpt60pdvww4gFaPQxXNE3yZQQdwOo3LEO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4025" y="2168506"/>
            <a:ext cx="2846057" cy="1572108"/>
          </a:xfrm>
          <a:prstGeom prst="rect">
            <a:avLst/>
          </a:prstGeom>
        </p:spPr>
      </p:pic>
      <p:sp>
        <p:nvSpPr>
          <p:cNvPr id="8" name="Right Arrow 7"/>
          <p:cNvSpPr/>
          <p:nvPr/>
        </p:nvSpPr>
        <p:spPr>
          <a:xfrm>
            <a:off x="6214186" y="2621445"/>
            <a:ext cx="884050" cy="610153"/>
          </a:xfrm>
          <a:prstGeom prst="rightArrow">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9" name="Rectangle 8"/>
          <p:cNvSpPr/>
          <p:nvPr/>
        </p:nvSpPr>
        <p:spPr>
          <a:xfrm>
            <a:off x="457199" y="4779702"/>
            <a:ext cx="8182242" cy="954107"/>
          </a:xfrm>
          <a:prstGeom prst="rect">
            <a:avLst/>
          </a:prstGeom>
        </p:spPr>
        <p:txBody>
          <a:bodyPr wrap="square">
            <a:spAutoFit/>
          </a:bodyPr>
          <a:lstStyle/>
          <a:p>
            <a:pPr algn="r" rtl="1"/>
            <a:r>
              <a:rPr lang="ar-SA" sz="2800" dirty="0" smtClean="0">
                <a:solidFill>
                  <a:srgbClr val="FF0000"/>
                </a:solidFill>
                <a:latin typeface="Simplified Arabic" panose="02020603050405020304" pitchFamily="18" charset="-78"/>
                <a:cs typeface="Simplified Arabic" panose="02020603050405020304" pitchFamily="18" charset="-78"/>
              </a:rPr>
              <a:t>السؤال: ما هي عدد درجات دوران (العجلة) المحرك التي تلزم لجعل الروبوت يدور 90 درجة؟ هل هي 90</a:t>
            </a:r>
            <a:r>
              <a:rPr lang="en-US" sz="2800" baseline="30000" dirty="0" smtClean="0">
                <a:solidFill>
                  <a:srgbClr val="FF0000"/>
                </a:solidFill>
                <a:latin typeface="Simplified Arabic" panose="02020603050405020304" pitchFamily="18" charset="-78"/>
                <a:cs typeface="Simplified Arabic" panose="02020603050405020304" pitchFamily="18" charset="-78"/>
              </a:rPr>
              <a:t>o</a:t>
            </a:r>
            <a:endParaRPr lang="en-US" sz="2800" baseline="30000" dirty="0">
              <a:solidFill>
                <a:srgbClr val="FF0000"/>
              </a:solidFill>
              <a:latin typeface="Simplified Arabic" panose="02020603050405020304" pitchFamily="18" charset="-78"/>
              <a:cs typeface="Simplified Arabic" panose="02020603050405020304" pitchFamily="18" charset="-78"/>
            </a:endParaRPr>
          </a:p>
        </p:txBody>
      </p:sp>
      <p:cxnSp>
        <p:nvCxnSpPr>
          <p:cNvPr id="15" name="Straight Arrow Connector 14"/>
          <p:cNvCxnSpPr>
            <a:endCxn id="14" idx="5"/>
          </p:cNvCxnSpPr>
          <p:nvPr/>
        </p:nvCxnSpPr>
        <p:spPr>
          <a:xfrm flipH="1" flipV="1">
            <a:off x="2633902" y="3456178"/>
            <a:ext cx="1230212" cy="1098706"/>
          </a:xfrm>
          <a:prstGeom prst="straightConnector1">
            <a:avLst/>
          </a:prstGeom>
          <a:ln w="38100" cmpd="sng">
            <a:solidFill>
              <a:srgbClr val="D1282E"/>
            </a:solidFill>
            <a:tailEnd type="arrow"/>
          </a:ln>
        </p:spPr>
        <p:style>
          <a:lnRef idx="2">
            <a:schemeClr val="accent1"/>
          </a:lnRef>
          <a:fillRef idx="0">
            <a:schemeClr val="accent1"/>
          </a:fillRef>
          <a:effectRef idx="1">
            <a:schemeClr val="accent1"/>
          </a:effectRef>
          <a:fontRef idx="minor">
            <a:schemeClr val="tx1"/>
          </a:fontRef>
        </p:style>
      </p:cxnSp>
      <p:pic>
        <p:nvPicPr>
          <p:cNvPr id="17" name="Picture 16" descr="Screen Shot 2014-08-07 at 12.29.41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33741" y="1282413"/>
            <a:ext cx="3012848" cy="374207"/>
          </a:xfrm>
          <a:prstGeom prst="rect">
            <a:avLst/>
          </a:prstGeom>
        </p:spPr>
      </p:pic>
      <p:sp>
        <p:nvSpPr>
          <p:cNvPr id="14" name="Oval 13"/>
          <p:cNvSpPr/>
          <p:nvPr/>
        </p:nvSpPr>
        <p:spPr>
          <a:xfrm>
            <a:off x="2163417" y="2964622"/>
            <a:ext cx="551208" cy="57589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5" name="Footer Placeholder 4"/>
          <p:cNvSpPr>
            <a:spLocks noGrp="1"/>
          </p:cNvSpPr>
          <p:nvPr>
            <p:ph type="ftr" sz="quarter" idx="11"/>
          </p:nvPr>
        </p:nvSpPr>
        <p:spPr/>
        <p:txBody>
          <a:bodyPr/>
          <a:lstStyle/>
          <a:p>
            <a:r>
              <a:rPr lang="en-US" smtClean="0"/>
              <a:t>Copyright © EV3Lessons.com 2014 (Last edit: 2/26/2015)</a:t>
            </a:r>
            <a:endParaRPr lang="en-US"/>
          </a:p>
        </p:txBody>
      </p:sp>
      <p:grpSp>
        <p:nvGrpSpPr>
          <p:cNvPr id="13" name="Group 12"/>
          <p:cNvGrpSpPr/>
          <p:nvPr/>
        </p:nvGrpSpPr>
        <p:grpSpPr>
          <a:xfrm>
            <a:off x="4495941" y="2270758"/>
            <a:ext cx="1386064" cy="1371767"/>
            <a:chOff x="892871" y="1692163"/>
            <a:chExt cx="1386064" cy="1371767"/>
          </a:xfrm>
        </p:grpSpPr>
        <p:grpSp>
          <p:nvGrpSpPr>
            <p:cNvPr id="16" name="Group 15"/>
            <p:cNvGrpSpPr/>
            <p:nvPr/>
          </p:nvGrpSpPr>
          <p:grpSpPr>
            <a:xfrm>
              <a:off x="892871" y="1692163"/>
              <a:ext cx="1199001" cy="1371767"/>
              <a:chOff x="6507213" y="1384746"/>
              <a:chExt cx="1199001" cy="1371767"/>
            </a:xfrm>
          </p:grpSpPr>
          <p:grpSp>
            <p:nvGrpSpPr>
              <p:cNvPr id="20" name="Group 19"/>
              <p:cNvGrpSpPr/>
              <p:nvPr/>
            </p:nvGrpSpPr>
            <p:grpSpPr>
              <a:xfrm rot="5400000">
                <a:off x="6518630" y="1512901"/>
                <a:ext cx="1141996" cy="1164830"/>
                <a:chOff x="6310708" y="2223671"/>
                <a:chExt cx="809489" cy="898563"/>
              </a:xfrm>
            </p:grpSpPr>
            <p:sp>
              <p:nvSpPr>
                <p:cNvPr id="23" name="Rounded Rectangle 22"/>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24" name="Rounded Rectangle 23"/>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5" name="Rounded Rectangle 24"/>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26" name="Oval 25"/>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21" name="TextBox 20"/>
              <p:cNvSpPr txBox="1"/>
              <p:nvPr/>
            </p:nvSpPr>
            <p:spPr>
              <a:xfrm>
                <a:off x="7216809" y="1384746"/>
                <a:ext cx="465620" cy="36933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22" name="TextBox 21"/>
              <p:cNvSpPr txBox="1"/>
              <p:nvPr/>
            </p:nvSpPr>
            <p:spPr>
              <a:xfrm>
                <a:off x="7240594" y="2387181"/>
                <a:ext cx="465620" cy="36933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18" name="Curved Connector 17"/>
            <p:cNvCxnSpPr/>
            <p:nvPr/>
          </p:nvCxnSpPr>
          <p:spPr>
            <a:xfrm>
              <a:off x="1930037" y="1943504"/>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rot="5400000">
            <a:off x="7354057" y="2240817"/>
            <a:ext cx="1199001" cy="1371767"/>
            <a:chOff x="6507213" y="1384746"/>
            <a:chExt cx="1199001" cy="1371767"/>
          </a:xfrm>
        </p:grpSpPr>
        <p:grpSp>
          <p:nvGrpSpPr>
            <p:cNvPr id="30" name="Group 29"/>
            <p:cNvGrpSpPr/>
            <p:nvPr/>
          </p:nvGrpSpPr>
          <p:grpSpPr>
            <a:xfrm rot="5400000">
              <a:off x="6518630" y="1512901"/>
              <a:ext cx="1141996" cy="1164830"/>
              <a:chOff x="6310708" y="2223671"/>
              <a:chExt cx="809489" cy="898563"/>
            </a:xfrm>
          </p:grpSpPr>
          <p:sp>
            <p:nvSpPr>
              <p:cNvPr id="33" name="Rounded Rectangle 32"/>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34" name="Rounded Rectangle 33"/>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5" name="Rounded Rectangle 34"/>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6" name="Oval 35"/>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31" name="TextBox 30"/>
            <p:cNvSpPr txBox="1"/>
            <p:nvPr/>
          </p:nvSpPr>
          <p:spPr>
            <a:xfrm>
              <a:off x="7216809" y="1384746"/>
              <a:ext cx="465620" cy="36933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32" name="TextBox 31"/>
            <p:cNvSpPr txBox="1"/>
            <p:nvPr/>
          </p:nvSpPr>
          <p:spPr>
            <a:xfrm>
              <a:off x="7240594" y="2387181"/>
              <a:ext cx="465620" cy="36933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sp>
        <p:nvSpPr>
          <p:cNvPr id="7" name="TextBox 6"/>
          <p:cNvSpPr txBox="1"/>
          <p:nvPr/>
        </p:nvSpPr>
        <p:spPr>
          <a:xfrm>
            <a:off x="6301774" y="2042855"/>
            <a:ext cx="647007" cy="646331"/>
          </a:xfrm>
          <a:prstGeom prst="rect">
            <a:avLst/>
          </a:prstGeom>
          <a:noFill/>
        </p:spPr>
        <p:txBody>
          <a:bodyPr wrap="square" rtlCol="0">
            <a:spAutoFit/>
          </a:bodyPr>
          <a:lstStyle/>
          <a:p>
            <a:pPr algn="r" rtl="1"/>
            <a:r>
              <a:rPr lang="en-US" sz="3600" dirty="0" smtClean="0">
                <a:latin typeface="Simplified Arabic" panose="02020603050405020304" pitchFamily="18" charset="-78"/>
                <a:cs typeface="Simplified Arabic" panose="02020603050405020304" pitchFamily="18" charset="-78"/>
              </a:rPr>
              <a:t>?</a:t>
            </a:r>
            <a:endParaRPr lang="en-US" sz="3600" dirty="0">
              <a:latin typeface="Simplified Arabic" panose="02020603050405020304" pitchFamily="18" charset="-78"/>
              <a:cs typeface="Simplified Arabic" panose="02020603050405020304" pitchFamily="18" charset="-78"/>
            </a:endParaRPr>
          </a:p>
        </p:txBody>
      </p:sp>
      <p:sp>
        <p:nvSpPr>
          <p:cNvPr id="11" name="Slide Number Placeholder 10"/>
          <p:cNvSpPr>
            <a:spLocks noGrp="1"/>
          </p:cNvSpPr>
          <p:nvPr>
            <p:ph type="sldNum" sz="quarter" idx="12"/>
          </p:nvPr>
        </p:nvSpPr>
        <p:spPr/>
        <p:txBody>
          <a:bodyPr/>
          <a:lstStyle/>
          <a:p>
            <a:fld id="{4DBC7FC8-25FB-FC45-8177-2B991DA6778C}" type="slidenum">
              <a:rPr lang="en-US" smtClean="0"/>
              <a:t>6</a:t>
            </a:fld>
            <a:endParaRPr lang="en-US"/>
          </a:p>
        </p:txBody>
      </p:sp>
      <p:sp>
        <p:nvSpPr>
          <p:cNvPr id="4" name="TextBox 3"/>
          <p:cNvSpPr txBox="1"/>
          <p:nvPr/>
        </p:nvSpPr>
        <p:spPr>
          <a:xfrm>
            <a:off x="1881765" y="5808385"/>
            <a:ext cx="5333109" cy="461665"/>
          </a:xfrm>
          <a:prstGeom prst="rect">
            <a:avLst/>
          </a:prstGeom>
          <a:noFill/>
        </p:spPr>
        <p:txBody>
          <a:bodyPr wrap="square" rtlCol="0">
            <a:spAutoFit/>
          </a:bodyPr>
          <a:lstStyle/>
          <a:p>
            <a:pPr algn="r" rtl="1"/>
            <a:r>
              <a:rPr lang="ar-SA" sz="2400" dirty="0" smtClean="0">
                <a:latin typeface="Simplified Arabic" panose="02020603050405020304" pitchFamily="18" charset="-78"/>
                <a:cs typeface="Simplified Arabic" panose="02020603050405020304" pitchFamily="18" charset="-78"/>
              </a:rPr>
              <a:t>الجواب: لا، انظر الحل على الشريحة التالية</a:t>
            </a:r>
            <a:endParaRPr lang="en-US" sz="2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15134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709727"/>
          </a:xfrm>
        </p:spPr>
        <p:txBody>
          <a:bodyPr>
            <a:normAutofit/>
          </a:bodyPr>
          <a:lstStyle/>
          <a:p>
            <a:pPr algn="r" rtl="1"/>
            <a:r>
              <a:rPr lang="ar-SA" dirty="0" smtClean="0">
                <a:latin typeface="Simplified Arabic" panose="02020603050405020304" pitchFamily="18" charset="-78"/>
                <a:cs typeface="Simplified Arabic" panose="02020603050405020304" pitchFamily="18" charset="-78"/>
              </a:rPr>
              <a:t>كيف تجعل الروبوت يدور 90 درجة</a:t>
            </a:r>
            <a:endParaRPr lang="en-US"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a:xfrm>
            <a:off x="457199" y="1075575"/>
            <a:ext cx="8245474" cy="5148580"/>
          </a:xfrm>
        </p:spPr>
        <p:txBody>
          <a:bodyPr>
            <a:normAutofit fontScale="92500"/>
          </a:bodyPr>
          <a:lstStyle/>
          <a:p>
            <a:pPr algn="r" rtl="1"/>
            <a:r>
              <a:rPr lang="ar-SA" sz="2400" b="0" dirty="0" smtClean="0">
                <a:latin typeface="Simplified Arabic" panose="02020603050405020304" pitchFamily="18" charset="-78"/>
                <a:cs typeface="Simplified Arabic" panose="02020603050405020304" pitchFamily="18" charset="-78"/>
              </a:rPr>
              <a:t>الطريقة الأولى:</a:t>
            </a:r>
          </a:p>
          <a:p>
            <a:pPr algn="r" rtl="1"/>
            <a:r>
              <a:rPr lang="ar-SA" sz="2400" b="0" dirty="0" smtClean="0">
                <a:latin typeface="Simplified Arabic" panose="02020603050405020304" pitchFamily="18" charset="-78"/>
                <a:cs typeface="Simplified Arabic" panose="02020603050405020304" pitchFamily="18" charset="-78"/>
              </a:rPr>
              <a:t>نستخدم خيار (</a:t>
            </a:r>
            <a:r>
              <a:rPr lang="en-US" sz="2400" b="0" dirty="0" smtClean="0">
                <a:latin typeface="Simplified Arabic" panose="02020603050405020304" pitchFamily="18" charset="-78"/>
                <a:cs typeface="Simplified Arabic" panose="02020603050405020304" pitchFamily="18" charset="-78"/>
              </a:rPr>
              <a:t>port view</a:t>
            </a:r>
            <a:r>
              <a:rPr lang="ar-SA" sz="2400" b="0" dirty="0" smtClean="0">
                <a:latin typeface="Simplified Arabic" panose="02020603050405020304" pitchFamily="18" charset="-78"/>
                <a:cs typeface="Simplified Arabic" panose="02020603050405020304" pitchFamily="18" charset="-78"/>
              </a:rPr>
              <a:t>) في الروبوت ونكتب عدد الدرجات الصحيح في أمر الحركة</a:t>
            </a:r>
          </a:p>
          <a:p>
            <a:pPr algn="r" rtl="1"/>
            <a:endParaRPr lang="ar-SA" sz="2400" b="0" dirty="0">
              <a:latin typeface="Simplified Arabic" panose="02020603050405020304" pitchFamily="18" charset="-78"/>
              <a:cs typeface="Simplified Arabic" panose="02020603050405020304" pitchFamily="18" charset="-78"/>
            </a:endParaRPr>
          </a:p>
          <a:p>
            <a:pPr algn="r" rtl="1"/>
            <a:endParaRPr lang="ar-SA" sz="2400" b="0" dirty="0" smtClean="0">
              <a:latin typeface="Simplified Arabic" panose="02020603050405020304" pitchFamily="18" charset="-78"/>
              <a:cs typeface="Simplified Arabic" panose="02020603050405020304" pitchFamily="18" charset="-78"/>
            </a:endParaRPr>
          </a:p>
          <a:p>
            <a:pPr algn="r" rtl="1"/>
            <a:endParaRPr lang="ar-SA" sz="2400" b="0" dirty="0">
              <a:latin typeface="Simplified Arabic" panose="02020603050405020304" pitchFamily="18" charset="-78"/>
              <a:cs typeface="Simplified Arabic" panose="02020603050405020304" pitchFamily="18" charset="-78"/>
            </a:endParaRPr>
          </a:p>
          <a:p>
            <a:pPr algn="r" rtl="1"/>
            <a:endParaRPr lang="ar-SA" sz="2400" b="0" dirty="0" smtClean="0">
              <a:latin typeface="Simplified Arabic" panose="02020603050405020304" pitchFamily="18" charset="-78"/>
              <a:cs typeface="Simplified Arabic" panose="02020603050405020304" pitchFamily="18" charset="-78"/>
            </a:endParaRPr>
          </a:p>
          <a:p>
            <a:pPr algn="r" rtl="1"/>
            <a:endParaRPr lang="ar-SA" sz="2400" b="0" dirty="0" smtClean="0">
              <a:latin typeface="Simplified Arabic" panose="02020603050405020304" pitchFamily="18" charset="-78"/>
              <a:cs typeface="Simplified Arabic" panose="02020603050405020304" pitchFamily="18" charset="-78"/>
            </a:endParaRPr>
          </a:p>
          <a:p>
            <a:pPr algn="r" rtl="1"/>
            <a:r>
              <a:rPr lang="ar-SA" sz="2400" b="0" dirty="0" smtClean="0">
                <a:latin typeface="Simplified Arabic" panose="02020603050405020304" pitchFamily="18" charset="-78"/>
                <a:cs typeface="Simplified Arabic" panose="02020603050405020304" pitchFamily="18" charset="-78"/>
              </a:rPr>
              <a:t>الطريقة الثانية نحسب عدد الدرجات التي تلزم بناء على المعادلة التالية :</a:t>
            </a:r>
          </a:p>
          <a:p>
            <a:pPr algn="r" rtl="1"/>
            <a:r>
              <a:rPr lang="ar-SA" sz="2400" b="0" dirty="0" smtClean="0">
                <a:latin typeface="Simplified Arabic" panose="02020603050405020304" pitchFamily="18" charset="-78"/>
                <a:cs typeface="Simplified Arabic" panose="02020603050405020304" pitchFamily="18" charset="-78"/>
              </a:rPr>
              <a:t>عدد درجات دوران الروبوت = عدد الدرجات * 2 * طول محور العجلات \ قطر العجلة</a:t>
            </a:r>
          </a:p>
          <a:p>
            <a:pPr algn="r" rtl="1"/>
            <a:r>
              <a:rPr lang="ar-SA" sz="2400" b="0" dirty="0" smtClean="0">
                <a:latin typeface="Simplified Arabic" panose="02020603050405020304" pitchFamily="18" charset="-78"/>
                <a:cs typeface="Simplified Arabic" panose="02020603050405020304" pitchFamily="18" charset="-78"/>
              </a:rPr>
              <a:t>ملاحظة: لمعرفة كيفية اشتقاق معادلات حساب الدرجات، </a:t>
            </a:r>
            <a:r>
              <a:rPr lang="ar-SA" sz="2400" b="0" dirty="0">
                <a:latin typeface="Simplified Arabic" panose="02020603050405020304" pitchFamily="18" charset="-78"/>
                <a:cs typeface="Simplified Arabic" panose="02020603050405020304" pitchFamily="18" charset="-78"/>
              </a:rPr>
              <a:t>ا</a:t>
            </a:r>
            <a:r>
              <a:rPr lang="ar-SA" sz="2400" b="0" dirty="0" smtClean="0">
                <a:latin typeface="Simplified Arabic" panose="02020603050405020304" pitchFamily="18" charset="-78"/>
                <a:cs typeface="Simplified Arabic" panose="02020603050405020304" pitchFamily="18" charset="-78"/>
              </a:rPr>
              <a:t>نظر الملف المرفق على الموقع</a:t>
            </a:r>
            <a:endParaRPr lang="en-US" sz="1600" b="0" dirty="0">
              <a:latin typeface="Simplified Arabic" panose="02020603050405020304" pitchFamily="18" charset="-78"/>
              <a:cs typeface="Simplified Arabic" panose="02020603050405020304" pitchFamily="18" charset="-78"/>
            </a:endParaRPr>
          </a:p>
        </p:txBody>
      </p:sp>
      <p:pic>
        <p:nvPicPr>
          <p:cNvPr id="6" name="Picture 5" descr="6qc3Nq_aAkpt60pdvww4gFaPQxXNE3yZQQdwOo3LEO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5239" y="2541568"/>
            <a:ext cx="3543904" cy="1957585"/>
          </a:xfrm>
          <a:prstGeom prst="rect">
            <a:avLst/>
          </a:prstGeom>
        </p:spPr>
      </p:pic>
      <p:pic>
        <p:nvPicPr>
          <p:cNvPr id="7" name="Picture 6" descr="Screen Shot 2014-08-07 at 12.29.41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2046268"/>
            <a:ext cx="3987800" cy="495300"/>
          </a:xfrm>
          <a:prstGeom prst="rect">
            <a:avLst/>
          </a:prstGeom>
        </p:spPr>
      </p:pic>
      <p:sp>
        <p:nvSpPr>
          <p:cNvPr id="8" name="Oval 7"/>
          <p:cNvSpPr/>
          <p:nvPr/>
        </p:nvSpPr>
        <p:spPr>
          <a:xfrm>
            <a:off x="2606762" y="3535225"/>
            <a:ext cx="604029" cy="673093"/>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a:p>
        </p:txBody>
      </p:sp>
      <p:sp>
        <p:nvSpPr>
          <p:cNvPr id="11" name="Slide Number Placeholder 10"/>
          <p:cNvSpPr>
            <a:spLocks noGrp="1"/>
          </p:cNvSpPr>
          <p:nvPr>
            <p:ph type="sldNum" sz="quarter" idx="12"/>
          </p:nvPr>
        </p:nvSpPr>
        <p:spPr/>
        <p:txBody>
          <a:bodyPr/>
          <a:lstStyle/>
          <a:p>
            <a:fld id="{4DBC7FC8-25FB-FC45-8177-2B991DA6778C}" type="slidenum">
              <a:rPr lang="en-US" smtClean="0"/>
              <a:t>7</a:t>
            </a:fld>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909258" y="2221181"/>
            <a:ext cx="3548125" cy="1998312"/>
          </a:xfrm>
          <a:prstGeom prst="rect">
            <a:avLst/>
          </a:prstGeom>
        </p:spPr>
      </p:pic>
    </p:spTree>
    <p:extLst>
      <p:ext uri="{BB962C8B-B14F-4D97-AF65-F5344CB8AC3E}">
        <p14:creationId xmlns:p14="http://schemas.microsoft.com/office/powerpoint/2010/main" val="321522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5455"/>
            <a:ext cx="8245475" cy="657773"/>
          </a:xfrm>
        </p:spPr>
        <p:txBody>
          <a:bodyPr/>
          <a:lstStyle/>
          <a:p>
            <a:pPr algn="r" rtl="1"/>
            <a:r>
              <a:rPr lang="ar-SA" dirty="0" smtClean="0">
                <a:latin typeface="Simplified Arabic" panose="02020603050405020304" pitchFamily="18" charset="-78"/>
                <a:cs typeface="Simplified Arabic" panose="02020603050405020304" pitchFamily="18" charset="-78"/>
              </a:rPr>
              <a:t>تعليمات للمدرسين</a:t>
            </a:r>
            <a:endParaRPr lang="en-US"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a:xfrm>
            <a:off x="457200" y="1106056"/>
            <a:ext cx="8245474" cy="3497118"/>
          </a:xfrm>
        </p:spPr>
        <p:txBody>
          <a:bodyPr>
            <a:normAutofit/>
          </a:bodyPr>
          <a:lstStyle/>
          <a:p>
            <a:pPr marL="342900" indent="-342900" algn="r" rtl="1">
              <a:buFont typeface="Arial" panose="020B0604020202020204" pitchFamily="34" charset="0"/>
              <a:buChar char="•"/>
            </a:pPr>
            <a:r>
              <a:rPr lang="ar-SA" sz="2800" b="0" dirty="0">
                <a:latin typeface="Simplified Arabic" panose="02020603050405020304" pitchFamily="18" charset="-78"/>
                <a:cs typeface="Simplified Arabic" panose="02020603050405020304" pitchFamily="18" charset="-78"/>
              </a:rPr>
              <a:t>يتم تقسيم الصف الى مجموعات من 3 الى 5 طلاب لكل روبوت</a:t>
            </a:r>
          </a:p>
          <a:p>
            <a:pPr marL="342900" indent="-342900" algn="r" rtl="1">
              <a:buFont typeface="Arial" panose="020B0604020202020204" pitchFamily="34" charset="0"/>
              <a:buChar char="•"/>
            </a:pPr>
            <a:r>
              <a:rPr lang="ar-SA" sz="2800" b="0" dirty="0">
                <a:latin typeface="Simplified Arabic" panose="02020603050405020304" pitchFamily="18" charset="-78"/>
                <a:cs typeface="Simplified Arabic" panose="02020603050405020304" pitchFamily="18" charset="-78"/>
              </a:rPr>
              <a:t>يتم توزيع ورقة العمل المرفقة</a:t>
            </a:r>
          </a:p>
          <a:p>
            <a:pPr marL="342900" indent="-342900" algn="r" rtl="1">
              <a:buFont typeface="Arial" panose="020B0604020202020204" pitchFamily="34" charset="0"/>
              <a:buChar char="•"/>
            </a:pPr>
            <a:r>
              <a:rPr lang="ar-SA" sz="2800" b="0" dirty="0">
                <a:latin typeface="Simplified Arabic" panose="02020603050405020304" pitchFamily="18" charset="-78"/>
                <a:cs typeface="Simplified Arabic" panose="02020603050405020304" pitchFamily="18" charset="-78"/>
              </a:rPr>
              <a:t>تفصيل التحدي على الشريحة 9</a:t>
            </a:r>
            <a:endParaRPr lang="en-US" sz="2800" b="0" dirty="0">
              <a:latin typeface="Simplified Arabic" panose="02020603050405020304" pitchFamily="18" charset="-78"/>
              <a:cs typeface="Simplified Arabic" panose="02020603050405020304" pitchFamily="18" charset="-78"/>
            </a:endParaRPr>
          </a:p>
          <a:p>
            <a:pPr marL="342900" indent="-342900" algn="r" rtl="1">
              <a:buFont typeface="Arial" panose="020B0604020202020204" pitchFamily="34" charset="0"/>
              <a:buChar char="•"/>
            </a:pPr>
            <a:r>
              <a:rPr lang="ar-SA" sz="2800" b="0" dirty="0">
                <a:latin typeface="Simplified Arabic" panose="02020603050405020304" pitchFamily="18" charset="-78"/>
                <a:cs typeface="Simplified Arabic" panose="02020603050405020304" pitchFamily="18" charset="-78"/>
              </a:rPr>
              <a:t>نقاش التحدي على الشريحة 10</a:t>
            </a:r>
          </a:p>
          <a:p>
            <a:pPr marL="342900" indent="-342900" algn="r" rtl="1">
              <a:buFont typeface="Arial" panose="020B0604020202020204" pitchFamily="34" charset="0"/>
              <a:buChar char="•"/>
            </a:pPr>
            <a:r>
              <a:rPr lang="ar-SA" sz="2800" b="0" dirty="0">
                <a:latin typeface="Simplified Arabic" panose="02020603050405020304" pitchFamily="18" charset="-78"/>
                <a:cs typeface="Simplified Arabic" panose="02020603050405020304" pitchFamily="18" charset="-78"/>
              </a:rPr>
              <a:t>حل التحدي على الشريحة </a:t>
            </a:r>
            <a:r>
              <a:rPr lang="ar-SA" sz="2800" b="0" dirty="0" smtClean="0">
                <a:latin typeface="Simplified Arabic" panose="02020603050405020304" pitchFamily="18" charset="-78"/>
                <a:cs typeface="Simplified Arabic" panose="02020603050405020304" pitchFamily="18" charset="-78"/>
              </a:rPr>
              <a:t>11</a:t>
            </a:r>
            <a:endParaRPr lang="ar-SA" sz="2800" b="0" dirty="0">
              <a:latin typeface="Simplified Arabic" panose="02020603050405020304" pitchFamily="18" charset="-78"/>
              <a:cs typeface="Simplified Arabic" panose="02020603050405020304" pitchFamily="18" charset="-78"/>
            </a:endParaRPr>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2136365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742363"/>
          </a:xfrm>
        </p:spPr>
        <p:txBody>
          <a:bodyPr/>
          <a:lstStyle/>
          <a:p>
            <a:pPr algn="r" rtl="1"/>
            <a:r>
              <a:rPr lang="ar-SA" dirty="0" smtClean="0">
                <a:latin typeface="Simplified Arabic" panose="02020603050405020304" pitchFamily="18" charset="-78"/>
                <a:cs typeface="Simplified Arabic" panose="02020603050405020304" pitchFamily="18" charset="-78"/>
              </a:rPr>
              <a:t>تحديات الدوران</a:t>
            </a:r>
            <a:endParaRPr lang="en-US"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a:xfrm>
            <a:off x="4602429" y="1021235"/>
            <a:ext cx="4100245" cy="4373563"/>
          </a:xfrm>
        </p:spPr>
        <p:txBody>
          <a:bodyPr>
            <a:normAutofit/>
          </a:bodyPr>
          <a:lstStyle/>
          <a:p>
            <a:pPr algn="ctr" rtl="1"/>
            <a:r>
              <a:rPr lang="ar-SA" sz="2400" u="sng" dirty="0" smtClean="0">
                <a:solidFill>
                  <a:srgbClr val="00B050"/>
                </a:solidFill>
                <a:latin typeface="Simplified Arabic" panose="02020603050405020304" pitchFamily="18" charset="-78"/>
                <a:cs typeface="Simplified Arabic" panose="02020603050405020304" pitchFamily="18" charset="-78"/>
              </a:rPr>
              <a:t>التحدي الثاني</a:t>
            </a:r>
            <a:endParaRPr lang="en-US" sz="2400" u="sng" dirty="0">
              <a:solidFill>
                <a:srgbClr val="00B050"/>
              </a:solidFill>
              <a:latin typeface="Simplified Arabic" panose="02020603050405020304" pitchFamily="18" charset="-78"/>
              <a:cs typeface="Simplified Arabic" panose="02020603050405020304" pitchFamily="18" charset="-78"/>
            </a:endParaRPr>
          </a:p>
          <a:p>
            <a:pPr marL="342900" indent="-342900" algn="r" rtl="1">
              <a:buFont typeface="Arial" panose="020B0604020202020204" pitchFamily="34" charset="0"/>
              <a:buChar char="•"/>
            </a:pPr>
            <a:r>
              <a:rPr lang="ar-SA" sz="2400" b="0" dirty="0" smtClean="0">
                <a:latin typeface="Simplified Arabic" panose="02020603050405020304" pitchFamily="18" charset="-78"/>
                <a:cs typeface="Simplified Arabic" panose="02020603050405020304" pitchFamily="18" charset="-78"/>
              </a:rPr>
              <a:t>يجب على الروبوت العداء الانتقال من القاعدة الأولى الى القاعدة الثانية، ثم الالتفاف والعودة الى القاعدة الأولى</a:t>
            </a:r>
          </a:p>
          <a:p>
            <a:pPr marL="342900" indent="-342900" algn="r" rtl="1">
              <a:buFont typeface="Arial" panose="020B0604020202020204" pitchFamily="34" charset="0"/>
              <a:buChar char="•"/>
            </a:pPr>
            <a:r>
              <a:rPr lang="ar-SA" sz="2400" b="0" dirty="0" smtClean="0">
                <a:latin typeface="Simplified Arabic" panose="02020603050405020304" pitchFamily="18" charset="-78"/>
                <a:cs typeface="Simplified Arabic" panose="02020603050405020304" pitchFamily="18" charset="-78"/>
              </a:rPr>
              <a:t>سر الى الأمام. دُر 180 درجة، ثم عُد الى حيثُ بدأت</a:t>
            </a:r>
          </a:p>
        </p:txBody>
      </p:sp>
      <p:sp>
        <p:nvSpPr>
          <p:cNvPr id="4" name="Footer Placeholder 3"/>
          <p:cNvSpPr>
            <a:spLocks noGrp="1"/>
          </p:cNvSpPr>
          <p:nvPr>
            <p:ph type="ftr" sz="quarter" idx="11"/>
          </p:nvPr>
        </p:nvSpPr>
        <p:spPr/>
        <p:txBody>
          <a:bodyPr/>
          <a:lstStyle/>
          <a:p>
            <a:r>
              <a:rPr lang="en-US" smtClean="0"/>
              <a:t>Copyright © EV3Lessons.com 2014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grpSp>
        <p:nvGrpSpPr>
          <p:cNvPr id="17" name="Group 16"/>
          <p:cNvGrpSpPr/>
          <p:nvPr/>
        </p:nvGrpSpPr>
        <p:grpSpPr>
          <a:xfrm>
            <a:off x="752270" y="3987992"/>
            <a:ext cx="2136519" cy="2304484"/>
            <a:chOff x="741879" y="3987992"/>
            <a:chExt cx="2136519" cy="2304484"/>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nvGrpSpPr>
            <p:cNvPr id="7" name="Group 6"/>
            <p:cNvGrpSpPr/>
            <p:nvPr/>
          </p:nvGrpSpPr>
          <p:grpSpPr>
            <a:xfrm rot="18292411">
              <a:off x="2017105" y="5431183"/>
              <a:ext cx="560838" cy="1161748"/>
              <a:chOff x="6465561" y="1306907"/>
              <a:chExt cx="1164830" cy="2459735"/>
            </a:xfrm>
          </p:grpSpPr>
          <p:grpSp>
            <p:nvGrpSpPr>
              <p:cNvPr id="8" name="Group 7"/>
              <p:cNvGrpSpPr/>
              <p:nvPr/>
            </p:nvGrpSpPr>
            <p:grpSpPr>
              <a:xfrm rot="5400000">
                <a:off x="6476980" y="1898451"/>
                <a:ext cx="1141992" cy="1164830"/>
                <a:chOff x="6584034" y="2255811"/>
                <a:chExt cx="809490" cy="898563"/>
              </a:xfrm>
            </p:grpSpPr>
            <p:sp>
              <p:nvSpPr>
                <p:cNvPr id="11" name="Rounded Rectangle 10"/>
                <p:cNvSpPr/>
                <p:nvPr/>
              </p:nvSpPr>
              <p:spPr>
                <a:xfrm>
                  <a:off x="6739929" y="2255811"/>
                  <a:ext cx="519443"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12" name="Rounded Rectangle 11"/>
                <p:cNvSpPr/>
                <p:nvPr/>
              </p:nvSpPr>
              <p:spPr>
                <a:xfrm>
                  <a:off x="7252403" y="2565586"/>
                  <a:ext cx="141121" cy="295035"/>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13" name="Rounded Rectangle 12"/>
                <p:cNvSpPr/>
                <p:nvPr/>
              </p:nvSpPr>
              <p:spPr>
                <a:xfrm>
                  <a:off x="6584034" y="2565585"/>
                  <a:ext cx="141121" cy="295035"/>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14" name="Oval 13"/>
                <p:cNvSpPr>
                  <a:spLocks noChangeAspect="1"/>
                </p:cNvSpPr>
                <p:nvPr/>
              </p:nvSpPr>
              <p:spPr>
                <a:xfrm>
                  <a:off x="6895234" y="2287799"/>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9" name="TextBox 8"/>
              <p:cNvSpPr txBox="1"/>
              <p:nvPr/>
            </p:nvSpPr>
            <p:spPr>
              <a:xfrm>
                <a:off x="6884739" y="1306907"/>
                <a:ext cx="465622" cy="78198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10" name="TextBox 9"/>
              <p:cNvSpPr txBox="1"/>
              <p:nvPr/>
            </p:nvSpPr>
            <p:spPr>
              <a:xfrm>
                <a:off x="6892350" y="2984660"/>
                <a:ext cx="465620" cy="781982"/>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31667" y="4695133"/>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7" y="927028"/>
            <a:ext cx="3873838" cy="300148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rtl="1"/>
            <a:r>
              <a:rPr lang="ar-SA" u="sng" dirty="0" smtClean="0">
                <a:solidFill>
                  <a:srgbClr val="00B050"/>
                </a:solidFill>
                <a:latin typeface="Simplified Arabic" panose="02020603050405020304" pitchFamily="18" charset="-78"/>
                <a:cs typeface="Simplified Arabic" panose="02020603050405020304" pitchFamily="18" charset="-78"/>
              </a:rPr>
              <a:t>التحدي الأول</a:t>
            </a:r>
            <a:endParaRPr lang="en-US" u="sng" dirty="0" smtClean="0">
              <a:solidFill>
                <a:srgbClr val="00B050"/>
              </a:solidFill>
              <a:latin typeface="Simplified Arabic" panose="02020603050405020304" pitchFamily="18" charset="-78"/>
              <a:cs typeface="Simplified Arabic" panose="02020603050405020304" pitchFamily="18" charset="-78"/>
            </a:endParaRPr>
          </a:p>
          <a:p>
            <a:pPr marL="342900" indent="-342900" algn="r" rtl="1">
              <a:buFont typeface="Arial" panose="020B0604020202020204" pitchFamily="34" charset="0"/>
              <a:buChar char="•"/>
            </a:pPr>
            <a:r>
              <a:rPr lang="ar-SA" b="0" dirty="0" smtClean="0">
                <a:latin typeface="Simplified Arabic" panose="02020603050405020304" pitchFamily="18" charset="-78"/>
                <a:cs typeface="Simplified Arabic" panose="02020603050405020304" pitchFamily="18" charset="-78"/>
              </a:rPr>
              <a:t>يمثل الروبوت الخاص بك عداء يود الدوران حول الملعب والعودة الى مكانه الأصلي</a:t>
            </a:r>
          </a:p>
          <a:p>
            <a:pPr marL="342900" indent="-342900" algn="r" rtl="1">
              <a:buFont typeface="Arial" panose="020B0604020202020204" pitchFamily="34" charset="0"/>
              <a:buChar char="•"/>
            </a:pPr>
            <a:r>
              <a:rPr lang="ar-SA" b="0" dirty="0" smtClean="0">
                <a:latin typeface="Simplified Arabic" panose="02020603050405020304" pitchFamily="18" charset="-78"/>
                <a:cs typeface="Simplified Arabic" panose="02020603050405020304" pitchFamily="18" charset="-78"/>
              </a:rPr>
              <a:t>هل تستطيع برمجة الروبوت لسير الى الأمام ثم يدور الى اليسار</a:t>
            </a:r>
          </a:p>
          <a:p>
            <a:pPr marL="342900" indent="-342900" algn="r" rtl="1">
              <a:buFont typeface="Arial" panose="020B0604020202020204" pitchFamily="34" charset="0"/>
              <a:buChar char="•"/>
            </a:pPr>
            <a:r>
              <a:rPr lang="ar-SA" b="0" dirty="0" smtClean="0">
                <a:latin typeface="Simplified Arabic" panose="02020603050405020304" pitchFamily="18" charset="-78"/>
                <a:cs typeface="Simplified Arabic" panose="02020603050405020304" pitchFamily="18" charset="-78"/>
              </a:rPr>
              <a:t>استخدم شريط لاصق لرسم مربع على الأرض</a:t>
            </a:r>
            <a:endParaRPr lang="en-US" b="0" dirty="0">
              <a:latin typeface="Simplified Arabic" panose="02020603050405020304" pitchFamily="18" charset="-78"/>
              <a:cs typeface="Simplified Arabic" panose="02020603050405020304" pitchFamily="18" charset="-78"/>
            </a:endParaRPr>
          </a:p>
        </p:txBody>
      </p:sp>
      <p:cxnSp>
        <p:nvCxnSpPr>
          <p:cNvPr id="54" name="Straight Connector 53"/>
          <p:cNvCxnSpPr/>
          <p:nvPr/>
        </p:nvCxnSpPr>
        <p:spPr>
          <a:xfrm flipV="1">
            <a:off x="4338239" y="1268195"/>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602430" y="3823941"/>
            <a:ext cx="2803834" cy="2534749"/>
            <a:chOff x="4602430" y="3823941"/>
            <a:chExt cx="2803834"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602430" y="5949808"/>
              <a:ext cx="1850960" cy="400110"/>
            </a:xfrm>
            <a:prstGeom prst="rect">
              <a:avLst/>
            </a:prstGeom>
            <a:noFill/>
          </p:spPr>
          <p:txBody>
            <a:bodyPr wrap="square" rtlCol="0">
              <a:spAutoFit/>
            </a:bodyPr>
            <a:lstStyle/>
            <a:p>
              <a:pPr algn="r" rtl="1"/>
              <a:r>
                <a:rPr lang="ar-SA" sz="2000" dirty="0" smtClean="0">
                  <a:latin typeface="Simplified Arabic" panose="02020603050405020304" pitchFamily="18" charset="-78"/>
                  <a:cs typeface="Simplified Arabic" panose="02020603050405020304" pitchFamily="18" charset="-78"/>
                </a:rPr>
                <a:t>مكان البداية والنهاية</a:t>
              </a:r>
              <a:endParaRPr lang="en-US" sz="2000" dirty="0">
                <a:latin typeface="Simplified Arabic" panose="02020603050405020304" pitchFamily="18" charset="-78"/>
                <a:cs typeface="Simplified Arabic" panose="02020603050405020304" pitchFamily="18" charset="-78"/>
              </a:endParaRP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400" dirty="0" smtClean="0">
                  <a:solidFill>
                    <a:schemeClr val="tx1"/>
                  </a:solidFill>
                  <a:latin typeface="Simplified Arabic" panose="02020603050405020304" pitchFamily="18" charset="-78"/>
                  <a:cs typeface="Simplified Arabic" panose="02020603050405020304" pitchFamily="18" charset="-78"/>
                </a:rPr>
                <a:t>القاعدة الأولى</a:t>
              </a:r>
              <a:endParaRPr lang="en-US" sz="1400" dirty="0">
                <a:solidFill>
                  <a:schemeClr val="tx1"/>
                </a:solidFill>
                <a:latin typeface="Simplified Arabic" panose="02020603050405020304" pitchFamily="18" charset="-78"/>
                <a:cs typeface="Simplified Arabic" panose="02020603050405020304" pitchFamily="18" charset="-78"/>
              </a:endParaRPr>
            </a:p>
          </p:txBody>
        </p:sp>
        <p:grpSp>
          <p:nvGrpSpPr>
            <p:cNvPr id="28" name="Group 27"/>
            <p:cNvGrpSpPr/>
            <p:nvPr/>
          </p:nvGrpSpPr>
          <p:grpSpPr>
            <a:xfrm rot="16200000">
              <a:off x="6713377" y="5110590"/>
              <a:ext cx="355774" cy="1030001"/>
              <a:chOff x="6517602" y="661545"/>
              <a:chExt cx="1164832" cy="2990417"/>
            </a:xfrm>
          </p:grpSpPr>
          <p:grpSp>
            <p:nvGrpSpPr>
              <p:cNvPr id="29" name="Group 28"/>
              <p:cNvGrpSpPr/>
              <p:nvPr/>
            </p:nvGrpSpPr>
            <p:grpSpPr>
              <a:xfrm rot="5400000">
                <a:off x="6513935" y="1527982"/>
                <a:ext cx="1172166" cy="1164832"/>
                <a:chOff x="6310708" y="2215655"/>
                <a:chExt cx="830875"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sp>
              <p:nvSpPr>
                <p:cNvPr id="33" name="Rounded Rectangle 32"/>
                <p:cNvSpPr/>
                <p:nvPr/>
              </p:nvSpPr>
              <p:spPr>
                <a:xfrm>
                  <a:off x="7000461" y="2525435"/>
                  <a:ext cx="141122" cy="295035"/>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rtl="1"/>
                  <a:endParaRPr lang="en-US">
                    <a:effectLst/>
                    <a:latin typeface="Simplified Arabic" panose="02020603050405020304" pitchFamily="18" charset="-78"/>
                    <a:cs typeface="Simplified Arabic" panose="02020603050405020304" pitchFamily="18" charset="-78"/>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rtl="1"/>
                  <a:endParaRPr lang="en-US">
                    <a:latin typeface="Simplified Arabic" panose="02020603050405020304" pitchFamily="18" charset="-78"/>
                    <a:cs typeface="Simplified Arabic" panose="02020603050405020304" pitchFamily="18" charset="-78"/>
                  </a:endParaRPr>
                </a:p>
              </p:txBody>
            </p:sp>
          </p:grpSp>
          <p:sp>
            <p:nvSpPr>
              <p:cNvPr id="30" name="TextBox 29"/>
              <p:cNvSpPr txBox="1"/>
              <p:nvPr/>
            </p:nvSpPr>
            <p:spPr>
              <a:xfrm>
                <a:off x="7048049" y="661545"/>
                <a:ext cx="465619" cy="1072286"/>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B</a:t>
                </a:r>
                <a:endParaRPr lang="en-US" dirty="0">
                  <a:latin typeface="Simplified Arabic" panose="02020603050405020304" pitchFamily="18" charset="-78"/>
                  <a:cs typeface="Simplified Arabic" panose="02020603050405020304" pitchFamily="18" charset="-78"/>
                </a:endParaRPr>
              </a:p>
            </p:txBody>
          </p:sp>
          <p:sp>
            <p:nvSpPr>
              <p:cNvPr id="31" name="TextBox 30"/>
              <p:cNvSpPr txBox="1"/>
              <p:nvPr/>
            </p:nvSpPr>
            <p:spPr>
              <a:xfrm>
                <a:off x="7071614" y="2579675"/>
                <a:ext cx="465620" cy="1072287"/>
              </a:xfrm>
              <a:prstGeom prst="rect">
                <a:avLst/>
              </a:prstGeom>
              <a:noFill/>
            </p:spPr>
            <p:txBody>
              <a:bodyPr wrap="square" rtlCol="0">
                <a:spAutoFit/>
              </a:bodyPr>
              <a:lstStyle/>
              <a:p>
                <a:pPr algn="r" rtl="1"/>
                <a:r>
                  <a:rPr lang="en-US" dirty="0" smtClean="0">
                    <a:latin typeface="Simplified Arabic" panose="02020603050405020304" pitchFamily="18" charset="-78"/>
                    <a:cs typeface="Simplified Arabic" panose="02020603050405020304" pitchFamily="18" charset="-78"/>
                  </a:rPr>
                  <a:t>C</a:t>
                </a:r>
                <a:endParaRPr lang="en-US" dirty="0">
                  <a:latin typeface="Simplified Arabic" panose="02020603050405020304" pitchFamily="18" charset="-78"/>
                  <a:cs typeface="Simplified Arabic" panose="02020603050405020304" pitchFamily="18" charset="-78"/>
                </a:endParaRP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1400" dirty="0" smtClean="0">
                  <a:solidFill>
                    <a:schemeClr val="tx1"/>
                  </a:solidFill>
                  <a:latin typeface="Simplified Arabic" panose="02020603050405020304" pitchFamily="18" charset="-78"/>
                  <a:cs typeface="Simplified Arabic" panose="02020603050405020304" pitchFamily="18" charset="-78"/>
                </a:rPr>
                <a:t>القاعدة الثانية</a:t>
              </a:r>
              <a:endParaRPr lang="en-US" sz="1400" dirty="0">
                <a:solidFill>
                  <a:schemeClr val="tx1"/>
                </a:solidFill>
                <a:latin typeface="Simplified Arabic" panose="02020603050405020304" pitchFamily="18" charset="-78"/>
                <a:cs typeface="Simplified Arabic" panose="02020603050405020304" pitchFamily="18" charset="-78"/>
              </a:endParaRPr>
            </a:p>
          </p:txBody>
        </p:sp>
      </p:grpSp>
    </p:spTree>
    <p:extLst>
      <p:ext uri="{BB962C8B-B14F-4D97-AF65-F5344CB8AC3E}">
        <p14:creationId xmlns:p14="http://schemas.microsoft.com/office/powerpoint/2010/main" val="19683567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6516</TotalTime>
  <Words>924</Words>
  <Application>Microsoft Office PowerPoint</Application>
  <PresentationFormat>عرض على الشاشة (3:4)‏</PresentationFormat>
  <Paragraphs>175</Paragraphs>
  <Slides>13</Slides>
  <Notes>2</Notes>
  <HiddenSlides>0</HiddenSlides>
  <MMClips>0</MMClips>
  <ScaleCrop>false</ScaleCrop>
  <HeadingPairs>
    <vt:vector size="6" baseType="variant">
      <vt:variant>
        <vt:lpstr>الخطوط المستخدمة</vt:lpstr>
      </vt:variant>
      <vt:variant>
        <vt:i4>7</vt:i4>
      </vt:variant>
      <vt:variant>
        <vt:lpstr>نسق</vt:lpstr>
      </vt:variant>
      <vt:variant>
        <vt:i4>2</vt:i4>
      </vt:variant>
      <vt:variant>
        <vt:lpstr>عناوين الشرائح</vt:lpstr>
      </vt:variant>
      <vt:variant>
        <vt:i4>13</vt:i4>
      </vt:variant>
    </vt:vector>
  </HeadingPairs>
  <TitlesOfParts>
    <vt:vector size="22" baseType="lpstr">
      <vt:lpstr>SimHei</vt:lpstr>
      <vt:lpstr>Arial</vt:lpstr>
      <vt:lpstr>Arial Black</vt:lpstr>
      <vt:lpstr>Calibri</vt:lpstr>
      <vt:lpstr>Calibri Light</vt:lpstr>
      <vt:lpstr>Helvetica Neue</vt:lpstr>
      <vt:lpstr>Simplified Arabic</vt:lpstr>
      <vt:lpstr>Essential</vt:lpstr>
      <vt:lpstr>Custom Design</vt:lpstr>
      <vt:lpstr>BEGINNER EV3 PROGRAMMING Lesson</vt:lpstr>
      <vt:lpstr>أهداف الدرس</vt:lpstr>
      <vt:lpstr>أنواع الدوران</vt:lpstr>
      <vt:lpstr>كيف  نبرمج الروبوت ليدور باستخدام أمر الحركة (Move Steering)</vt:lpstr>
      <vt:lpstr>كيف  نبرمج الروبوت ليدور باستخدام أمر الحركة (Move Tank)</vt:lpstr>
      <vt:lpstr>الدوران حول محور الروبوت بمقدار 90 درجة</vt:lpstr>
      <vt:lpstr>كيف تجعل الروبوت يدور 90 درجة</vt:lpstr>
      <vt:lpstr>تعليمات للمدرسين</vt:lpstr>
      <vt:lpstr>تحديات الدوران</vt:lpstr>
      <vt:lpstr>النقاش</vt:lpstr>
      <vt:lpstr>حل التحديان</vt:lpstr>
      <vt:lpstr>إدارة ملحقات للروبوت</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Abdelmalek Halawani</cp:lastModifiedBy>
  <cp:revision>26</cp:revision>
  <dcterms:created xsi:type="dcterms:W3CDTF">2014-08-07T02:19:13Z</dcterms:created>
  <dcterms:modified xsi:type="dcterms:W3CDTF">2015-05-11T13:10:42Z</dcterms:modified>
</cp:coreProperties>
</file>