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16"/>
  </p:notesMasterIdLst>
  <p:handoutMasterIdLst>
    <p:handoutMasterId r:id="rId17"/>
  </p:handoutMasterIdLst>
  <p:sldIdLst>
    <p:sldId id="371" r:id="rId2"/>
    <p:sldId id="372" r:id="rId3"/>
    <p:sldId id="356" r:id="rId4"/>
    <p:sldId id="368" r:id="rId5"/>
    <p:sldId id="362" r:id="rId6"/>
    <p:sldId id="357" r:id="rId7"/>
    <p:sldId id="363" r:id="rId8"/>
    <p:sldId id="364" r:id="rId9"/>
    <p:sldId id="365" r:id="rId10"/>
    <p:sldId id="367" r:id="rId11"/>
    <p:sldId id="369" r:id="rId12"/>
    <p:sldId id="366" r:id="rId13"/>
    <p:sldId id="373" r:id="rId14"/>
    <p:sldId id="3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563" autoAdjust="0"/>
  </p:normalViewPr>
  <p:slideViewPr>
    <p:cSldViewPr snapToGrid="0" snapToObjects="1">
      <p:cViewPr>
        <p:scale>
          <a:sx n="107" d="100"/>
          <a:sy n="107" d="100"/>
        </p:scale>
        <p:origin x="-84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22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88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D1FF-9002-4F4E-A83A-21E2A864CF70}" type="datetime1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13670" y="-4618"/>
            <a:ext cx="91440" cy="6862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251D-040E-184E-844C-3F3277749783}" type="datetime1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D4B0-4BAF-E64F-924D-1CBDB984112A}" type="datetime1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4D74-C05C-644A-B126-310C4A91188D}" type="datetime1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8CBA-9635-0A40-B4A7-95E859128A77}" type="datetime1">
              <a:rPr lang="en-US" smtClean="0"/>
              <a:t>8/11/2015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47CE-6621-234D-A04E-8574E0AA9EDC}" type="datetime1">
              <a:rPr lang="en-US" smtClean="0"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D9E9-B4FC-794F-9749-8B18A75F0B35}" type="datetime1">
              <a:rPr lang="en-US" smtClean="0"/>
              <a:t>8/11/2015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FBFF-CF8A-0A4A-A3E1-572D0308CBC8}" type="datetime1">
              <a:rPr lang="en-US" smtClean="0"/>
              <a:t>8/11/2015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C926-6AD3-104B-B6D3-768247AD397F}" type="datetime1">
              <a:rPr lang="en-US" smtClean="0"/>
              <a:t>8/11/2015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E48B-D3AE-ED4D-BE7D-C46BD06AFB53}" type="datetime1">
              <a:rPr lang="en-US" smtClean="0"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69643-3D45-474F-ACC1-E68D55615729}" type="datetime1">
              <a:rPr lang="en-US" smtClean="0"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7850194-D4C7-7F40-A6DF-EF40EA8CC1BA}" type="datetime1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492875"/>
            <a:ext cx="4943061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13670" y="-4618"/>
            <a:ext cx="91440" cy="6862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ar-SA" sz="40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درس برمجة – المستوى المتوسط</a:t>
            </a:r>
            <a:endParaRPr lang="en-US" sz="4000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8244" y="2951947"/>
            <a:ext cx="8187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600" dirty="0" smtClean="0">
                <a:solidFill>
                  <a:srgbClr val="FF0000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استكشاف أخطاء البرمجة وتصحيحها (</a:t>
            </a:r>
            <a:r>
              <a:rPr lang="en-US" sz="3600" dirty="0" smtClean="0">
                <a:solidFill>
                  <a:srgbClr val="FF0000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Debugging</a:t>
            </a:r>
            <a:r>
              <a:rPr lang="ar-SA" sz="3600" dirty="0" smtClean="0">
                <a:solidFill>
                  <a:srgbClr val="FF0000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)</a:t>
            </a:r>
            <a:endParaRPr lang="en-US" sz="3600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60079" y="5948803"/>
            <a:ext cx="3805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28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تعريب : أ.عبد الملك حلواني</a:t>
            </a:r>
            <a:endParaRPr lang="en-US" sz="2800" dirty="0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7733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3" name="Title 7"/>
          <p:cNvSpPr txBox="1">
            <a:spLocks/>
          </p:cNvSpPr>
          <p:nvPr/>
        </p:nvSpPr>
        <p:spPr>
          <a:xfrm>
            <a:off x="457198" y="524681"/>
            <a:ext cx="8245475" cy="7616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dirty="0" smtClean="0"/>
              <a:t>فيديو بسيط على الشريحة القادمة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29803"/>
            <a:ext cx="80022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32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الفيديو على الشريحة القادمة يظهر الطرق التالية لإستكشاف وإصلاح الأخطاء:</a:t>
            </a: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ar-SA" sz="32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إنتظر الضغط على الزر (الكباس)</a:t>
            </a: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ar-SA" sz="32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تنبهات صوتية</a:t>
            </a: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ar-SA" sz="32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الضوء الخلفي للبنة</a:t>
            </a: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ar-SA" sz="32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قراءة الحساس تظهر على الشاشة</a:t>
            </a:r>
            <a:endParaRPr lang="en-US" sz="3200" dirty="0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783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3" name="Title 7"/>
          <p:cNvSpPr txBox="1">
            <a:spLocks/>
          </p:cNvSpPr>
          <p:nvPr/>
        </p:nvSpPr>
        <p:spPr>
          <a:xfrm>
            <a:off x="457199" y="152718"/>
            <a:ext cx="8245475" cy="8327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40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فيديو بسيط – إضغط لتشغيله</a:t>
            </a:r>
            <a:endParaRPr lang="en-US" sz="4000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pic>
        <p:nvPicPr>
          <p:cNvPr id="5" name="DebuggingPreview.mo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7199" y="1158459"/>
            <a:ext cx="8118453" cy="457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7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85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3" name="Title 7"/>
          <p:cNvSpPr txBox="1">
            <a:spLocks/>
          </p:cNvSpPr>
          <p:nvPr/>
        </p:nvSpPr>
        <p:spPr>
          <a:xfrm>
            <a:off x="457199" y="152717"/>
            <a:ext cx="8245475" cy="9637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40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طرق أخرى</a:t>
            </a:r>
            <a:endParaRPr lang="en-US" sz="4000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952" y="1116502"/>
            <a:ext cx="3912728" cy="491499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 algn="r" rtl="1">
              <a:buFont typeface="Arial"/>
              <a:buChar char="•"/>
            </a:pPr>
            <a:r>
              <a:rPr lang="ar-SA" sz="24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التسجيل:</a:t>
            </a:r>
          </a:p>
          <a:p>
            <a:pPr marL="742950" lvl="1" indent="-285750" algn="r" rtl="1">
              <a:buFont typeface="Arial"/>
              <a:buChar char="•"/>
            </a:pPr>
            <a:r>
              <a:rPr lang="ar-SA" sz="24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بالإمكان تسجيل الدورات باستخدام كاميرا رقمية ومشاهدة الروبوت وتحليل سبب الخطأ</a:t>
            </a:r>
            <a:endParaRPr lang="ar-SA" sz="2400" dirty="0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marL="742950" lvl="1" indent="-285750" algn="r" rtl="1">
              <a:buFont typeface="Arial"/>
              <a:buChar char="•"/>
            </a:pPr>
            <a:endParaRPr lang="en-US" sz="2400" dirty="0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marL="285750" indent="-285750" algn="r" rtl="1">
              <a:buFont typeface="Arial"/>
              <a:buChar char="•"/>
            </a:pPr>
            <a:r>
              <a:rPr lang="ar-SA" sz="24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الملاحظات (أمر الملاحظة)</a:t>
            </a:r>
          </a:p>
          <a:p>
            <a:pPr marL="742950" lvl="1" indent="-285750" algn="r" rtl="1">
              <a:buFont typeface="Arial"/>
              <a:buChar char="•"/>
            </a:pPr>
            <a:r>
              <a:rPr lang="ar-SA" sz="24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بالامكان استخدام أمر الملاحظة من أجل تسجيل القيم القديمة التي تم تجريبها. ومن ثم يتم متابعة تصرف الروبوت وتعديل القيم بناء على ذلك</a:t>
            </a:r>
            <a:endParaRPr lang="en-US" sz="2400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pic>
        <p:nvPicPr>
          <p:cNvPr id="7" name="Picture 6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95" y="1187324"/>
            <a:ext cx="2765298" cy="1957458"/>
          </a:xfrm>
          <a:prstGeom prst="rect">
            <a:avLst/>
          </a:prstGeom>
        </p:spPr>
      </p:pic>
      <p:pic>
        <p:nvPicPr>
          <p:cNvPr id="8" name="Picture 7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797" y="3574001"/>
            <a:ext cx="1953095" cy="195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6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3" name="Title 7"/>
          <p:cNvSpPr txBox="1">
            <a:spLocks/>
          </p:cNvSpPr>
          <p:nvPr/>
        </p:nvSpPr>
        <p:spPr>
          <a:xfrm>
            <a:off x="457199" y="339156"/>
            <a:ext cx="8245475" cy="685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40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دليل النقاش</a:t>
            </a:r>
            <a:endParaRPr lang="en-US" sz="4000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199" y="1418343"/>
            <a:ext cx="7816008" cy="43965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 algn="r" rtl="1">
              <a:buFont typeface="Arial"/>
              <a:buChar char="•"/>
            </a:pPr>
            <a:r>
              <a:rPr lang="ar-SA" sz="2800" dirty="0" smtClean="0">
                <a:solidFill>
                  <a:srgbClr val="FF0000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عدد مجموعة من الطرق لإستكشاف أخطاء البرمجة وتصحيحها</a:t>
            </a:r>
            <a:endParaRPr lang="en-US" sz="2800" dirty="0" smtClean="0">
              <a:solidFill>
                <a:srgbClr val="FF0000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marL="742950" lvl="1" indent="-285750" algn="r" rtl="1">
              <a:buFont typeface="Arial"/>
              <a:buChar char="•"/>
            </a:pPr>
            <a:r>
              <a:rPr lang="ar-SA" sz="28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الإجابة: تم ذكر عدد من هذه الطرق في هذا الدرس</a:t>
            </a:r>
            <a:endParaRPr lang="en-US" sz="2800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6524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tutorial was created by Sanjay Seshan and Arvind Seshan from Droids Robotics.</a:t>
            </a:r>
          </a:p>
          <a:p>
            <a:r>
              <a:rPr lang="en-US" dirty="0" smtClean="0"/>
              <a:t>More lessons are available at www.ev3lessons.com</a:t>
            </a:r>
          </a:p>
          <a:p>
            <a:r>
              <a:rPr lang="en-US" dirty="0" smtClean="0"/>
              <a:t>Author’s Email: </a:t>
            </a:r>
            <a:r>
              <a:rPr lang="en-US" dirty="0" smtClean="0">
                <a:hlinkClick r:id="rId3"/>
              </a:rPr>
              <a:t>team@droidsrobotics.org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r" rtl="1"/>
            <a:r>
              <a:rPr lang="ar-SA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قام </a:t>
            </a:r>
            <a:r>
              <a:rPr lang="ar-SA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بتعريب هذا العمل الأستاذ عبد الملك حلواني، البريد الإلكتروني: </a:t>
            </a:r>
            <a:r>
              <a:rPr lang="en-US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ahalawani@live.com</a:t>
            </a:r>
            <a:br>
              <a:rPr lang="en-US" dirty="0">
                <a:latin typeface="Simplified Arabic" panose="02020603050405020304" pitchFamily="18" charset="-78"/>
                <a:cs typeface="Simplified Arabic" panose="02020603050405020304" pitchFamily="18" charset="-78"/>
              </a:rPr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29916" y="5103429"/>
            <a:ext cx="7913347" cy="61555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864" y="4136214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1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01293"/>
            <a:ext cx="8245475" cy="761682"/>
          </a:xfrm>
        </p:spPr>
        <p:txBody>
          <a:bodyPr>
            <a:noAutofit/>
          </a:bodyPr>
          <a:lstStyle/>
          <a:p>
            <a:pPr algn="r" rtl="1"/>
            <a:r>
              <a:rPr lang="ar-SA" sz="44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أهداف الدرس</a:t>
            </a:r>
            <a:endParaRPr lang="en-US" sz="4400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r" rtl="1">
              <a:buAutoNum type="arabicParenR"/>
            </a:pPr>
            <a:r>
              <a:rPr lang="ar-SA" sz="24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تعلم أهمية استكشاف أخطاء البرمجة وتصحيحها</a:t>
            </a:r>
          </a:p>
          <a:p>
            <a:pPr marL="457200" indent="-457200" algn="r" rtl="1">
              <a:buAutoNum type="arabicParenR"/>
            </a:pPr>
            <a:r>
              <a:rPr lang="ar-SA" sz="24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تعلم بعض آليات </a:t>
            </a:r>
            <a:r>
              <a:rPr lang="ar-SA" sz="2400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استكشاف أخطاء البرمجة </a:t>
            </a:r>
            <a:r>
              <a:rPr lang="ar-SA" sz="24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وتصحيحها</a:t>
            </a:r>
            <a:endParaRPr lang="en-US" sz="2400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7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22459"/>
            <a:ext cx="7886700" cy="3226621"/>
          </a:xfrm>
        </p:spPr>
        <p:txBody>
          <a:bodyPr>
            <a:normAutofit/>
          </a:bodyPr>
          <a:lstStyle/>
          <a:p>
            <a:pPr marL="233363" indent="-233363" algn="r" rtl="1">
              <a:buFont typeface="Arial"/>
              <a:buChar char="•"/>
            </a:pPr>
            <a:r>
              <a:rPr lang="ar-SA" sz="2400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استكشاف الأخطاء وتصحيحها هي استراتيجية مفيدة لتحديد مكان الخطأ في البرنامج</a:t>
            </a:r>
            <a:endParaRPr lang="en-US" sz="2400" b="0" dirty="0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marL="233363" indent="-233363" algn="r" rtl="1">
              <a:buFont typeface="Arial"/>
              <a:buChar char="•"/>
            </a:pPr>
            <a:r>
              <a:rPr lang="ar-SA" sz="2400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عندما يصبح البرنامج طويلا أو معقدا (عند استخدام الحساسات مثلا) يصبح من الصعوبة بمكان تحديد الأمر الذي يتم تنفيذه حاليا</a:t>
            </a:r>
          </a:p>
          <a:p>
            <a:pPr marL="233363" indent="-233363" algn="r" rtl="1">
              <a:buFont typeface="Arial"/>
              <a:buChar char="•"/>
            </a:pPr>
            <a:r>
              <a:rPr lang="ar-SA" sz="2400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تحتوي هذه الشرائح على عدة طرق لتحديد الأمر الذي يتم تنفيذه و معرفة قيم الحساسات</a:t>
            </a:r>
          </a:p>
          <a:p>
            <a:pPr marL="233363" indent="-233363" algn="r" rtl="1">
              <a:buFont typeface="Arial"/>
              <a:buChar char="•"/>
            </a:pPr>
            <a:r>
              <a:rPr lang="ar-SA" sz="2400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هذه التقنيات </a:t>
            </a:r>
            <a:r>
              <a:rPr lang="ar-SA" sz="24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مفيدة</a:t>
            </a:r>
            <a:r>
              <a:rPr lang="ar-SA" sz="2400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 لأي مبرمج</a:t>
            </a:r>
            <a:endParaRPr lang="en-US" sz="2400" b="0" dirty="0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4" name="Process 3"/>
          <p:cNvSpPr/>
          <p:nvPr/>
        </p:nvSpPr>
        <p:spPr>
          <a:xfrm>
            <a:off x="331775" y="4817048"/>
            <a:ext cx="1430090" cy="1029773"/>
          </a:xfrm>
          <a:prstGeom prst="flowChartProcess">
            <a:avLst/>
          </a:prstGeom>
          <a:solidFill>
            <a:srgbClr val="F5C20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 smtClean="0">
                <a:solidFill>
                  <a:srgbClr val="000000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تحديد مكان الخطأ</a:t>
            </a:r>
            <a:endParaRPr lang="en-US" dirty="0">
              <a:solidFill>
                <a:srgbClr val="000000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5" name="Process 4"/>
          <p:cNvSpPr/>
          <p:nvPr/>
        </p:nvSpPr>
        <p:spPr>
          <a:xfrm>
            <a:off x="2219495" y="4805605"/>
            <a:ext cx="1327124" cy="1029773"/>
          </a:xfrm>
          <a:prstGeom prst="flowChartProcess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البحث عن حل</a:t>
            </a:r>
            <a:endParaRPr lang="en-US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6" name="Process 5"/>
          <p:cNvSpPr/>
          <p:nvPr/>
        </p:nvSpPr>
        <p:spPr>
          <a:xfrm>
            <a:off x="5826995" y="4809261"/>
            <a:ext cx="1327124" cy="1029773"/>
          </a:xfrm>
          <a:prstGeom prst="flowChartProcess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فحص البرنامج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7" name="Process 6"/>
          <p:cNvSpPr/>
          <p:nvPr/>
        </p:nvSpPr>
        <p:spPr>
          <a:xfrm>
            <a:off x="4019359" y="4809262"/>
            <a:ext cx="1327124" cy="1029773"/>
          </a:xfrm>
          <a:prstGeom prst="flowChartProcess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تصحيح الخطأ</a:t>
            </a:r>
            <a:endParaRPr lang="en-US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cxnSp>
        <p:nvCxnSpPr>
          <p:cNvPr id="11" name="Elbow Connector 10"/>
          <p:cNvCxnSpPr>
            <a:stCxn id="6" idx="2"/>
            <a:endCxn id="4" idx="2"/>
          </p:cNvCxnSpPr>
          <p:nvPr/>
        </p:nvCxnSpPr>
        <p:spPr>
          <a:xfrm rot="5400000">
            <a:off x="3764796" y="3121059"/>
            <a:ext cx="7787" cy="5443737"/>
          </a:xfrm>
          <a:prstGeom prst="bentConnector3">
            <a:avLst>
              <a:gd name="adj1" fmla="val 303566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 flipV="1">
            <a:off x="1761865" y="5320492"/>
            <a:ext cx="457630" cy="11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1"/>
          </p:cNvCxnSpPr>
          <p:nvPr/>
        </p:nvCxnSpPr>
        <p:spPr>
          <a:xfrm>
            <a:off x="3546619" y="5320492"/>
            <a:ext cx="472740" cy="3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6" idx="1"/>
          </p:cNvCxnSpPr>
          <p:nvPr/>
        </p:nvCxnSpPr>
        <p:spPr>
          <a:xfrm flipV="1">
            <a:off x="5346483" y="5324148"/>
            <a:ext cx="4805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19" idx="1"/>
          </p:cNvCxnSpPr>
          <p:nvPr/>
        </p:nvCxnSpPr>
        <p:spPr>
          <a:xfrm>
            <a:off x="7154119" y="5324148"/>
            <a:ext cx="468260" cy="2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Process 18"/>
          <p:cNvSpPr/>
          <p:nvPr/>
        </p:nvSpPr>
        <p:spPr>
          <a:xfrm>
            <a:off x="7622379" y="5057329"/>
            <a:ext cx="1221297" cy="537770"/>
          </a:xfrm>
          <a:prstGeom prst="flowChart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النهاية!</a:t>
            </a:r>
            <a:endParaRPr lang="en-US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199" y="250372"/>
            <a:ext cx="8245475" cy="690661"/>
          </a:xfrm>
        </p:spPr>
        <p:txBody>
          <a:bodyPr>
            <a:noAutofit/>
          </a:bodyPr>
          <a:lstStyle/>
          <a:p>
            <a:pPr marL="233363" indent="-233363" algn="r" rtl="1"/>
            <a:r>
              <a:rPr lang="ar-SA" sz="40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لماذا نتعلم استكشاف الأخطاء وتصحيحها؟</a:t>
            </a:r>
            <a:endParaRPr lang="en-US" sz="4000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9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03638"/>
            <a:ext cx="8245475" cy="664028"/>
          </a:xfrm>
        </p:spPr>
        <p:txBody>
          <a:bodyPr/>
          <a:lstStyle/>
          <a:p>
            <a:pPr algn="r" rtl="1"/>
            <a:r>
              <a:rPr lang="ar-SA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آليات متعددة</a:t>
            </a:r>
            <a:endParaRPr lang="en-US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186677"/>
            <a:ext cx="4028866" cy="4032921"/>
          </a:xfrm>
        </p:spPr>
        <p:txBody>
          <a:bodyPr>
            <a:normAutofit/>
          </a:bodyPr>
          <a:lstStyle/>
          <a:p>
            <a:pPr algn="ctr" rtl="1"/>
            <a:r>
              <a:rPr lang="ar-SA" sz="2400" u="sng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تنفيذ الأمر المحدد أو كبس الزر</a:t>
            </a:r>
            <a:endParaRPr lang="en-US" sz="2400" u="sng" dirty="0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marL="342900" indent="-342900" algn="r" rtl="1">
              <a:buFont typeface="Arial"/>
              <a:buChar char="•"/>
            </a:pPr>
            <a:r>
              <a:rPr lang="ar-SA" sz="2400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الطريقتين متشابهتين</a:t>
            </a:r>
          </a:p>
          <a:p>
            <a:pPr marL="342900" indent="-342900" algn="r" rtl="1">
              <a:buFont typeface="Arial"/>
              <a:buChar char="•"/>
            </a:pPr>
            <a:r>
              <a:rPr lang="ar-SA" sz="2400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تسمحان لك بتنفيذ أجزاء قصيرة من البرنامج</a:t>
            </a:r>
          </a:p>
          <a:p>
            <a:pPr marL="342900" indent="-342900" algn="r" rtl="1">
              <a:buFont typeface="Arial"/>
              <a:buChar char="•"/>
            </a:pPr>
            <a:r>
              <a:rPr lang="ar-SA" sz="2400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طريقة تنفيذ الأمر المحدد يحتاج الى البلوتوث</a:t>
            </a:r>
          </a:p>
          <a:p>
            <a:pPr marL="342900" indent="-342900" algn="r" rtl="1">
              <a:buFont typeface="Arial"/>
              <a:buChar char="•"/>
            </a:pPr>
            <a:r>
              <a:rPr lang="ar-SA" sz="2400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طريقة كبس الزر بحاجة الى عناية حتى لا يتم تحريك الروبوت أثناء كبس الزر</a:t>
            </a:r>
            <a:endParaRPr lang="en-US" sz="2400" b="0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44326" y="1205011"/>
            <a:ext cx="3880155" cy="4259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ar-SA" sz="2400" u="sng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الضوء، الصوت، والشاشة</a:t>
            </a:r>
            <a:endParaRPr lang="en-US" sz="2400" u="sng" dirty="0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marL="342900" indent="-342900" algn="r" rtl="1">
              <a:buFont typeface="Arial"/>
              <a:buChar char="•"/>
            </a:pPr>
            <a:r>
              <a:rPr lang="ar-SA" sz="2400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الطرق متشابهة</a:t>
            </a:r>
          </a:p>
          <a:p>
            <a:pPr marL="342900" indent="-342900" algn="r" rtl="1">
              <a:buFont typeface="Arial"/>
              <a:buChar char="•"/>
            </a:pPr>
            <a:r>
              <a:rPr lang="ar-SA" sz="2400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يتم استخدام الضوء والصوت بطرق متشابهة</a:t>
            </a:r>
          </a:p>
          <a:p>
            <a:pPr marL="342900" indent="-342900" algn="r" rtl="1">
              <a:buFont typeface="Arial"/>
              <a:buChar char="•"/>
            </a:pPr>
            <a:r>
              <a:rPr lang="ar-SA" sz="2400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تستمتع الفرق بالصوت أكثر وهو أسهل لملاحظته</a:t>
            </a:r>
          </a:p>
          <a:p>
            <a:pPr marL="342900" indent="-342900" algn="r" rtl="1">
              <a:buFont typeface="Arial"/>
              <a:buChar char="•"/>
            </a:pPr>
            <a:r>
              <a:rPr lang="ar-SA" sz="2400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أمر الشاشة يفيد في معرفة أي أمر يتم تنفيذه حاليا وكذلك لمعرفة قراءة الحساسات</a:t>
            </a:r>
            <a:endParaRPr lang="en-US" sz="2400" b="0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8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199" y="1182665"/>
            <a:ext cx="81537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/>
              <a:buChar char="•"/>
            </a:pPr>
            <a:r>
              <a:rPr lang="ar-SA" sz="24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طريقة تنفيذ الأمر المحدد مناسبة لتنفيذ أجزاء صغيرة من البرنامج</a:t>
            </a:r>
          </a:p>
          <a:p>
            <a:pPr marL="285750" indent="-285750" algn="r" rtl="1">
              <a:buFont typeface="Arial"/>
              <a:buChar char="•"/>
            </a:pPr>
            <a:r>
              <a:rPr lang="ar-SA" sz="24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استخدمها عندما لا تريد انتظار الروبوت لتنفيذ أجزاء أخرى من البرنامج قبل تنفيذ الجزء المراد</a:t>
            </a:r>
          </a:p>
          <a:p>
            <a:pPr marL="285750" indent="-285750" algn="r" rtl="1">
              <a:buFont typeface="Arial"/>
              <a:buChar char="•"/>
            </a:pPr>
            <a:r>
              <a:rPr lang="ar-SA" sz="24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يحتاج الى ربط الروبوت بالبلوتوث مع جهاز الحاسوب</a:t>
            </a:r>
          </a:p>
          <a:p>
            <a:pPr marL="285750" indent="-285750" algn="r" rtl="1">
              <a:buFont typeface="Arial"/>
              <a:buChar char="•"/>
            </a:pPr>
            <a:r>
              <a:rPr lang="ar-SA" sz="24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من أجل الاستخدام، نحدد الأوامر المرغوب بتنفيذها، ثم نضغط على زر التحميل والتشغيل كما يظهر في الصورة</a:t>
            </a:r>
            <a:endParaRPr lang="en-US" sz="2400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447" y="4604934"/>
            <a:ext cx="3878549" cy="1317047"/>
          </a:xfrm>
          <a:prstGeom prst="rect">
            <a:avLst/>
          </a:prstGeom>
        </p:spPr>
      </p:pic>
      <p:sp>
        <p:nvSpPr>
          <p:cNvPr id="6" name="Title 7"/>
          <p:cNvSpPr txBox="1">
            <a:spLocks/>
          </p:cNvSpPr>
          <p:nvPr/>
        </p:nvSpPr>
        <p:spPr>
          <a:xfrm>
            <a:off x="457199" y="259250"/>
            <a:ext cx="8245475" cy="7528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44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تنفيذ الأمر المحدد</a:t>
            </a:r>
            <a:endParaRPr lang="en-US" sz="4400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7" name="Oval 6"/>
          <p:cNvSpPr/>
          <p:nvPr/>
        </p:nvSpPr>
        <p:spPr>
          <a:xfrm>
            <a:off x="5422117" y="5521958"/>
            <a:ext cx="932169" cy="364511"/>
          </a:xfrm>
          <a:prstGeom prst="ellipse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7882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3661565"/>
            <a:ext cx="6686185" cy="19593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341" y="1339885"/>
            <a:ext cx="82090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/>
              <a:buChar char="•"/>
            </a:pPr>
            <a:r>
              <a:rPr lang="ar-SA" sz="24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نضع أمر الانتظار، ونختار الضغط على الزر (الكباس) المرغوب انتظار الضغط عليه من أجل استمرار تنفيذ البرنامج</a:t>
            </a:r>
          </a:p>
          <a:p>
            <a:pPr marL="285750" indent="-285750" algn="r" rtl="1">
              <a:buFont typeface="Arial"/>
              <a:buChar char="•"/>
            </a:pPr>
            <a:r>
              <a:rPr lang="ar-SA" sz="24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نكرر أمر الانتظار في المكان الذي نعتقد أن الروبوت لا ينفذه بصورة صحيحة</a:t>
            </a:r>
          </a:p>
          <a:p>
            <a:pPr marL="285750" indent="-285750" algn="r" rtl="1">
              <a:buFont typeface="Arial"/>
              <a:buChar char="•"/>
            </a:pPr>
            <a:r>
              <a:rPr lang="ar-SA" sz="24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تساعد هذه الطريقة في تحديد الأمر الذي يسبب الخطأ</a:t>
            </a:r>
          </a:p>
          <a:p>
            <a:pPr marL="285750" indent="-285750" algn="r" rtl="1">
              <a:buFont typeface="Arial"/>
              <a:buChar char="•"/>
            </a:pPr>
            <a:r>
              <a:rPr lang="ar-SA" sz="24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يتنظر الروبوت الضغط على الزر من أجل الاستمرار</a:t>
            </a:r>
            <a:endParaRPr lang="en-US" sz="2400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134" y="3913379"/>
            <a:ext cx="946444" cy="887291"/>
          </a:xfrm>
          <a:prstGeom prst="rect">
            <a:avLst/>
          </a:prstGeom>
        </p:spPr>
      </p:pic>
      <p:sp>
        <p:nvSpPr>
          <p:cNvPr id="11" name="Title 7"/>
          <p:cNvSpPr txBox="1">
            <a:spLocks/>
          </p:cNvSpPr>
          <p:nvPr/>
        </p:nvSpPr>
        <p:spPr>
          <a:xfrm>
            <a:off x="457199" y="152718"/>
            <a:ext cx="8245475" cy="685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طريقة كبس الزر باستخدام أمر الانتظار (</a:t>
            </a:r>
            <a:r>
              <a:rPr 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Wait For</a:t>
            </a:r>
            <a:r>
              <a:rPr lang="ar-SA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)</a:t>
            </a:r>
            <a:endParaRPr lang="en-US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0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3" name="Title 7"/>
          <p:cNvSpPr txBox="1">
            <a:spLocks/>
          </p:cNvSpPr>
          <p:nvPr/>
        </p:nvSpPr>
        <p:spPr>
          <a:xfrm>
            <a:off x="457198" y="508513"/>
            <a:ext cx="8245475" cy="685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40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تنبيهات مرئية: الضوء الخلفي للبنة</a:t>
            </a:r>
            <a:endParaRPr lang="en-US" sz="4000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84" y="1821546"/>
            <a:ext cx="1665348" cy="21947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67331" y="2374384"/>
            <a:ext cx="2052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/>
              <a:buChar char="•"/>
            </a:pPr>
            <a:r>
              <a:rPr lang="ar-SA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بالإمكان إستخدام أمر إضاءة خلفية اللبنة من أجل التنبيه</a:t>
            </a:r>
            <a:endParaRPr lang="en-US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11344" y="5376602"/>
            <a:ext cx="1222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SA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أمر إضاءة الخلفية</a:t>
            </a:r>
            <a:endParaRPr lang="en-US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2237" y="2677449"/>
            <a:ext cx="34606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/>
              <a:buChar char="•"/>
            </a:pPr>
            <a:r>
              <a:rPr lang="ar-SA" sz="24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نضع هذه الأوامر في الأماكن الحساسة داخل البرنامج</a:t>
            </a:r>
          </a:p>
          <a:p>
            <a:pPr marL="285750" indent="-285750" algn="r" rtl="1">
              <a:buFont typeface="Arial"/>
              <a:buChar char="•"/>
            </a:pPr>
            <a:endParaRPr lang="ar-SA" sz="2400" dirty="0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marL="285750" indent="-285750" algn="r" rtl="1">
              <a:buFont typeface="Arial"/>
              <a:buChar char="•"/>
            </a:pPr>
            <a:r>
              <a:rPr lang="ar-SA" sz="24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بهذه الطريقة نستطيع عن طريق الرؤية من معرفة أية أمر يتم تنفيذه حاليا من أجل تحديد الخطأ</a:t>
            </a:r>
            <a:endParaRPr lang="en-US" sz="2400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16543"/>
          <a:stretch/>
        </p:blipFill>
        <p:spPr>
          <a:xfrm>
            <a:off x="366880" y="4221821"/>
            <a:ext cx="3636297" cy="919824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3274388" y="4401508"/>
            <a:ext cx="879371" cy="740138"/>
          </a:xfrm>
          <a:prstGeom prst="ellipse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1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3" name="Title 7"/>
          <p:cNvSpPr txBox="1">
            <a:spLocks/>
          </p:cNvSpPr>
          <p:nvPr/>
        </p:nvSpPr>
        <p:spPr>
          <a:xfrm>
            <a:off x="457199" y="188230"/>
            <a:ext cx="8245475" cy="6906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dirty="0" smtClean="0"/>
              <a:t>تنبيهات الصوت: أمر الصوت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9806" y="1340436"/>
            <a:ext cx="37841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buFont typeface="Arial"/>
              <a:buChar char="•"/>
            </a:pPr>
            <a:r>
              <a:rPr lang="ar-SA" sz="2000" dirty="0" smtClean="0"/>
              <a:t>بالإمكان أوامر الصوت في أماكن مختلفة (كل 5 أوامر) وإعادة تشغيل البرنامج مع الإستماع إلى النغمات المختلفة.</a:t>
            </a:r>
          </a:p>
          <a:p>
            <a:pPr marL="285750" indent="-285750" algn="r" rtl="1">
              <a:buFont typeface="Arial"/>
              <a:buChar char="•"/>
            </a:pPr>
            <a:r>
              <a:rPr lang="ar-SA" sz="2000" dirty="0" smtClean="0"/>
              <a:t>نحدد النغمة المراد تشغيلها</a:t>
            </a:r>
          </a:p>
          <a:p>
            <a:pPr marL="285750" indent="-285750" algn="r" rtl="1">
              <a:buFont typeface="Arial"/>
              <a:buChar char="•"/>
            </a:pPr>
            <a:endParaRPr lang="ar-SA" sz="2000" dirty="0"/>
          </a:p>
          <a:p>
            <a:pPr marL="285750" indent="-285750" algn="r" rtl="1">
              <a:buFont typeface="Arial"/>
              <a:buChar char="•"/>
            </a:pPr>
            <a:r>
              <a:rPr lang="ar-SA" sz="2000" dirty="0" smtClean="0"/>
              <a:t>هذه الأصوات تساعد لتحديد مكان الخطأ في البرنامج</a:t>
            </a:r>
            <a:endParaRPr lang="en-US" sz="2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884" y="1340436"/>
            <a:ext cx="1928255" cy="1973732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6938786" y="1502396"/>
            <a:ext cx="629240" cy="1086983"/>
          </a:xfrm>
          <a:prstGeom prst="ellipse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35248" y="2543611"/>
            <a:ext cx="1334894" cy="713055"/>
          </a:xfrm>
          <a:prstGeom prst="ellipse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16543"/>
          <a:stretch/>
        </p:blipFill>
        <p:spPr>
          <a:xfrm>
            <a:off x="958092" y="4154321"/>
            <a:ext cx="3636297" cy="91982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082785" y="5215919"/>
            <a:ext cx="113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dirty="0" smtClean="0"/>
              <a:t>أمر الصوت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210375" y="4365981"/>
            <a:ext cx="879371" cy="740138"/>
          </a:xfrm>
          <a:prstGeom prst="ellipse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6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creen Shot 2014-10-09 at 10.07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393" y="1906104"/>
            <a:ext cx="3302414" cy="2046566"/>
          </a:xfrm>
          <a:prstGeom prst="rect">
            <a:avLst/>
          </a:prstGeom>
        </p:spPr>
      </p:pic>
      <p:pic>
        <p:nvPicPr>
          <p:cNvPr id="19" name="Picture 18" descr="Screen Shot 2014-10-09 at 10.07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739" y="1742991"/>
            <a:ext cx="2192152" cy="2317931"/>
          </a:xfrm>
          <a:prstGeom prst="rect">
            <a:avLst/>
          </a:prstGeom>
        </p:spPr>
      </p:pic>
      <p:pic>
        <p:nvPicPr>
          <p:cNvPr id="15" name="Picture 14" descr="LEGO_31313_brick._V360256019_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03" y="1822050"/>
            <a:ext cx="1935305" cy="281840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pic>
        <p:nvPicPr>
          <p:cNvPr id="21" name="Picture 20" descr="Screen Shot 2014-10-09 at 10.11.0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89" y="4429297"/>
            <a:ext cx="4497718" cy="1575306"/>
          </a:xfrm>
          <a:prstGeom prst="rect">
            <a:avLst/>
          </a:prstGeom>
        </p:spPr>
      </p:pic>
      <p:sp>
        <p:nvSpPr>
          <p:cNvPr id="3" name="Title 7"/>
          <p:cNvSpPr txBox="1">
            <a:spLocks/>
          </p:cNvSpPr>
          <p:nvPr/>
        </p:nvSpPr>
        <p:spPr>
          <a:xfrm>
            <a:off x="457198" y="303638"/>
            <a:ext cx="8245475" cy="685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dirty="0" smtClean="0"/>
              <a:t>الطباعة على الشاشة: أمر الشاشة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93008" y="1161472"/>
            <a:ext cx="65096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/>
              <a:buChar char="•"/>
            </a:pPr>
            <a:r>
              <a:rPr lang="ar-SA" sz="2000" dirty="0" smtClean="0"/>
              <a:t>عرض اسم الأمر على الشاشة للمساعدة في معرفة الأمر الذي توقف عنده الروبوت</a:t>
            </a: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 smtClean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ar-SA" sz="2000" dirty="0" smtClean="0"/>
          </a:p>
          <a:p>
            <a:pPr marL="285750" indent="-285750">
              <a:buFont typeface="Arial"/>
              <a:buChar char="•"/>
            </a:pPr>
            <a:endParaRPr lang="ar-SA" sz="2000" dirty="0"/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 algn="r" rtl="1">
              <a:buFont typeface="Arial"/>
              <a:buChar char="•"/>
            </a:pPr>
            <a:r>
              <a:rPr lang="ar-SA" sz="2000" dirty="0" smtClean="0"/>
              <a:t>عرض قراءة الحساس على الشاشة – لمشاهدة ما الذي يراه الروبوت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35218" y="2110279"/>
            <a:ext cx="1087050" cy="30008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SA" sz="1350" dirty="0" smtClean="0"/>
              <a:t>أمر التحرك</a:t>
            </a:r>
            <a:endParaRPr lang="en-US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635218" y="2476120"/>
            <a:ext cx="1095928" cy="30008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ar-SA" sz="1350" dirty="0" smtClean="0"/>
              <a:t>الاضاءة</a:t>
            </a:r>
            <a:r>
              <a:rPr lang="ar-SA" sz="1350" dirty="0" smtClean="0"/>
              <a:t> - 100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89936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11371</TotalTime>
  <Words>675</Words>
  <Application>Microsoft Office PowerPoint</Application>
  <PresentationFormat>On-screen Show (4:3)</PresentationFormat>
  <Paragraphs>103</Paragraphs>
  <Slides>14</Slides>
  <Notes>2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Essential</vt:lpstr>
      <vt:lpstr>درس برمجة – المستوى المتوسط</vt:lpstr>
      <vt:lpstr>أهداف الدرس</vt:lpstr>
      <vt:lpstr>لماذا نتعلم استكشاف الأخطاء وتصحيحها؟</vt:lpstr>
      <vt:lpstr>آليات متعددة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CREDITS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</dc:title>
  <cp:lastModifiedBy>HP</cp:lastModifiedBy>
  <cp:revision>16</cp:revision>
  <dcterms:created xsi:type="dcterms:W3CDTF">2014-08-07T02:19:13Z</dcterms:created>
  <dcterms:modified xsi:type="dcterms:W3CDTF">2015-08-13T10:02:59Z</dcterms:modified>
</cp:coreProperties>
</file>