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10"/>
  </p:notesMasterIdLst>
  <p:handoutMasterIdLst>
    <p:handoutMasterId r:id="rId11"/>
  </p:handoutMasterIdLst>
  <p:sldIdLst>
    <p:sldId id="258" r:id="rId2"/>
    <p:sldId id="285" r:id="rId3"/>
    <p:sldId id="281" r:id="rId4"/>
    <p:sldId id="282" r:id="rId5"/>
    <p:sldId id="283" r:id="rId6"/>
    <p:sldId id="284" r:id="rId7"/>
    <p:sldId id="286"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6" d="100"/>
          <a:sy n="86" d="100"/>
        </p:scale>
        <p:origin x="-684" y="-4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8/11/2015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8/11/2015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43F7ED-25E1-4FF8-9894-A986BBCDCEDB}" type="slidenum">
              <a:rPr lang="en-US" smtClean="0"/>
              <a:t>6</a:t>
            </a:fld>
            <a:endParaRPr lang="en-US"/>
          </a:p>
        </p:txBody>
      </p:sp>
    </p:spTree>
    <p:extLst>
      <p:ext uri="{BB962C8B-B14F-4D97-AF65-F5344CB8AC3E}">
        <p14:creationId xmlns:p14="http://schemas.microsoft.com/office/powerpoint/2010/main" val="1170143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2656375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B07078-FF6D-B445-AFDD-D623239C6BE1}" type="datetime1">
              <a:rPr lang="en-US" smtClean="0"/>
              <a:t>8/11/2015</a:t>
            </a:fld>
            <a:endParaRPr lang="en-US"/>
          </a:p>
        </p:txBody>
      </p:sp>
      <p:sp>
        <p:nvSpPr>
          <p:cNvPr id="5" name="Footer Placeholder 4"/>
          <p:cNvSpPr>
            <a:spLocks noGrp="1"/>
          </p:cNvSpPr>
          <p:nvPr>
            <p:ph type="ftr" sz="quarter" idx="11"/>
          </p:nvPr>
        </p:nvSpPr>
        <p:spPr/>
        <p:txBody>
          <a:bodyPr/>
          <a:lstStyle/>
          <a:p>
            <a:r>
              <a:rPr lang="en-US" smtClean="0"/>
              <a:t>©2015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ED808-2724-3147-9F62-232B8F6B1716}" type="datetime1">
              <a:rPr lang="en-US" smtClean="0"/>
              <a:t>8/11/2015</a:t>
            </a:fld>
            <a:endParaRPr lang="en-US"/>
          </a:p>
        </p:txBody>
      </p:sp>
      <p:sp>
        <p:nvSpPr>
          <p:cNvPr id="6" name="Footer Placeholder 5"/>
          <p:cNvSpPr>
            <a:spLocks noGrp="1"/>
          </p:cNvSpPr>
          <p:nvPr>
            <p:ph type="ftr" sz="quarter" idx="11"/>
          </p:nvPr>
        </p:nvSpPr>
        <p:spPr/>
        <p:txBody>
          <a:bodyPr/>
          <a:lstStyle/>
          <a:p>
            <a:r>
              <a:rPr lang="en-US" smtClean="0"/>
              <a:t>©2015 EV3Lessons.com, Last edit 4/5/2015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26905-21CA-8C47-9839-FA843F4F57EE}" type="datetime1">
              <a:rPr lang="en-US" smtClean="0"/>
              <a:t>8/11/2015</a:t>
            </a:fld>
            <a:endParaRPr lang="en-US"/>
          </a:p>
        </p:txBody>
      </p:sp>
      <p:sp>
        <p:nvSpPr>
          <p:cNvPr id="6" name="Footer Placeholder 5"/>
          <p:cNvSpPr>
            <a:spLocks noGrp="1"/>
          </p:cNvSpPr>
          <p:nvPr>
            <p:ph type="ftr" sz="quarter" idx="11"/>
          </p:nvPr>
        </p:nvSpPr>
        <p:spPr/>
        <p:txBody>
          <a:bodyPr/>
          <a:lstStyle/>
          <a:p>
            <a:r>
              <a:rPr lang="en-US" smtClean="0"/>
              <a:t>©2015 EV3Lessons.com, Last edit 4/5/2015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561536-3FD9-7A4A-B67E-9C9F74AF5A9C}" type="datetime1">
              <a:rPr lang="en-US" smtClean="0"/>
              <a:t>8/11/2015</a:t>
            </a:fld>
            <a:endParaRPr lang="en-US" dirty="0"/>
          </a:p>
        </p:txBody>
      </p:sp>
      <p:sp>
        <p:nvSpPr>
          <p:cNvPr id="6" name="Footer Placeholder 5"/>
          <p:cNvSpPr>
            <a:spLocks noGrp="1"/>
          </p:cNvSpPr>
          <p:nvPr>
            <p:ph type="ftr" sz="quarter" idx="11"/>
          </p:nvPr>
        </p:nvSpPr>
        <p:spPr/>
        <p:txBody>
          <a:bodyPr/>
          <a:lstStyle/>
          <a:p>
            <a:r>
              <a:rPr lang="en-US" smtClean="0"/>
              <a:t>©2015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DF2A5A4-3199-9E4D-A290-1B1F325DC0A7}" type="datetime1">
              <a:rPr lang="en-US" smtClean="0"/>
              <a:t>8/11/2015</a:t>
            </a:fld>
            <a:endParaRPr lang="en-US" dirty="0"/>
          </a:p>
        </p:txBody>
      </p:sp>
      <p:sp>
        <p:nvSpPr>
          <p:cNvPr id="6" name="Footer Placeholder 5"/>
          <p:cNvSpPr>
            <a:spLocks noGrp="1"/>
          </p:cNvSpPr>
          <p:nvPr>
            <p:ph type="ftr" sz="quarter" idx="11"/>
          </p:nvPr>
        </p:nvSpPr>
        <p:spPr/>
        <p:txBody>
          <a:bodyPr/>
          <a:lstStyle/>
          <a:p>
            <a:r>
              <a:rPr lang="en-US" smtClean="0"/>
              <a:t>©2015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D7AFA6-BD63-0B4C-AFFE-CF78074BB467}" type="datetime1">
              <a:rPr lang="en-US" smtClean="0"/>
              <a:t>8/11/2015</a:t>
            </a:fld>
            <a:endParaRPr lang="en-US" dirty="0"/>
          </a:p>
        </p:txBody>
      </p:sp>
      <p:sp>
        <p:nvSpPr>
          <p:cNvPr id="6" name="Footer Placeholder 5"/>
          <p:cNvSpPr>
            <a:spLocks noGrp="1"/>
          </p:cNvSpPr>
          <p:nvPr>
            <p:ph type="ftr" sz="quarter" idx="11"/>
          </p:nvPr>
        </p:nvSpPr>
        <p:spPr/>
        <p:txBody>
          <a:bodyPr/>
          <a:lstStyle/>
          <a:p>
            <a:r>
              <a:rPr lang="en-US" smtClean="0"/>
              <a:t>©2015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8217069-9AB2-FB44-9B03-2533B1F38C3C}" type="datetime1">
              <a:rPr lang="en-US" smtClean="0"/>
              <a:t>8/11/2015</a:t>
            </a:fld>
            <a:endParaRPr lang="en-US"/>
          </a:p>
        </p:txBody>
      </p:sp>
      <p:sp>
        <p:nvSpPr>
          <p:cNvPr id="5" name="Footer Placeholder 4"/>
          <p:cNvSpPr>
            <a:spLocks noGrp="1"/>
          </p:cNvSpPr>
          <p:nvPr>
            <p:ph type="ftr" sz="quarter" idx="11"/>
          </p:nvPr>
        </p:nvSpPr>
        <p:spPr/>
        <p:txBody>
          <a:bodyPr/>
          <a:lstStyle/>
          <a:p>
            <a:r>
              <a:rPr lang="en-US" smtClean="0"/>
              <a:t>©2015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7F42E60-2CC5-6540-9175-9A4381CFA471}" type="datetime1">
              <a:rPr lang="en-US" smtClean="0"/>
              <a:t>8/11/2015</a:t>
            </a:fld>
            <a:endParaRPr lang="en-US"/>
          </a:p>
        </p:txBody>
      </p:sp>
      <p:sp>
        <p:nvSpPr>
          <p:cNvPr id="5" name="Footer Placeholder 4"/>
          <p:cNvSpPr>
            <a:spLocks noGrp="1"/>
          </p:cNvSpPr>
          <p:nvPr>
            <p:ph type="ftr" sz="quarter" idx="11"/>
          </p:nvPr>
        </p:nvSpPr>
        <p:spPr/>
        <p:txBody>
          <a:bodyPr/>
          <a:lstStyle/>
          <a:p>
            <a:r>
              <a:rPr lang="en-US" smtClean="0"/>
              <a:t>©2015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CE6C849-5D0A-0540-82FF-8B6AA7246C04}" type="datetime1">
              <a:rPr lang="en-US" smtClean="0"/>
              <a:t>8/11/2015</a:t>
            </a:fld>
            <a:endParaRPr lang="en-US"/>
          </a:p>
        </p:txBody>
      </p:sp>
      <p:sp>
        <p:nvSpPr>
          <p:cNvPr id="5" name="Footer Placeholder 4"/>
          <p:cNvSpPr>
            <a:spLocks noGrp="1"/>
          </p:cNvSpPr>
          <p:nvPr>
            <p:ph type="ftr" sz="quarter" idx="11"/>
          </p:nvPr>
        </p:nvSpPr>
        <p:spPr/>
        <p:txBody>
          <a:bodyPr/>
          <a:lstStyle/>
          <a:p>
            <a:r>
              <a:rPr lang="en-US" smtClean="0"/>
              <a:t>©2015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A6B4EB58-6091-7545-AD6F-A28EC4C749CE}" type="datetime1">
              <a:rPr lang="en-US" smtClean="0"/>
              <a:t>8/11/2015</a:t>
            </a:fld>
            <a:endParaRPr lang="en-US"/>
          </a:p>
        </p:txBody>
      </p:sp>
      <p:sp>
        <p:nvSpPr>
          <p:cNvPr id="5" name="Footer Placeholder 4"/>
          <p:cNvSpPr>
            <a:spLocks noGrp="1"/>
          </p:cNvSpPr>
          <p:nvPr>
            <p:ph type="ftr" sz="quarter" idx="11"/>
          </p:nvPr>
        </p:nvSpPr>
        <p:spPr/>
        <p:txBody>
          <a:bodyPr/>
          <a:lstStyle/>
          <a:p>
            <a:r>
              <a:rPr lang="en-US" smtClean="0"/>
              <a:t>©2015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0B96EBA4-D4BA-D140-B502-4A05DC1BE396}" type="datetime1">
              <a:rPr lang="en-US" smtClean="0"/>
              <a:t>8/11/2015</a:t>
            </a:fld>
            <a:endParaRPr lang="en-US"/>
          </a:p>
        </p:txBody>
      </p:sp>
      <p:sp>
        <p:nvSpPr>
          <p:cNvPr id="5" name="Footer Placeholder 4"/>
          <p:cNvSpPr>
            <a:spLocks noGrp="1"/>
          </p:cNvSpPr>
          <p:nvPr>
            <p:ph type="ftr" sz="quarter" idx="11"/>
          </p:nvPr>
        </p:nvSpPr>
        <p:spPr/>
        <p:txBody>
          <a:bodyPr/>
          <a:lstStyle/>
          <a:p>
            <a:r>
              <a:rPr lang="en-US" smtClean="0"/>
              <a:t>©2015 EV3Lessons.com, Last edit 4/5/2015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93DA31AE-88EB-C24A-82D7-9E51BDE0ECE7}" type="datetime1">
              <a:rPr lang="en-US" smtClean="0"/>
              <a:t>8/11/2015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C125DED-AA50-B343-980A-98EF4AFF4DDB}" type="datetime1">
              <a:rPr lang="en-US" smtClean="0"/>
              <a:t>8/11/2015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7A4D330-9D7A-A845-A644-5D8CEED0EE05}" type="datetime1">
              <a:rPr lang="en-US" smtClean="0"/>
              <a:t>8/11/2015</a:t>
            </a:fld>
            <a:endParaRPr lang="en-US"/>
          </a:p>
        </p:txBody>
      </p:sp>
      <p:sp>
        <p:nvSpPr>
          <p:cNvPr id="8" name="Footer Placeholder 7"/>
          <p:cNvSpPr>
            <a:spLocks noGrp="1"/>
          </p:cNvSpPr>
          <p:nvPr>
            <p:ph type="ftr" sz="quarter" idx="11"/>
          </p:nvPr>
        </p:nvSpPr>
        <p:spPr/>
        <p:txBody>
          <a:bodyPr/>
          <a:lstStyle/>
          <a:p>
            <a:r>
              <a:rPr lang="en-US" smtClean="0"/>
              <a:t>©2015 EV3Lessons.com, Last edit 4/5/2015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B2A4AF8-3135-9D49-9FFD-C7ABCC0FEE3A}" type="datetime1">
              <a:rPr lang="en-US" smtClean="0"/>
              <a:t>8/11/2015</a:t>
            </a:fld>
            <a:endParaRPr lang="en-US"/>
          </a:p>
        </p:txBody>
      </p:sp>
      <p:sp>
        <p:nvSpPr>
          <p:cNvPr id="4" name="Footer Placeholder 3"/>
          <p:cNvSpPr>
            <a:spLocks noGrp="1"/>
          </p:cNvSpPr>
          <p:nvPr>
            <p:ph type="ftr" sz="quarter" idx="11"/>
          </p:nvPr>
        </p:nvSpPr>
        <p:spPr/>
        <p:txBody>
          <a:bodyPr/>
          <a:lstStyle/>
          <a:p>
            <a:r>
              <a:rPr lang="en-US" smtClean="0"/>
              <a:t>©2015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972B2-FC4A-1F4F-B791-59799131E410}" type="datetime1">
              <a:rPr lang="en-US" smtClean="0"/>
              <a:t>8/11/2015</a:t>
            </a:fld>
            <a:endParaRPr lang="en-US"/>
          </a:p>
        </p:txBody>
      </p:sp>
      <p:sp>
        <p:nvSpPr>
          <p:cNvPr id="3" name="Footer Placeholder 2"/>
          <p:cNvSpPr>
            <a:spLocks noGrp="1"/>
          </p:cNvSpPr>
          <p:nvPr>
            <p:ph type="ftr" sz="quarter" idx="11"/>
          </p:nvPr>
        </p:nvSpPr>
        <p:spPr/>
        <p:txBody>
          <a:bodyPr/>
          <a:lstStyle/>
          <a:p>
            <a:r>
              <a:rPr lang="en-US" smtClean="0"/>
              <a:t>©2015 EV3Lessons.com, Last edit 4/5/2015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FA3B1ED8-1C00-0E41-AF28-B881C0DD4CCC}" type="datetime1">
              <a:rPr lang="en-US" smtClean="0"/>
              <a:t>8/11/2015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©2015 EV3Lessons.com, Last edit 4/5/2015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6590" y="2974369"/>
            <a:ext cx="7810967" cy="1088237"/>
          </a:xfrm>
        </p:spPr>
        <p:txBody>
          <a:bodyPr>
            <a:normAutofit/>
          </a:bodyPr>
          <a:lstStyle/>
          <a:p>
            <a:pPr algn="r" rtl="1"/>
            <a:r>
              <a:rPr lang="ar-SA" sz="6600" dirty="0" smtClean="0">
                <a:solidFill>
                  <a:srgbClr val="FF0000"/>
                </a:solidFill>
              </a:rPr>
              <a:t>الأوامر المتوازية</a:t>
            </a:r>
            <a:endParaRPr lang="en-US" dirty="0">
              <a:solidFill>
                <a:srgbClr val="FF0000"/>
              </a:solidFill>
            </a:endParaRPr>
          </a:p>
        </p:txBody>
      </p:sp>
      <p:sp>
        <p:nvSpPr>
          <p:cNvPr id="3" name="TextBox 2"/>
          <p:cNvSpPr txBox="1"/>
          <p:nvPr/>
        </p:nvSpPr>
        <p:spPr>
          <a:xfrm>
            <a:off x="263216" y="780493"/>
            <a:ext cx="8594339" cy="830997"/>
          </a:xfrm>
          <a:prstGeom prst="rect">
            <a:avLst/>
          </a:prstGeom>
          <a:noFill/>
        </p:spPr>
        <p:txBody>
          <a:bodyPr wrap="square" rtlCol="0">
            <a:spAutoFit/>
          </a:bodyPr>
          <a:lstStyle/>
          <a:p>
            <a:pPr algn="r" rtl="1"/>
            <a:r>
              <a:rPr lang="ar-SA" sz="4800" dirty="0" smtClean="0">
                <a:solidFill>
                  <a:schemeClr val="bg1"/>
                </a:solidFill>
              </a:rPr>
              <a:t>المستوى المتوسط</a:t>
            </a:r>
            <a:r>
              <a:rPr lang="ar-SA" sz="4800" dirty="0">
                <a:solidFill>
                  <a:schemeClr val="bg1"/>
                </a:solidFill>
              </a:rPr>
              <a:t> </a:t>
            </a:r>
            <a:r>
              <a:rPr lang="ar-SA" sz="4800" dirty="0" smtClean="0">
                <a:solidFill>
                  <a:schemeClr val="bg1"/>
                </a:solidFill>
              </a:rPr>
              <a:t>- دروس البرمجة</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©2015 EV3Lessons.com, Last edit 4/5/2015</a:t>
            </a:r>
            <a:endParaRPr lang="en-US"/>
          </a:p>
        </p:txBody>
      </p:sp>
      <p:sp>
        <p:nvSpPr>
          <p:cNvPr id="11" name="Slide Number Placeholder 10"/>
          <p:cNvSpPr>
            <a:spLocks noGrp="1"/>
          </p:cNvSpPr>
          <p:nvPr>
            <p:ph type="sldNum" sz="quarter" idx="12"/>
          </p:nvPr>
        </p:nvSpPr>
        <p:spPr/>
        <p:txBody>
          <a:bodyPr/>
          <a:lstStyle/>
          <a:p>
            <a:fld id="{7F5CE407-6216-4202-80E4-A30DC2F709B2}" type="slidenum">
              <a:rPr lang="en-US" smtClean="0"/>
              <a:t>1</a:t>
            </a:fld>
            <a:endParaRPr lang="en-US"/>
          </a:p>
        </p:txBody>
      </p:sp>
      <p:sp>
        <p:nvSpPr>
          <p:cNvPr id="14" name="Subtitle 2"/>
          <p:cNvSpPr txBox="1">
            <a:spLocks/>
          </p:cNvSpPr>
          <p:nvPr/>
        </p:nvSpPr>
        <p:spPr>
          <a:xfrm>
            <a:off x="1654912" y="4858068"/>
            <a:ext cx="6966857" cy="11888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3600" dirty="0" smtClean="0">
                <a:solidFill>
                  <a:schemeClr val="tx1"/>
                </a:solidFill>
              </a:rPr>
              <a:t>By Droids Robotics</a:t>
            </a:r>
            <a:endParaRPr lang="en-US" sz="3600" dirty="0">
              <a:solidFill>
                <a:schemeClr val="tx1"/>
              </a:solidFill>
            </a:endParaRPr>
          </a:p>
        </p:txBody>
      </p:sp>
      <p:pic>
        <p:nvPicPr>
          <p:cNvPr id="8" name="Picture 7" descr="Droidslogo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9698" y="4858068"/>
            <a:ext cx="1501283" cy="1501283"/>
          </a:xfrm>
          <a:prstGeom prst="rect">
            <a:avLst/>
          </a:prstGeom>
        </p:spPr>
      </p:pic>
      <p:pic>
        <p:nvPicPr>
          <p:cNvPr id="9" name="Picture 8"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996763" y="5500856"/>
            <a:ext cx="2940317" cy="109211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
          <p:cNvSpPr txBox="1"/>
          <p:nvPr/>
        </p:nvSpPr>
        <p:spPr>
          <a:xfrm>
            <a:off x="5117983" y="4944585"/>
            <a:ext cx="3805677"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r>
              <a:rPr lang="ar-SA" sz="2800" dirty="0" smtClean="0">
                <a:latin typeface="Simplified Arabic" panose="02020603050405020304" pitchFamily="18" charset="-78"/>
                <a:cs typeface="Simplified Arabic" panose="02020603050405020304" pitchFamily="18" charset="-78"/>
              </a:rPr>
              <a:t>تعريب : أ.عبد الملك حلواني</a:t>
            </a:r>
            <a:endParaRPr lang="en-US" sz="2800" dirty="0" smtClean="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433" y="637665"/>
            <a:ext cx="7748337" cy="624840"/>
          </a:xfrm>
          <a:noFill/>
        </p:spPr>
        <p:txBody>
          <a:bodyPr>
            <a:noAutofit/>
          </a:bodyPr>
          <a:lstStyle/>
          <a:p>
            <a:r>
              <a:rPr lang="ar-SA" sz="4400" dirty="0" smtClean="0">
                <a:latin typeface="Simplified Arabic" panose="02020603050405020304" pitchFamily="18" charset="-78"/>
                <a:cs typeface="Simplified Arabic" panose="02020603050405020304" pitchFamily="18" charset="-78"/>
              </a:rPr>
              <a:t>أهداف الدرس</a:t>
            </a:r>
            <a:endParaRPr lang="en-US" sz="4400" dirty="0">
              <a:latin typeface="Simplified Arabic" panose="02020603050405020304" pitchFamily="18" charset="-78"/>
              <a:cs typeface="Simplified Arabic" panose="02020603050405020304" pitchFamily="18" charset="-78"/>
            </a:endParaRPr>
          </a:p>
        </p:txBody>
      </p:sp>
      <p:sp>
        <p:nvSpPr>
          <p:cNvPr id="11" name="Footer Placeholder 10"/>
          <p:cNvSpPr>
            <a:spLocks noGrp="1"/>
          </p:cNvSpPr>
          <p:nvPr>
            <p:ph type="ftr" sz="quarter" idx="11"/>
          </p:nvPr>
        </p:nvSpPr>
        <p:spPr/>
        <p:txBody>
          <a:bodyPr/>
          <a:lstStyle/>
          <a:p>
            <a:r>
              <a:rPr lang="en-US" smtClean="0"/>
              <a:t>©2015 EV3Lessons.com, Last edit 4/5/2015</a:t>
            </a:r>
            <a:endParaRPr lang="en-US" dirty="0"/>
          </a:p>
        </p:txBody>
      </p:sp>
      <p:sp>
        <p:nvSpPr>
          <p:cNvPr id="12" name="TextBox 11"/>
          <p:cNvSpPr txBox="1"/>
          <p:nvPr/>
        </p:nvSpPr>
        <p:spPr>
          <a:xfrm>
            <a:off x="310092" y="1848827"/>
            <a:ext cx="8626988" cy="1384995"/>
          </a:xfrm>
          <a:prstGeom prst="rect">
            <a:avLst/>
          </a:prstGeom>
          <a:noFill/>
        </p:spPr>
        <p:txBody>
          <a:bodyPr wrap="square" rtlCol="0">
            <a:spAutoFit/>
          </a:bodyPr>
          <a:lstStyle/>
          <a:p>
            <a:pPr marL="514350" indent="-514350" algn="r" rtl="1">
              <a:buAutoNum type="arabicParenR"/>
            </a:pPr>
            <a:r>
              <a:rPr lang="ar-SA" sz="3200" dirty="0" smtClean="0">
                <a:latin typeface="Simplified Arabic" panose="02020603050405020304" pitchFamily="18" charset="-78"/>
                <a:cs typeface="Simplified Arabic" panose="02020603050405020304" pitchFamily="18" charset="-78"/>
              </a:rPr>
              <a:t>تعلم ما هي الأوامر المتوازية وكيف يتم برمجتها</a:t>
            </a:r>
          </a:p>
          <a:p>
            <a:pPr marL="514350" indent="-514350" algn="r" rtl="1">
              <a:buAutoNum type="arabicParenR"/>
            </a:pPr>
            <a:r>
              <a:rPr lang="ar-SA" sz="3200" dirty="0" smtClean="0">
                <a:latin typeface="Simplified Arabic" panose="02020603050405020304" pitchFamily="18" charset="-78"/>
                <a:cs typeface="Simplified Arabic" panose="02020603050405020304" pitchFamily="18" charset="-78"/>
              </a:rPr>
              <a:t>تعلم كيف يمكن الاستفادة من البرمجة المتوازية</a:t>
            </a:r>
            <a:endParaRPr lang="en-US" sz="3200" dirty="0">
              <a:latin typeface="Simplified Arabic" panose="02020603050405020304" pitchFamily="18" charset="-78"/>
              <a:cs typeface="Simplified Arabic" panose="02020603050405020304" pitchFamily="18" charset="-78"/>
            </a:endParaRPr>
          </a:p>
          <a:p>
            <a:pPr algn="r" rtl="1"/>
            <a:endParaRPr lang="en-US" sz="2000" dirty="0">
              <a:latin typeface="Simplified Arabic" panose="02020603050405020304" pitchFamily="18" charset="-78"/>
              <a:cs typeface="Simplified Arabic" panose="02020603050405020304" pitchFamily="18" charset="-78"/>
            </a:endParaRPr>
          </a:p>
        </p:txBody>
      </p:sp>
      <p:sp>
        <p:nvSpPr>
          <p:cNvPr id="3" name="Slide Number Placeholder 2"/>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691791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57" y="653432"/>
            <a:ext cx="8323243" cy="624840"/>
          </a:xfrm>
          <a:noFill/>
        </p:spPr>
        <p:txBody>
          <a:bodyPr>
            <a:normAutofit fontScale="90000"/>
          </a:bodyPr>
          <a:lstStyle/>
          <a:p>
            <a:pPr rtl="1"/>
            <a:r>
              <a:rPr lang="ar-SA" dirty="0" smtClean="0"/>
              <a:t>ما هي البرمجة المتوازية (</a:t>
            </a:r>
            <a:r>
              <a:rPr lang="en-US" dirty="0" smtClean="0"/>
              <a:t>Parallel Beams</a:t>
            </a:r>
            <a:r>
              <a:rPr lang="ar-SA" dirty="0" smtClean="0"/>
              <a:t>)؟</a:t>
            </a:r>
            <a:endParaRPr lang="en-US" dirty="0"/>
          </a:p>
        </p:txBody>
      </p:sp>
      <p:sp>
        <p:nvSpPr>
          <p:cNvPr id="3" name="Content Placeholder 2"/>
          <p:cNvSpPr>
            <a:spLocks noGrp="1"/>
          </p:cNvSpPr>
          <p:nvPr>
            <p:ph idx="1"/>
          </p:nvPr>
        </p:nvSpPr>
        <p:spPr>
          <a:xfrm>
            <a:off x="222158" y="1897804"/>
            <a:ext cx="8464642" cy="1813180"/>
          </a:xfrm>
        </p:spPr>
        <p:txBody>
          <a:bodyPr>
            <a:normAutofit/>
          </a:bodyPr>
          <a:lstStyle/>
          <a:p>
            <a:pPr algn="r" rtl="1"/>
            <a:r>
              <a:rPr lang="ar-SA" dirty="0" smtClean="0"/>
              <a:t>البرمجة المتوازية تسمح لك بتنفيذ أمرين أو أكثر في نفس الوقت.</a:t>
            </a:r>
          </a:p>
          <a:p>
            <a:pPr algn="r" rtl="1"/>
            <a:r>
              <a:rPr lang="ar-SA" dirty="0" smtClean="0"/>
              <a:t>في منافسة الفيرست ليجو ليج، يتم برمجة الاوامر بطريقة متوازية في حالة وجود يد أو أكثر للروبوت مرتبطة مع محرك. وهناك رغبة لجعل هذه اليد تتحرك خلال حركة الروبوت من أجل تنفيذ مهمة.</a:t>
            </a:r>
            <a:endParaRPr lang="en-US" dirty="0"/>
          </a:p>
        </p:txBody>
      </p:sp>
      <p:sp>
        <p:nvSpPr>
          <p:cNvPr id="32" name="Footer Placeholder 31"/>
          <p:cNvSpPr>
            <a:spLocks noGrp="1"/>
          </p:cNvSpPr>
          <p:nvPr>
            <p:ph type="ftr" sz="quarter" idx="11"/>
          </p:nvPr>
        </p:nvSpPr>
        <p:spPr/>
        <p:txBody>
          <a:bodyPr/>
          <a:lstStyle/>
          <a:p>
            <a:r>
              <a:rPr lang="en-US" smtClean="0"/>
              <a:t>©2015 EV3Lessons.com, Last edit 4/5/2015</a:t>
            </a:r>
            <a:endParaRPr lang="en-US" dirty="0"/>
          </a:p>
        </p:txBody>
      </p:sp>
      <p:sp>
        <p:nvSpPr>
          <p:cNvPr id="55" name="TextBox 54"/>
          <p:cNvSpPr txBox="1"/>
          <p:nvPr/>
        </p:nvSpPr>
        <p:spPr>
          <a:xfrm>
            <a:off x="4745244" y="4462417"/>
            <a:ext cx="2071461" cy="707886"/>
          </a:xfrm>
          <a:prstGeom prst="rect">
            <a:avLst/>
          </a:prstGeom>
          <a:noFill/>
        </p:spPr>
        <p:txBody>
          <a:bodyPr wrap="square" rtlCol="0">
            <a:spAutoFit/>
          </a:bodyPr>
          <a:lstStyle/>
          <a:p>
            <a:pPr algn="r" rtl="1"/>
            <a:r>
              <a:rPr lang="ar-SA" sz="2000" dirty="0" smtClean="0"/>
              <a:t>الروبوت يرفع الحلقة ويسر الى الأمام</a:t>
            </a:r>
            <a:endParaRPr lang="en-US" sz="2000" dirty="0"/>
          </a:p>
        </p:txBody>
      </p:sp>
      <p:grpSp>
        <p:nvGrpSpPr>
          <p:cNvPr id="60" name="Group 59"/>
          <p:cNvGrpSpPr/>
          <p:nvPr/>
        </p:nvGrpSpPr>
        <p:grpSpPr>
          <a:xfrm>
            <a:off x="609599" y="4125581"/>
            <a:ext cx="1696452" cy="1227220"/>
            <a:chOff x="1323474" y="3380874"/>
            <a:chExt cx="1696452" cy="1227220"/>
          </a:xfrm>
        </p:grpSpPr>
        <p:sp>
          <p:nvSpPr>
            <p:cNvPr id="61" name="Rectangle 60"/>
            <p:cNvSpPr/>
            <p:nvPr/>
          </p:nvSpPr>
          <p:spPr>
            <a:xfrm>
              <a:off x="1323474" y="3380874"/>
              <a:ext cx="1696452" cy="818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1419727" y="4199021"/>
              <a:ext cx="397042" cy="409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473695" y="4199020"/>
              <a:ext cx="397042" cy="409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3545678" y="4651548"/>
            <a:ext cx="334513" cy="584358"/>
            <a:chOff x="3249164" y="3608942"/>
            <a:chExt cx="334513" cy="584358"/>
          </a:xfrm>
        </p:grpSpPr>
        <p:grpSp>
          <p:nvGrpSpPr>
            <p:cNvPr id="65" name="Group 64"/>
            <p:cNvGrpSpPr/>
            <p:nvPr/>
          </p:nvGrpSpPr>
          <p:grpSpPr>
            <a:xfrm>
              <a:off x="3249164" y="3608942"/>
              <a:ext cx="334513" cy="584358"/>
              <a:chOff x="2971800" y="3051810"/>
              <a:chExt cx="334513" cy="584358"/>
            </a:xfrm>
          </p:grpSpPr>
          <p:sp>
            <p:nvSpPr>
              <p:cNvPr id="67" name="Block Arc 66"/>
              <p:cNvSpPr/>
              <p:nvPr/>
            </p:nvSpPr>
            <p:spPr>
              <a:xfrm>
                <a:off x="2971800" y="3051810"/>
                <a:ext cx="334513" cy="457200"/>
              </a:xfrm>
              <a:prstGeom prst="blockArc">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68" name="Rectangle 67"/>
              <p:cNvSpPr/>
              <p:nvPr/>
            </p:nvSpPr>
            <p:spPr>
              <a:xfrm>
                <a:off x="2971800" y="3256120"/>
                <a:ext cx="334513" cy="380048"/>
              </a:xfrm>
              <a:prstGeom prst="rect">
                <a:avLst/>
              </a:prstGeom>
              <a:solidFill>
                <a:srgbClr val="00B050"/>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66" name="Rectangle 65"/>
            <p:cNvSpPr/>
            <p:nvPr/>
          </p:nvSpPr>
          <p:spPr>
            <a:xfrm>
              <a:off x="3362543" y="3887546"/>
              <a:ext cx="140252" cy="185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9" name="Straight Connector 68"/>
          <p:cNvCxnSpPr/>
          <p:nvPr/>
        </p:nvCxnSpPr>
        <p:spPr>
          <a:xfrm>
            <a:off x="2306657" y="4808599"/>
            <a:ext cx="1151434" cy="2743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0" name="Right Arrow 69"/>
          <p:cNvSpPr/>
          <p:nvPr/>
        </p:nvSpPr>
        <p:spPr>
          <a:xfrm>
            <a:off x="1405502" y="5491992"/>
            <a:ext cx="2307433"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3</a:t>
            </a:fld>
            <a:endParaRPr lang="en-US"/>
          </a:p>
        </p:txBody>
      </p:sp>
    </p:spTree>
    <p:extLst>
      <p:ext uri="{BB962C8B-B14F-4D97-AF65-F5344CB8AC3E}">
        <p14:creationId xmlns:p14="http://schemas.microsoft.com/office/powerpoint/2010/main" val="64354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4.16667E-6 1.85185E-6 L 0.08021 -0.09213 " pathEditMode="relative" rAng="0" ptsTypes="AA">
                                      <p:cBhvr>
                                        <p:cTn id="6" dur="2000" fill="hold"/>
                                        <p:tgtEl>
                                          <p:spTgt spid="69"/>
                                        </p:tgtEl>
                                        <p:attrNameLst>
                                          <p:attrName>ppt_x</p:attrName>
                                          <p:attrName>ppt_y</p:attrName>
                                        </p:attrNameLst>
                                      </p:cBhvr>
                                      <p:rCtr x="4010" y="-4606"/>
                                    </p:animMotion>
                                  </p:childTnLst>
                                </p:cTn>
                              </p:par>
                              <p:par>
                                <p:cTn id="7" presetID="63" presetClass="path" presetSubtype="0" accel="50000" decel="50000" fill="hold" nodeType="withEffect">
                                  <p:stCondLst>
                                    <p:cond delay="0"/>
                                  </p:stCondLst>
                                  <p:childTnLst>
                                    <p:animMotion origin="layout" path="M 5E-6 4.44444E-6 L 0.11876 -0.0007 " pathEditMode="relative" rAng="0" ptsTypes="AA">
                                      <p:cBhvr>
                                        <p:cTn id="8" dur="2000" fill="hold"/>
                                        <p:tgtEl>
                                          <p:spTgt spid="60"/>
                                        </p:tgtEl>
                                        <p:attrNameLst>
                                          <p:attrName>ppt_x</p:attrName>
                                          <p:attrName>ppt_y</p:attrName>
                                        </p:attrNameLst>
                                      </p:cBhvr>
                                      <p:rCtr x="5937" y="-46"/>
                                    </p:animMotion>
                                  </p:childTnLst>
                                </p:cTn>
                              </p:par>
                              <p:par>
                                <p:cTn id="9" presetID="64" presetClass="path" presetSubtype="0" accel="50000" decel="50000" fill="hold" nodeType="withEffect">
                                  <p:stCondLst>
                                    <p:cond delay="300"/>
                                  </p:stCondLst>
                                  <p:childTnLst>
                                    <p:animMotion origin="layout" path="M -2.77778E-6 3.33333E-6 L 0.01841 -0.09445 " pathEditMode="relative" rAng="0" ptsTypes="AA">
                                      <p:cBhvr>
                                        <p:cTn id="10" dur="1700" fill="hold"/>
                                        <p:tgtEl>
                                          <p:spTgt spid="64"/>
                                        </p:tgtEl>
                                        <p:attrNameLst>
                                          <p:attrName>ppt_x</p:attrName>
                                          <p:attrName>ppt_y</p:attrName>
                                        </p:attrNameLst>
                                      </p:cBhvr>
                                      <p:rCtr x="920" y="-4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433" y="637665"/>
            <a:ext cx="7748337" cy="624840"/>
          </a:xfrm>
          <a:noFill/>
        </p:spPr>
        <p:txBody>
          <a:bodyPr>
            <a:normAutofit fontScale="90000"/>
          </a:bodyPr>
          <a:lstStyle/>
          <a:p>
            <a:r>
              <a:rPr lang="ar-SA" dirty="0" smtClean="0">
                <a:latin typeface="Simplified Arabic" panose="02020603050405020304" pitchFamily="18" charset="-78"/>
                <a:cs typeface="Simplified Arabic" panose="02020603050405020304" pitchFamily="18" charset="-78"/>
              </a:rPr>
              <a:t>كيف يتم برمجة الأوامر بطريقة متوازية؟</a:t>
            </a:r>
            <a:endParaRPr lang="en-US" dirty="0">
              <a:latin typeface="Simplified Arabic" panose="02020603050405020304" pitchFamily="18" charset="-78"/>
              <a:cs typeface="Simplified Arabic" panose="02020603050405020304" pitchFamily="18" charset="-78"/>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22293" y="4118249"/>
            <a:ext cx="2222406" cy="18926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1208799" y="4082774"/>
            <a:ext cx="2202917" cy="1963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p:cNvSpPr/>
          <p:nvPr/>
        </p:nvSpPr>
        <p:spPr>
          <a:xfrm>
            <a:off x="1622864" y="4420401"/>
            <a:ext cx="204537" cy="24063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implified Arabic" panose="02020603050405020304" pitchFamily="18" charset="-78"/>
              <a:cs typeface="Simplified Arabic" panose="02020603050405020304" pitchFamily="18" charset="-78"/>
            </a:endParaRPr>
          </a:p>
        </p:txBody>
      </p:sp>
      <p:sp>
        <p:nvSpPr>
          <p:cNvPr id="11" name="Footer Placeholder 10"/>
          <p:cNvSpPr>
            <a:spLocks noGrp="1"/>
          </p:cNvSpPr>
          <p:nvPr>
            <p:ph type="ftr" sz="quarter" idx="11"/>
          </p:nvPr>
        </p:nvSpPr>
        <p:spPr/>
        <p:txBody>
          <a:bodyPr/>
          <a:lstStyle/>
          <a:p>
            <a:r>
              <a:rPr lang="en-US" smtClean="0"/>
              <a:t>©2015 EV3Lessons.com, Last edit 4/5/2015</a:t>
            </a:r>
            <a:endParaRPr lang="en-US" dirty="0"/>
          </a:p>
        </p:txBody>
      </p:sp>
      <p:sp>
        <p:nvSpPr>
          <p:cNvPr id="12" name="TextBox 11"/>
          <p:cNvSpPr txBox="1"/>
          <p:nvPr/>
        </p:nvSpPr>
        <p:spPr>
          <a:xfrm>
            <a:off x="986433" y="2190354"/>
            <a:ext cx="2647648" cy="1785104"/>
          </a:xfrm>
          <a:prstGeom prst="rect">
            <a:avLst/>
          </a:prstGeom>
        </p:spPr>
        <p:txBody>
          <a:bodyPr vert="horz" lIns="0" tIns="45720" rIns="0" bIns="45720" rtlCol="0">
            <a:noAutofit/>
          </a:bodyPr>
          <a:lstStyle>
            <a:defPPr>
              <a:defRPr lang="en-US"/>
            </a:defPPr>
            <a:lvl1pPr marL="91440" indent="-91440" algn="r" rtl="1">
              <a:lnSpc>
                <a:spcPct val="110000"/>
              </a:lnSpc>
              <a:spcBef>
                <a:spcPts val="1200"/>
              </a:spcBef>
              <a:spcAft>
                <a:spcPts val="200"/>
              </a:spcAft>
              <a:buClr>
                <a:schemeClr val="accent1"/>
              </a:buClr>
              <a:buSzPct val="100000"/>
              <a:buFont typeface="Calibri" panose="020F0502020204030204" pitchFamily="34" charset="0"/>
              <a:buChar char=" "/>
              <a:defRPr sz="2000">
                <a:solidFill>
                  <a:schemeClr val="tx1">
                    <a:lumMod val="75000"/>
                    <a:lumOff val="25000"/>
                  </a:schemeClr>
                </a:solidFill>
                <a:latin typeface="Simplified Arabic" panose="02020603050405020304" pitchFamily="18" charset="-78"/>
                <a:cs typeface="Simplified Arabic" panose="02020603050405020304" pitchFamily="18" charset="-78"/>
              </a:defRPr>
            </a:lvl1pPr>
            <a:lvl2pPr marL="384048" indent="-18288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ar-SA" dirty="0"/>
              <a:t>لإنشاء برمجة متوازية يتم الضغط على الطرف الأيمن للأمر السابق وربطه مع الطرف الأيسر للأمر الاضافي حسب الصورة التالية</a:t>
            </a:r>
            <a:endParaRPr lang="en-US" dirty="0"/>
          </a:p>
        </p:txBody>
      </p:sp>
      <p:sp>
        <p:nvSpPr>
          <p:cNvPr id="13" name="Content Placeholder 2"/>
          <p:cNvSpPr txBox="1">
            <a:spLocks/>
          </p:cNvSpPr>
          <p:nvPr/>
        </p:nvSpPr>
        <p:spPr>
          <a:xfrm>
            <a:off x="4987646" y="2427394"/>
            <a:ext cx="2491700" cy="13941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rtl="1">
              <a:lnSpc>
                <a:spcPct val="110000"/>
              </a:lnSpc>
            </a:pPr>
            <a:r>
              <a:rPr lang="ar-SA" dirty="0" smtClean="0">
                <a:latin typeface="Simplified Arabic" panose="02020603050405020304" pitchFamily="18" charset="-78"/>
                <a:cs typeface="Simplified Arabic" panose="02020603050405020304" pitchFamily="18" charset="-78"/>
              </a:rPr>
              <a:t>ملاحظة : يتم تنفيذ الأوامر قبل التفرع واحد بعد الآخر. بينما يتم تنفيذها عند التفرع في نفس الوقت</a:t>
            </a:r>
            <a:endParaRPr lang="en-US" dirty="0">
              <a:latin typeface="Simplified Arabic" panose="02020603050405020304" pitchFamily="18" charset="-78"/>
              <a:cs typeface="Simplified Arabic" panose="02020603050405020304" pitchFamily="18" charset="-78"/>
            </a:endParaRPr>
          </a:p>
        </p:txBody>
      </p:sp>
      <p:sp>
        <p:nvSpPr>
          <p:cNvPr id="3" name="Slide Number Placeholder 2"/>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3172505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900" y="1880700"/>
            <a:ext cx="3617997" cy="1897057"/>
          </a:xfrm>
        </p:spPr>
        <p:txBody>
          <a:bodyPr>
            <a:normAutofit/>
          </a:bodyPr>
          <a:lstStyle/>
          <a:p>
            <a:pPr algn="r" rtl="1"/>
            <a:r>
              <a:rPr lang="ar-SA" dirty="0" smtClean="0">
                <a:latin typeface="Simplified Arabic" panose="02020603050405020304" pitchFamily="18" charset="-78"/>
                <a:cs typeface="Simplified Arabic" panose="02020603050405020304" pitchFamily="18" charset="-78"/>
              </a:rPr>
              <a:t>هنا برنامج يقوم بتحريك عجلتي الروبوت الى الأمام</a:t>
            </a:r>
            <a:endParaRPr lang="en-US" dirty="0" smtClean="0">
              <a:latin typeface="Simplified Arabic" panose="02020603050405020304" pitchFamily="18" charset="-78"/>
              <a:cs typeface="Simplified Arabic" panose="02020603050405020304" pitchFamily="18" charset="-78"/>
            </a:endParaRPr>
          </a:p>
          <a:p>
            <a:pPr algn="r" rtl="1"/>
            <a:r>
              <a:rPr lang="ar-SA" dirty="0" smtClean="0">
                <a:latin typeface="Simplified Arabic" panose="02020603050405020304" pitchFamily="18" charset="-78"/>
                <a:cs typeface="Simplified Arabic" panose="02020603050405020304" pitchFamily="18" charset="-78"/>
              </a:rPr>
              <a:t>عند تشغيله، يسير الى الروبوت الى الأمام بمقدار 4 إنشات</a:t>
            </a:r>
            <a:endParaRPr lang="en-US" dirty="0" smtClean="0">
              <a:latin typeface="Simplified Arabic" panose="02020603050405020304" pitchFamily="18" charset="-78"/>
              <a:cs typeface="Simplified Arabic" panose="02020603050405020304" pitchFamily="18" charset="-78"/>
            </a:endParaRPr>
          </a:p>
        </p:txBody>
      </p:sp>
      <p:pic>
        <p:nvPicPr>
          <p:cNvPr id="7" name="Picture 6"/>
          <p:cNvPicPr>
            <a:picLocks noChangeAspect="1"/>
          </p:cNvPicPr>
          <p:nvPr/>
        </p:nvPicPr>
        <p:blipFill>
          <a:blip r:embed="rId2"/>
          <a:stretch>
            <a:fillRect/>
          </a:stretch>
        </p:blipFill>
        <p:spPr>
          <a:xfrm>
            <a:off x="4151897" y="1746346"/>
            <a:ext cx="4619124" cy="2185559"/>
          </a:xfrm>
          <a:prstGeom prst="rect">
            <a:avLst/>
          </a:prstGeom>
        </p:spPr>
      </p:pic>
      <p:pic>
        <p:nvPicPr>
          <p:cNvPr id="8" name="Picture 7"/>
          <p:cNvPicPr>
            <a:picLocks noChangeAspect="1"/>
          </p:cNvPicPr>
          <p:nvPr/>
        </p:nvPicPr>
        <p:blipFill>
          <a:blip r:embed="rId3"/>
          <a:stretch>
            <a:fillRect/>
          </a:stretch>
        </p:blipFill>
        <p:spPr>
          <a:xfrm>
            <a:off x="829428" y="5133430"/>
            <a:ext cx="1295400" cy="923925"/>
          </a:xfrm>
          <a:prstGeom prst="rect">
            <a:avLst/>
          </a:prstGeom>
        </p:spPr>
      </p:pic>
      <p:pic>
        <p:nvPicPr>
          <p:cNvPr id="9" name="Picture 8"/>
          <p:cNvPicPr>
            <a:picLocks noChangeAspect="1"/>
          </p:cNvPicPr>
          <p:nvPr/>
        </p:nvPicPr>
        <p:blipFill>
          <a:blip r:embed="rId4"/>
          <a:stretch>
            <a:fillRect/>
          </a:stretch>
        </p:blipFill>
        <p:spPr>
          <a:xfrm>
            <a:off x="3290836" y="4909593"/>
            <a:ext cx="5191125" cy="1371600"/>
          </a:xfrm>
          <a:prstGeom prst="rect">
            <a:avLst/>
          </a:prstGeom>
        </p:spPr>
      </p:pic>
      <p:sp>
        <p:nvSpPr>
          <p:cNvPr id="10" name="Right Arrow 9"/>
          <p:cNvSpPr/>
          <p:nvPr/>
        </p:nvSpPr>
        <p:spPr>
          <a:xfrm>
            <a:off x="2514297" y="5372807"/>
            <a:ext cx="620128" cy="445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13"/>
          <p:cNvSpPr>
            <a:spLocks noGrp="1"/>
          </p:cNvSpPr>
          <p:nvPr>
            <p:ph type="ftr" sz="quarter" idx="11"/>
          </p:nvPr>
        </p:nvSpPr>
        <p:spPr/>
        <p:txBody>
          <a:bodyPr/>
          <a:lstStyle/>
          <a:p>
            <a:r>
              <a:rPr lang="en-US" smtClean="0"/>
              <a:t>©2015 EV3Lessons.com, Last edit 4/5/2015</a:t>
            </a:r>
            <a:endParaRPr lang="en-US" dirty="0"/>
          </a:p>
        </p:txBody>
      </p:sp>
      <p:sp>
        <p:nvSpPr>
          <p:cNvPr id="15" name="Title 14"/>
          <p:cNvSpPr>
            <a:spLocks noGrp="1"/>
          </p:cNvSpPr>
          <p:nvPr>
            <p:ph type="title"/>
          </p:nvPr>
        </p:nvSpPr>
        <p:spPr>
          <a:noFill/>
        </p:spPr>
        <p:txBody>
          <a:bodyPr>
            <a:normAutofit/>
          </a:bodyPr>
          <a:lstStyle/>
          <a:p>
            <a:pPr rtl="1"/>
            <a:r>
              <a:rPr lang="ar-SA" sz="4000" dirty="0" smtClean="0">
                <a:latin typeface="Simplified Arabic" panose="02020603050405020304" pitchFamily="18" charset="-78"/>
                <a:cs typeface="Simplified Arabic" panose="02020603050405020304" pitchFamily="18" charset="-78"/>
              </a:rPr>
              <a:t>الأوامر المتوازية والأوامر الخاصة (</a:t>
            </a:r>
            <a:r>
              <a:rPr lang="en-US" sz="4000" dirty="0" smtClean="0">
                <a:latin typeface="Simplified Arabic" panose="02020603050405020304" pitchFamily="18" charset="-78"/>
                <a:cs typeface="Simplified Arabic" panose="02020603050405020304" pitchFamily="18" charset="-78"/>
              </a:rPr>
              <a:t>My Blocks</a:t>
            </a:r>
            <a:r>
              <a:rPr lang="ar-SA" sz="4000" dirty="0" smtClean="0">
                <a:latin typeface="Simplified Arabic" panose="02020603050405020304" pitchFamily="18" charset="-78"/>
                <a:cs typeface="Simplified Arabic" panose="02020603050405020304" pitchFamily="18" charset="-78"/>
              </a:rPr>
              <a:t>)</a:t>
            </a:r>
            <a:endParaRPr lang="en-US" sz="4000" dirty="0">
              <a:latin typeface="Simplified Arabic" panose="02020603050405020304" pitchFamily="18" charset="-78"/>
              <a:cs typeface="Simplified Arabic" panose="02020603050405020304" pitchFamily="18" charset="-78"/>
            </a:endParaRPr>
          </a:p>
        </p:txBody>
      </p:sp>
      <p:sp>
        <p:nvSpPr>
          <p:cNvPr id="16" name="Content Placeholder 2"/>
          <p:cNvSpPr txBox="1">
            <a:spLocks/>
          </p:cNvSpPr>
          <p:nvPr/>
        </p:nvSpPr>
        <p:spPr>
          <a:xfrm>
            <a:off x="533900" y="4096079"/>
            <a:ext cx="8095995" cy="81351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r" rtl="1">
              <a:buNone/>
            </a:pPr>
            <a:r>
              <a:rPr lang="ar-SA" dirty="0" smtClean="0">
                <a:latin typeface="Simplified Arabic" panose="02020603050405020304" pitchFamily="18" charset="-78"/>
                <a:cs typeface="Simplified Arabic" panose="02020603050405020304" pitchFamily="18" charset="-78"/>
              </a:rPr>
              <a:t>بالامكان تسهيل البرنامج عن طريق انشاء أمر جديد (</a:t>
            </a:r>
            <a:r>
              <a:rPr lang="en-US" dirty="0" err="1" smtClean="0">
                <a:latin typeface="Simplified Arabic" panose="02020603050405020304" pitchFamily="18" charset="-78"/>
                <a:cs typeface="Simplified Arabic" panose="02020603050405020304" pitchFamily="18" charset="-78"/>
              </a:rPr>
              <a:t>Motor_Inches</a:t>
            </a:r>
            <a:r>
              <a:rPr lang="ar-SA" dirty="0" smtClean="0">
                <a:latin typeface="Simplified Arabic" panose="02020603050405020304" pitchFamily="18" charset="-78"/>
                <a:cs typeface="Simplified Arabic" panose="02020603050405020304" pitchFamily="18" charset="-78"/>
              </a:rPr>
              <a:t>) يقوم بتحريك المحرك المحدد الى الأمام</a:t>
            </a:r>
            <a:endParaRPr lang="en-US" dirty="0">
              <a:latin typeface="Simplified Arabic" panose="02020603050405020304" pitchFamily="18" charset="-78"/>
              <a:cs typeface="Simplified Arabic" panose="02020603050405020304" pitchFamily="18" charset="-78"/>
            </a:endParaRPr>
          </a:p>
        </p:txBody>
      </p:sp>
      <p:sp>
        <p:nvSpPr>
          <p:cNvPr id="2" name="Slide Number Placeholder 1"/>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4003213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479" y="1824559"/>
            <a:ext cx="8161422" cy="2999712"/>
          </a:xfrm>
        </p:spPr>
        <p:txBody>
          <a:bodyPr>
            <a:normAutofit fontScale="92500" lnSpcReduction="20000"/>
          </a:bodyPr>
          <a:lstStyle/>
          <a:p>
            <a:pPr algn="r" rtl="1"/>
            <a:r>
              <a:rPr lang="ar-SA" sz="1800" b="1" u="sng" dirty="0" smtClean="0">
                <a:latin typeface="Simplified Arabic" panose="02020603050405020304" pitchFamily="18" charset="-78"/>
                <a:cs typeface="Simplified Arabic" panose="02020603050405020304" pitchFamily="18" charset="-78"/>
              </a:rPr>
              <a:t>يجب الانتباه عند استخدام الأوامر المتوازية مع الاوامر الخاصة والمعدلة</a:t>
            </a:r>
            <a:endParaRPr lang="en-US" sz="1800" b="1" u="sng" dirty="0" smtClean="0">
              <a:latin typeface="Simplified Arabic" panose="02020603050405020304" pitchFamily="18" charset="-78"/>
              <a:cs typeface="Simplified Arabic" panose="02020603050405020304" pitchFamily="18" charset="-78"/>
            </a:endParaRPr>
          </a:p>
          <a:p>
            <a:pPr algn="r" rtl="1"/>
            <a:r>
              <a:rPr lang="ar-SA" sz="1800" dirty="0" smtClean="0">
                <a:latin typeface="Simplified Arabic" panose="02020603050405020304" pitchFamily="18" charset="-78"/>
                <a:cs typeface="Simplified Arabic" panose="02020603050405020304" pitchFamily="18" charset="-78"/>
              </a:rPr>
              <a:t>باستخدام الأمر المعدل (</a:t>
            </a:r>
            <a:r>
              <a:rPr lang="en-US" sz="1800" dirty="0" err="1">
                <a:latin typeface="Simplified Arabic" panose="02020603050405020304" pitchFamily="18" charset="-78"/>
                <a:cs typeface="Simplified Arabic" panose="02020603050405020304" pitchFamily="18" charset="-78"/>
              </a:rPr>
              <a:t>Motor_Inches</a:t>
            </a:r>
            <a:r>
              <a:rPr lang="ar-SA" sz="1800" dirty="0" smtClean="0">
                <a:latin typeface="Simplified Arabic" panose="02020603050405020304" pitchFamily="18" charset="-78"/>
                <a:cs typeface="Simplified Arabic" panose="02020603050405020304" pitchFamily="18" charset="-78"/>
              </a:rPr>
              <a:t>)، بالامكان تعديل البرنامج ادناه على الطرف اليسار الى البرنامج على الطرف اليمين</a:t>
            </a:r>
          </a:p>
          <a:p>
            <a:pPr algn="r" rtl="1"/>
            <a:r>
              <a:rPr lang="ar-SA" sz="1800" dirty="0" smtClean="0">
                <a:latin typeface="Simplified Arabic" panose="02020603050405020304" pitchFamily="18" charset="-78"/>
                <a:cs typeface="Simplified Arabic" panose="02020603050405020304" pitchFamily="18" charset="-78"/>
              </a:rPr>
              <a:t>عند تنفيذ البرنامجين يتصرف الروبوت بطريقة مختلفة !!!</a:t>
            </a:r>
          </a:p>
          <a:p>
            <a:pPr lvl="1" algn="r" rtl="1"/>
            <a:r>
              <a:rPr lang="ar-SA" sz="1800" dirty="0" smtClean="0">
                <a:latin typeface="Simplified Arabic" panose="02020603050405020304" pitchFamily="18" charset="-78"/>
                <a:cs typeface="Simplified Arabic" panose="02020603050405020304" pitchFamily="18" charset="-78"/>
              </a:rPr>
              <a:t>البرنامج الى اليمين، تسير كلتا العجلتان 4 انشان في نفس الوقت مما يدفع الروبوت الى أن يسير الى الأمام بنفس المقدار</a:t>
            </a:r>
          </a:p>
          <a:p>
            <a:pPr lvl="1" algn="r" rtl="1"/>
            <a:r>
              <a:rPr lang="ar-SA" sz="1800" dirty="0" smtClean="0">
                <a:latin typeface="Simplified Arabic" panose="02020603050405020304" pitchFamily="18" charset="-78"/>
                <a:cs typeface="Simplified Arabic" panose="02020603050405020304" pitchFamily="18" charset="-78"/>
              </a:rPr>
              <a:t>البرنامج الى اليسار، تسير إحدى العجلات 4 انشات، ثم تتبعها الأخرى بنفس المقدار. مما يجعل الروبوت يدور في إتجاه مرة ثم في الإتجاه المعاكس مرة أخرى.</a:t>
            </a:r>
          </a:p>
          <a:p>
            <a:pPr algn="r" rtl="1"/>
            <a:r>
              <a:rPr lang="ar-SA" sz="1800" b="1" dirty="0" smtClean="0">
                <a:solidFill>
                  <a:srgbClr val="FF0000"/>
                </a:solidFill>
                <a:latin typeface="Simplified Arabic" panose="02020603050405020304" pitchFamily="18" charset="-78"/>
                <a:cs typeface="Simplified Arabic" panose="02020603050405020304" pitchFamily="18" charset="-78"/>
              </a:rPr>
              <a:t>ملاحظة: برنامج الاي في ثري لا يسمح بتشغيل نسختين من الأوامر الخاصة في نفس الوقت</a:t>
            </a:r>
            <a:endParaRPr lang="en-US" sz="1800" dirty="0">
              <a:latin typeface="Simplified Arabic" panose="02020603050405020304" pitchFamily="18" charset="-78"/>
              <a:cs typeface="Simplified Arabic" panose="02020603050405020304" pitchFamily="18" charset="-78"/>
            </a:endParaRPr>
          </a:p>
        </p:txBody>
      </p:sp>
      <p:pic>
        <p:nvPicPr>
          <p:cNvPr id="4" name="Picture 3"/>
          <p:cNvPicPr>
            <a:picLocks noChangeAspect="1"/>
          </p:cNvPicPr>
          <p:nvPr/>
        </p:nvPicPr>
        <p:blipFill>
          <a:blip r:embed="rId3"/>
          <a:stretch>
            <a:fillRect/>
          </a:stretch>
        </p:blipFill>
        <p:spPr>
          <a:xfrm>
            <a:off x="6117397" y="4704312"/>
            <a:ext cx="2036823" cy="1812230"/>
          </a:xfrm>
          <a:prstGeom prst="rect">
            <a:avLst/>
          </a:prstGeom>
        </p:spPr>
      </p:pic>
      <p:pic>
        <p:nvPicPr>
          <p:cNvPr id="6" name="Picture 5"/>
          <p:cNvPicPr>
            <a:picLocks noChangeAspect="1"/>
          </p:cNvPicPr>
          <p:nvPr/>
        </p:nvPicPr>
        <p:blipFill rotWithShape="1">
          <a:blip r:embed="rId4"/>
          <a:srcRect b="3454"/>
          <a:stretch/>
        </p:blipFill>
        <p:spPr>
          <a:xfrm>
            <a:off x="822960" y="4693295"/>
            <a:ext cx="3937935" cy="1798897"/>
          </a:xfrm>
          <a:prstGeom prst="rect">
            <a:avLst/>
          </a:prstGeom>
        </p:spPr>
      </p:pic>
      <p:sp>
        <p:nvSpPr>
          <p:cNvPr id="10" name="Footer Placeholder 9"/>
          <p:cNvSpPr>
            <a:spLocks noGrp="1"/>
          </p:cNvSpPr>
          <p:nvPr>
            <p:ph type="ftr" sz="quarter" idx="11"/>
          </p:nvPr>
        </p:nvSpPr>
        <p:spPr/>
        <p:txBody>
          <a:bodyPr/>
          <a:lstStyle/>
          <a:p>
            <a:r>
              <a:rPr lang="en-US" smtClean="0"/>
              <a:t>©2015 EV3Lessons.com, Last edit 4/5/2015</a:t>
            </a:r>
            <a:endParaRPr lang="en-US" dirty="0"/>
          </a:p>
        </p:txBody>
      </p:sp>
      <p:sp>
        <p:nvSpPr>
          <p:cNvPr id="11" name="Not Equal 10"/>
          <p:cNvSpPr/>
          <p:nvPr/>
        </p:nvSpPr>
        <p:spPr>
          <a:xfrm>
            <a:off x="4778942" y="5136247"/>
            <a:ext cx="1070811" cy="559292"/>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sp>
        <p:nvSpPr>
          <p:cNvPr id="12" name="Title 14"/>
          <p:cNvSpPr>
            <a:spLocks noGrp="1"/>
          </p:cNvSpPr>
          <p:nvPr>
            <p:ph type="title"/>
          </p:nvPr>
        </p:nvSpPr>
        <p:spPr>
          <a:xfrm>
            <a:off x="284163" y="575297"/>
            <a:ext cx="8574087" cy="967840"/>
          </a:xfrm>
          <a:noFill/>
        </p:spPr>
        <p:txBody>
          <a:bodyPr>
            <a:normAutofit/>
          </a:bodyPr>
          <a:lstStyle/>
          <a:p>
            <a:pPr rtl="1"/>
            <a:r>
              <a:rPr lang="ar-SA" sz="1800" dirty="0" smtClean="0">
                <a:latin typeface="Simplified Arabic" panose="02020603050405020304" pitchFamily="18" charset="-78"/>
                <a:cs typeface="Simplified Arabic" panose="02020603050405020304" pitchFamily="18" charset="-78"/>
              </a:rPr>
              <a:t>الأوامر المتوازية والأوامر الخاصة (</a:t>
            </a:r>
            <a:r>
              <a:rPr lang="en-US" sz="1800" dirty="0" smtClean="0">
                <a:latin typeface="Simplified Arabic" panose="02020603050405020304" pitchFamily="18" charset="-78"/>
                <a:cs typeface="Simplified Arabic" panose="02020603050405020304" pitchFamily="18" charset="-78"/>
              </a:rPr>
              <a:t>My Blocks</a:t>
            </a:r>
            <a:r>
              <a:rPr lang="ar-SA" sz="1800" dirty="0" smtClean="0">
                <a:latin typeface="Simplified Arabic" panose="02020603050405020304" pitchFamily="18" charset="-78"/>
                <a:cs typeface="Simplified Arabic" panose="02020603050405020304" pitchFamily="18" charset="-78"/>
              </a:rPr>
              <a:t>)</a:t>
            </a:r>
            <a:endParaRPr lang="en-US" sz="1800"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981960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smtClean="0">
                <a:latin typeface="Simplified Arabic" panose="02020603050405020304" pitchFamily="18" charset="-78"/>
                <a:cs typeface="Simplified Arabic" panose="02020603050405020304" pitchFamily="18" charset="-78"/>
              </a:rPr>
              <a:t>التحدي</a:t>
            </a:r>
            <a:endParaRPr lang="en-US" dirty="0">
              <a:latin typeface="Simplified Arabic" panose="02020603050405020304" pitchFamily="18" charset="-78"/>
              <a:cs typeface="Simplified Arabic" panose="02020603050405020304" pitchFamily="18" charset="-78"/>
            </a:endParaRPr>
          </a:p>
        </p:txBody>
      </p:sp>
      <p:sp>
        <p:nvSpPr>
          <p:cNvPr id="3" name="Content Placeholder 2"/>
          <p:cNvSpPr>
            <a:spLocks noGrp="1"/>
          </p:cNvSpPr>
          <p:nvPr>
            <p:ph idx="1"/>
          </p:nvPr>
        </p:nvSpPr>
        <p:spPr>
          <a:xfrm>
            <a:off x="398689" y="2133600"/>
            <a:ext cx="8459561" cy="3992563"/>
          </a:xfrm>
        </p:spPr>
        <p:txBody>
          <a:bodyPr/>
          <a:lstStyle/>
          <a:p>
            <a:pPr algn="r" rtl="1"/>
            <a:r>
              <a:rPr lang="ar-SA" dirty="0" smtClean="0">
                <a:solidFill>
                  <a:srgbClr val="FF0000"/>
                </a:solidFill>
                <a:latin typeface="Simplified Arabic" panose="02020603050405020304" pitchFamily="18" charset="-78"/>
                <a:cs typeface="Simplified Arabic" panose="02020603050405020304" pitchFamily="18" charset="-78"/>
              </a:rPr>
              <a:t>هل تستطيع برمجة الروبوت باستخدام الأوامر المتوازية ليتحرك ويرفع الحلقة في نفس الوقت؟</a:t>
            </a:r>
            <a:endParaRPr lang="en-US" dirty="0">
              <a:solidFill>
                <a:srgbClr val="FF0000"/>
              </a:solidFill>
              <a:latin typeface="Simplified Arabic" panose="02020603050405020304" pitchFamily="18" charset="-78"/>
              <a:cs typeface="Simplified Arabic" panose="02020603050405020304" pitchFamily="18" charset="-78"/>
            </a:endParaRPr>
          </a:p>
        </p:txBody>
      </p:sp>
      <p:sp>
        <p:nvSpPr>
          <p:cNvPr id="4" name="Footer Placeholder 3"/>
          <p:cNvSpPr>
            <a:spLocks noGrp="1"/>
          </p:cNvSpPr>
          <p:nvPr>
            <p:ph type="ftr" sz="quarter" idx="11"/>
          </p:nvPr>
        </p:nvSpPr>
        <p:spPr/>
        <p:txBody>
          <a:bodyPr/>
          <a:lstStyle/>
          <a:p>
            <a:r>
              <a:rPr lang="en-US" smtClean="0"/>
              <a:t>©2015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grpSp>
        <p:nvGrpSpPr>
          <p:cNvPr id="6" name="Group 5"/>
          <p:cNvGrpSpPr/>
          <p:nvPr/>
        </p:nvGrpSpPr>
        <p:grpSpPr>
          <a:xfrm>
            <a:off x="2951083" y="3511971"/>
            <a:ext cx="1696452" cy="1227220"/>
            <a:chOff x="1323474" y="3380874"/>
            <a:chExt cx="1696452" cy="1227220"/>
          </a:xfrm>
        </p:grpSpPr>
        <p:sp>
          <p:nvSpPr>
            <p:cNvPr id="7" name="Rectangle 6"/>
            <p:cNvSpPr/>
            <p:nvPr/>
          </p:nvSpPr>
          <p:spPr>
            <a:xfrm>
              <a:off x="1323474" y="3380874"/>
              <a:ext cx="1696452" cy="818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19727" y="4199021"/>
              <a:ext cx="397042" cy="409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73695" y="4199020"/>
              <a:ext cx="397042" cy="409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5887162" y="4037938"/>
            <a:ext cx="334513" cy="584358"/>
            <a:chOff x="3249164" y="3608942"/>
            <a:chExt cx="334513" cy="584358"/>
          </a:xfrm>
        </p:grpSpPr>
        <p:grpSp>
          <p:nvGrpSpPr>
            <p:cNvPr id="11" name="Group 10"/>
            <p:cNvGrpSpPr/>
            <p:nvPr/>
          </p:nvGrpSpPr>
          <p:grpSpPr>
            <a:xfrm>
              <a:off x="3249164" y="3608942"/>
              <a:ext cx="334513" cy="584358"/>
              <a:chOff x="2971800" y="3051810"/>
              <a:chExt cx="334513" cy="584358"/>
            </a:xfrm>
          </p:grpSpPr>
          <p:sp>
            <p:nvSpPr>
              <p:cNvPr id="13" name="Block Arc 12"/>
              <p:cNvSpPr/>
              <p:nvPr/>
            </p:nvSpPr>
            <p:spPr>
              <a:xfrm>
                <a:off x="2971800" y="3051810"/>
                <a:ext cx="334513" cy="457200"/>
              </a:xfrm>
              <a:prstGeom prst="blockArc">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4" name="Rectangle 13"/>
              <p:cNvSpPr/>
              <p:nvPr/>
            </p:nvSpPr>
            <p:spPr>
              <a:xfrm>
                <a:off x="2971800" y="3256120"/>
                <a:ext cx="334513" cy="380048"/>
              </a:xfrm>
              <a:prstGeom prst="rect">
                <a:avLst/>
              </a:prstGeom>
              <a:solidFill>
                <a:srgbClr val="00B050"/>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2" name="Rectangle 11"/>
            <p:cNvSpPr/>
            <p:nvPr/>
          </p:nvSpPr>
          <p:spPr>
            <a:xfrm>
              <a:off x="3362543" y="3887546"/>
              <a:ext cx="140252" cy="185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15" name="Straight Connector 14"/>
          <p:cNvCxnSpPr/>
          <p:nvPr/>
        </p:nvCxnSpPr>
        <p:spPr>
          <a:xfrm>
            <a:off x="4648141" y="4194989"/>
            <a:ext cx="1151434" cy="2743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3746986" y="4878382"/>
            <a:ext cx="2307433"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020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4.16667E-6 1.85185E-6 L 0.08021 -0.09213 " pathEditMode="relative" rAng="0" ptsTypes="AA">
                                      <p:cBhvr>
                                        <p:cTn id="6" dur="2000" fill="hold"/>
                                        <p:tgtEl>
                                          <p:spTgt spid="15"/>
                                        </p:tgtEl>
                                        <p:attrNameLst>
                                          <p:attrName>ppt_x</p:attrName>
                                          <p:attrName>ppt_y</p:attrName>
                                        </p:attrNameLst>
                                      </p:cBhvr>
                                      <p:rCtr x="4010" y="-4606"/>
                                    </p:animMotion>
                                  </p:childTnLst>
                                </p:cTn>
                              </p:par>
                              <p:par>
                                <p:cTn id="7" presetID="63" presetClass="path" presetSubtype="0" accel="50000" decel="50000" fill="hold" nodeType="withEffect">
                                  <p:stCondLst>
                                    <p:cond delay="0"/>
                                  </p:stCondLst>
                                  <p:childTnLst>
                                    <p:animMotion origin="layout" path="M 5E-6 4.44444E-6 L 0.11876 -0.0007 " pathEditMode="relative" rAng="0" ptsTypes="AA">
                                      <p:cBhvr>
                                        <p:cTn id="8" dur="2000" fill="hold"/>
                                        <p:tgtEl>
                                          <p:spTgt spid="6"/>
                                        </p:tgtEl>
                                        <p:attrNameLst>
                                          <p:attrName>ppt_x</p:attrName>
                                          <p:attrName>ppt_y</p:attrName>
                                        </p:attrNameLst>
                                      </p:cBhvr>
                                      <p:rCtr x="5937" y="-46"/>
                                    </p:animMotion>
                                  </p:childTnLst>
                                </p:cTn>
                              </p:par>
                              <p:par>
                                <p:cTn id="9" presetID="64" presetClass="path" presetSubtype="0" accel="50000" decel="50000" fill="hold" nodeType="withEffect">
                                  <p:stCondLst>
                                    <p:cond delay="300"/>
                                  </p:stCondLst>
                                  <p:childTnLst>
                                    <p:animMotion origin="layout" path="M -2.77778E-6 3.33333E-6 L 0.01841 -0.09445 " pathEditMode="relative" rAng="0" ptsTypes="AA">
                                      <p:cBhvr>
                                        <p:cTn id="10" dur="1700" fill="hold"/>
                                        <p:tgtEl>
                                          <p:spTgt spid="10"/>
                                        </p:tgtEl>
                                        <p:attrNameLst>
                                          <p:attrName>ppt_x</p:attrName>
                                          <p:attrName>ppt_y</p:attrName>
                                        </p:attrNameLst>
                                      </p:cBhvr>
                                      <p:rCtr x="920" y="-4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Credits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r>
              <a:rPr lang="en-US" dirty="0"/>
              <a:t>This tutorial was created by Sanjay Seshan and Arvind Seshan from Droids Robotics.</a:t>
            </a:r>
          </a:p>
          <a:p>
            <a:r>
              <a:rPr lang="en-US" dirty="0" smtClean="0"/>
              <a:t>Author’s Email: team@droidsrobotics.org</a:t>
            </a:r>
            <a:endParaRPr lang="en-US" dirty="0"/>
          </a:p>
          <a:p>
            <a:r>
              <a:rPr lang="en-US" dirty="0" smtClean="0"/>
              <a:t>More lessons at </a:t>
            </a:r>
            <a:r>
              <a:rPr lang="en-US" dirty="0" smtClean="0"/>
              <a:t>www.ev3lessons.com</a:t>
            </a:r>
            <a:endParaRPr lang="ar-SA" dirty="0" smtClean="0"/>
          </a:p>
          <a:p>
            <a:pPr algn="r" rtl="1"/>
            <a:r>
              <a:rPr lang="ar-SA" sz="2000" dirty="0">
                <a:latin typeface="Simplified Arabic" panose="02020603050405020304" pitchFamily="18" charset="-78"/>
                <a:cs typeface="Simplified Arabic" panose="02020603050405020304" pitchFamily="18" charset="-78"/>
              </a:rPr>
              <a:t>قام بتعريب هذا العمل الأستاذ عبد الملك حلواني، البريد الإلكتروني: </a:t>
            </a:r>
            <a:r>
              <a:rPr lang="en-US" sz="2000" dirty="0">
                <a:latin typeface="Simplified Arabic" panose="02020603050405020304" pitchFamily="18" charset="-78"/>
                <a:cs typeface="Simplified Arabic" panose="02020603050405020304" pitchFamily="18" charset="-78"/>
              </a:rPr>
              <a:t>ahalawani@live.com</a:t>
            </a:r>
            <a:br>
              <a:rPr lang="en-US" sz="2000" dirty="0">
                <a:latin typeface="Simplified Arabic" panose="02020603050405020304" pitchFamily="18" charset="-78"/>
                <a:cs typeface="Simplified Arabic" panose="02020603050405020304" pitchFamily="18" charset="-78"/>
              </a:rPr>
            </a:br>
            <a:endParaRPr lang="en-US" sz="2000" dirty="0">
              <a:latin typeface="Simplified Arabic" panose="02020603050405020304" pitchFamily="18" charset="-78"/>
              <a:cs typeface="Simplified Arabic" panose="02020603050405020304" pitchFamily="18" charset="-78"/>
            </a:endParaRPr>
          </a:p>
          <a:p>
            <a:endParaRPr lang="en-US" dirty="0"/>
          </a:p>
        </p:txBody>
      </p:sp>
      <p:sp>
        <p:nvSpPr>
          <p:cNvPr id="4" name="Footer Placeholder 3"/>
          <p:cNvSpPr>
            <a:spLocks noGrp="1"/>
          </p:cNvSpPr>
          <p:nvPr>
            <p:ph type="ftr" sz="quarter" idx="11"/>
          </p:nvPr>
        </p:nvSpPr>
        <p:spPr/>
        <p:txBody>
          <a:bodyPr/>
          <a:lstStyle/>
          <a:p>
            <a:r>
              <a:rPr lang="en-US" smtClean="0"/>
              <a:t>©2015 EV3Lessons.com, Last edit 4/5/2015</a:t>
            </a:r>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480" y="4548256"/>
            <a:ext cx="2161449" cy="761422"/>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100439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5714</TotalTime>
  <Words>413</Words>
  <Application>Microsoft Office PowerPoint</Application>
  <PresentationFormat>On-screen Show (4:3)</PresentationFormat>
  <Paragraphs>52</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Spectrum</vt:lpstr>
      <vt:lpstr>الأوامر المتوازية</vt:lpstr>
      <vt:lpstr>أهداف الدرس</vt:lpstr>
      <vt:lpstr>ما هي البرمجة المتوازية (Parallel Beams)؟</vt:lpstr>
      <vt:lpstr>كيف يتم برمجة الأوامر بطريقة متوازية؟</vt:lpstr>
      <vt:lpstr>الأوامر المتوازية والأوامر الخاصة (My Blocks)</vt:lpstr>
      <vt:lpstr>الأوامر المتوازية والأوامر الخاصة (My Blocks)</vt:lpstr>
      <vt:lpstr>التحدي</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Beams</dc:title>
  <dc:creator>HP</dc:creator>
  <cp:lastModifiedBy>HP</cp:lastModifiedBy>
  <cp:revision>6</cp:revision>
  <dcterms:created xsi:type="dcterms:W3CDTF">2014-10-28T21:59:38Z</dcterms:created>
  <dcterms:modified xsi:type="dcterms:W3CDTF">2015-08-13T07:44:57Z</dcterms:modified>
</cp:coreProperties>
</file>