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4" r:id="rId1"/>
  </p:sldMasterIdLst>
  <p:notesMasterIdLst>
    <p:notesMasterId r:id="rId15"/>
  </p:notesMasterIdLst>
  <p:handoutMasterIdLst>
    <p:handoutMasterId r:id="rId16"/>
  </p:handoutMasterIdLst>
  <p:sldIdLst>
    <p:sldId id="370" r:id="rId2"/>
    <p:sldId id="372" r:id="rId3"/>
    <p:sldId id="352" r:id="rId4"/>
    <p:sldId id="286" r:id="rId5"/>
    <p:sldId id="287" r:id="rId6"/>
    <p:sldId id="361" r:id="rId7"/>
    <p:sldId id="362" r:id="rId8"/>
    <p:sldId id="363" r:id="rId9"/>
    <p:sldId id="364" r:id="rId10"/>
    <p:sldId id="365" r:id="rId11"/>
    <p:sldId id="366" r:id="rId12"/>
    <p:sldId id="367" r:id="rId13"/>
    <p:sldId id="371"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563" autoAdjust="0"/>
  </p:normalViewPr>
  <p:slideViewPr>
    <p:cSldViewPr snapToGrid="0" snapToObjects="1">
      <p:cViewPr varScale="1">
        <p:scale>
          <a:sx n="83" d="100"/>
          <a:sy n="83" d="100"/>
        </p:scale>
        <p:origin x="1320" y="72"/>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t>2/28/2015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t>‹#›</a:t>
            </a:fld>
            <a:endParaRPr lang="en-US"/>
          </a:p>
        </p:txBody>
      </p:sp>
    </p:spTree>
    <p:extLst>
      <p:ext uri="{BB962C8B-B14F-4D97-AF65-F5344CB8AC3E}">
        <p14:creationId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2/28/2015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a:p>
        </p:txBody>
      </p:sp>
    </p:spTree>
    <p:extLst>
      <p:ext uri="{BB962C8B-B14F-4D97-AF65-F5344CB8AC3E}">
        <p14:creationId xmlns:p14="http://schemas.microsoft.com/office/powerpoint/2010/main" val="747868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3</a:t>
            </a:fld>
            <a:endParaRPr lang="en-US"/>
          </a:p>
        </p:txBody>
      </p:sp>
    </p:spTree>
    <p:extLst>
      <p:ext uri="{BB962C8B-B14F-4D97-AF65-F5344CB8AC3E}">
        <p14:creationId xmlns:p14="http://schemas.microsoft.com/office/powerpoint/2010/main" val="2375391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13</a:t>
            </a:fld>
            <a:endParaRPr lang="en-US"/>
          </a:p>
        </p:txBody>
      </p:sp>
    </p:spTree>
    <p:extLst>
      <p:ext uri="{BB962C8B-B14F-4D97-AF65-F5344CB8AC3E}">
        <p14:creationId xmlns:p14="http://schemas.microsoft.com/office/powerpoint/2010/main" val="2737884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513B2E8-9F3A-4798-8858-A24CED2A0EBC}" type="datetime1">
              <a:rPr lang="en-US" smtClean="0"/>
              <a:t>2/28/2015</a:t>
            </a:fld>
            <a:endParaRPr lang="en-US"/>
          </a:p>
        </p:txBody>
      </p:sp>
      <p:sp>
        <p:nvSpPr>
          <p:cNvPr id="5" name="Footer Placeholder 4"/>
          <p:cNvSpPr>
            <a:spLocks noGrp="1"/>
          </p:cNvSpPr>
          <p:nvPr>
            <p:ph type="ftr" sz="quarter" idx="11"/>
          </p:nvPr>
        </p:nvSpPr>
        <p:spPr/>
        <p:txBody>
          <a:bodyPr/>
          <a:lstStyle/>
          <a:p>
            <a:r>
              <a:rPr lang="en-US" smtClean="0"/>
              <a:t>© 2015, EV3Lessons.com (last edit 2/28/15)</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4" name="Rectangle 13"/>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userDrawn="1"/>
        </p:nvSpPr>
        <p:spPr>
          <a:xfrm>
            <a:off x="8913670" y="-4618"/>
            <a:ext cx="91440" cy="6862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D44EEF-22E8-486F-A7CC-B0A2D2A00269}" type="datetime1">
              <a:rPr lang="en-US" smtClean="0"/>
              <a:t>2/28/2015</a:t>
            </a:fld>
            <a:endParaRPr lang="en-US"/>
          </a:p>
        </p:txBody>
      </p:sp>
      <p:sp>
        <p:nvSpPr>
          <p:cNvPr id="5" name="Footer Placeholder 4"/>
          <p:cNvSpPr>
            <a:spLocks noGrp="1"/>
          </p:cNvSpPr>
          <p:nvPr>
            <p:ph type="ftr" sz="quarter" idx="11"/>
          </p:nvPr>
        </p:nvSpPr>
        <p:spPr/>
        <p:txBody>
          <a:bodyPr/>
          <a:lstStyle/>
          <a:p>
            <a:r>
              <a:rPr lang="en-US" smtClean="0"/>
              <a:t>© 2015, EV3Lessons.com (last edit 2/28/15)</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C32E21-3DAD-48D0-B769-86CAE6FF8312}" type="datetime1">
              <a:rPr lang="en-US" smtClean="0"/>
              <a:t>2/28/2015</a:t>
            </a:fld>
            <a:endParaRPr lang="en-US"/>
          </a:p>
        </p:txBody>
      </p:sp>
      <p:sp>
        <p:nvSpPr>
          <p:cNvPr id="5" name="Footer Placeholder 4"/>
          <p:cNvSpPr>
            <a:spLocks noGrp="1"/>
          </p:cNvSpPr>
          <p:nvPr>
            <p:ph type="ftr" sz="quarter" idx="11"/>
          </p:nvPr>
        </p:nvSpPr>
        <p:spPr/>
        <p:txBody>
          <a:bodyPr/>
          <a:lstStyle/>
          <a:p>
            <a:r>
              <a:rPr lang="en-US" smtClean="0"/>
              <a:t>© 2015, EV3Lessons.com (last edit 2/28/15)</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8F83AE-6DA7-43E5-81CC-B42B905F83E7}" type="datetime1">
              <a:rPr lang="en-US" smtClean="0"/>
              <a:t>2/28/2015</a:t>
            </a:fld>
            <a:endParaRPr lang="en-US"/>
          </a:p>
        </p:txBody>
      </p:sp>
      <p:sp>
        <p:nvSpPr>
          <p:cNvPr id="5" name="Footer Placeholder 4"/>
          <p:cNvSpPr>
            <a:spLocks noGrp="1"/>
          </p:cNvSpPr>
          <p:nvPr>
            <p:ph type="ftr" sz="quarter" idx="11"/>
          </p:nvPr>
        </p:nvSpPr>
        <p:spPr/>
        <p:txBody>
          <a:bodyPr/>
          <a:lstStyle/>
          <a:p>
            <a:r>
              <a:rPr lang="en-US" smtClean="0"/>
              <a:t>© 2015, EV3Lessons.com (last edit 2/28/15)</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B3EF5FC-0D0A-41B0-8822-39085D7BEEBA}" type="datetime1">
              <a:rPr lang="en-US" smtClean="0"/>
              <a:t>2/28/2015</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 2015, EV3Lessons.com (last edit 2/28/15)</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F631AC1-580A-4A60-95AA-5E56A699011C}" type="datetime1">
              <a:rPr lang="en-US" smtClean="0"/>
              <a:t>2/28/2015</a:t>
            </a:fld>
            <a:endParaRPr lang="en-US"/>
          </a:p>
        </p:txBody>
      </p:sp>
      <p:sp>
        <p:nvSpPr>
          <p:cNvPr id="6" name="Footer Placeholder 5"/>
          <p:cNvSpPr>
            <a:spLocks noGrp="1"/>
          </p:cNvSpPr>
          <p:nvPr>
            <p:ph type="ftr" sz="quarter" idx="11"/>
          </p:nvPr>
        </p:nvSpPr>
        <p:spPr/>
        <p:txBody>
          <a:bodyPr/>
          <a:lstStyle/>
          <a:p>
            <a:r>
              <a:rPr lang="en-US" smtClean="0"/>
              <a:t>© 2015, EV3Lessons.com (last edit 2/28/15)</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EA05A9-A3BD-4767-8F20-909A2121C350}" type="datetime1">
              <a:rPr lang="en-US" smtClean="0"/>
              <a:t>2/28/2015</a:t>
            </a:fld>
            <a:endParaRPr lang="en-US"/>
          </a:p>
        </p:txBody>
      </p:sp>
      <p:sp>
        <p:nvSpPr>
          <p:cNvPr id="8" name="Footer Placeholder 7"/>
          <p:cNvSpPr>
            <a:spLocks noGrp="1"/>
          </p:cNvSpPr>
          <p:nvPr>
            <p:ph type="ftr" sz="quarter" idx="11"/>
          </p:nvPr>
        </p:nvSpPr>
        <p:spPr/>
        <p:txBody>
          <a:bodyPr/>
          <a:lstStyle/>
          <a:p>
            <a:r>
              <a:rPr lang="en-US" smtClean="0"/>
              <a:t>© 2015, EV3Lessons.com (last edit 2/28/15)</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370896-11DF-4AF2-AA13-8FCB78DE624D}" type="datetime1">
              <a:rPr lang="en-US" smtClean="0"/>
              <a:t>2/28/2015</a:t>
            </a:fld>
            <a:endParaRPr lang="en-US"/>
          </a:p>
        </p:txBody>
      </p:sp>
      <p:sp>
        <p:nvSpPr>
          <p:cNvPr id="4" name="Footer Placeholder 3"/>
          <p:cNvSpPr>
            <a:spLocks noGrp="1"/>
          </p:cNvSpPr>
          <p:nvPr>
            <p:ph type="ftr" sz="quarter" idx="11"/>
          </p:nvPr>
        </p:nvSpPr>
        <p:spPr/>
        <p:txBody>
          <a:bodyPr/>
          <a:lstStyle/>
          <a:p>
            <a:r>
              <a:rPr lang="en-US" smtClean="0"/>
              <a:t>© 2015, EV3Lessons.com (last edit 2/28/15)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FC8E25-1492-433E-B3A5-5BB78549A3AC}" type="datetime1">
              <a:rPr lang="en-US" smtClean="0"/>
              <a:t>2/28/2015</a:t>
            </a:fld>
            <a:endParaRPr lang="en-US"/>
          </a:p>
        </p:txBody>
      </p:sp>
      <p:sp>
        <p:nvSpPr>
          <p:cNvPr id="3" name="Footer Placeholder 2"/>
          <p:cNvSpPr>
            <a:spLocks noGrp="1"/>
          </p:cNvSpPr>
          <p:nvPr>
            <p:ph type="ftr" sz="quarter" idx="11"/>
          </p:nvPr>
        </p:nvSpPr>
        <p:spPr/>
        <p:txBody>
          <a:bodyPr/>
          <a:lstStyle/>
          <a:p>
            <a:r>
              <a:rPr lang="en-US" smtClean="0"/>
              <a:t>© 2015, EV3Lessons.com (last edit 2/28/15)</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5A6900-05DA-4BE7-8CE1-A8844A2165AA}" type="datetime1">
              <a:rPr lang="en-US" smtClean="0"/>
              <a:t>2/28/2015</a:t>
            </a:fld>
            <a:endParaRPr lang="en-US"/>
          </a:p>
        </p:txBody>
      </p:sp>
      <p:sp>
        <p:nvSpPr>
          <p:cNvPr id="6" name="Footer Placeholder 5"/>
          <p:cNvSpPr>
            <a:spLocks noGrp="1"/>
          </p:cNvSpPr>
          <p:nvPr>
            <p:ph type="ftr" sz="quarter" idx="11"/>
          </p:nvPr>
        </p:nvSpPr>
        <p:spPr/>
        <p:txBody>
          <a:bodyPr/>
          <a:lstStyle/>
          <a:p>
            <a:r>
              <a:rPr lang="en-US" smtClean="0"/>
              <a:t>© 2015, EV3Lessons.com (last edit 2/28/15)</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33A58-6CC4-4F73-9C23-3EA22CE9D7D7}" type="datetime1">
              <a:rPr lang="en-US" smtClean="0"/>
              <a:t>2/28/2015</a:t>
            </a:fld>
            <a:endParaRPr lang="en-US"/>
          </a:p>
        </p:txBody>
      </p:sp>
      <p:sp>
        <p:nvSpPr>
          <p:cNvPr id="6" name="Footer Placeholder 5"/>
          <p:cNvSpPr>
            <a:spLocks noGrp="1"/>
          </p:cNvSpPr>
          <p:nvPr>
            <p:ph type="ftr" sz="quarter" idx="11"/>
          </p:nvPr>
        </p:nvSpPr>
        <p:spPr/>
        <p:txBody>
          <a:bodyPr/>
          <a:lstStyle/>
          <a:p>
            <a:r>
              <a:rPr lang="en-US" smtClean="0"/>
              <a:t>© 2015, EV3Lessons.com (last edit 2/28/15)</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EA78CF66-11E1-42A4-AC73-178274BE6D0D}" type="datetime1">
              <a:rPr lang="en-US" smtClean="0"/>
              <a:t>2/28/2015</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 2015, EV3Lessons.com (last edit 2/28/15)</a:t>
            </a:r>
            <a:endParaRPr lang="en-US"/>
          </a:p>
        </p:txBody>
      </p:sp>
      <p:sp>
        <p:nvSpPr>
          <p:cNvPr id="6" name="Slide Number Placeholder 5"/>
          <p:cNvSpPr>
            <a:spLocks noGrp="1"/>
          </p:cNvSpPr>
          <p:nvPr>
            <p:ph type="sldNum" sz="quarter" idx="4"/>
          </p:nvPr>
        </p:nvSpPr>
        <p:spPr>
          <a:xfrm>
            <a:off x="8343263" y="6417660"/>
            <a:ext cx="65786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8913670" y="-4618"/>
            <a:ext cx="91440" cy="6862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creativecommons.org/licenses/by-nc-sa/4.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7.png"/><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2305" y="311631"/>
            <a:ext cx="4182799" cy="1923569"/>
          </a:xfrm>
        </p:spPr>
        <p:txBody>
          <a:bodyPr/>
          <a:lstStyle/>
          <a:p>
            <a:pPr algn="ctr"/>
            <a:r>
              <a:rPr lang="en-US" sz="3200" dirty="0" smtClean="0"/>
              <a:t>INTERMEDIATE PROGRAMMING</a:t>
            </a:r>
            <a:r>
              <a:rPr lang="en-US" sz="4000" dirty="0" smtClean="0"/>
              <a:t/>
            </a:r>
            <a:br>
              <a:rPr lang="en-US" sz="4000" dirty="0" smtClean="0"/>
            </a:br>
            <a:r>
              <a:rPr lang="en-US" sz="3200" dirty="0" smtClean="0"/>
              <a:t>Lesson</a:t>
            </a:r>
            <a:endParaRPr lang="en-US" sz="3200" dirty="0"/>
          </a:p>
        </p:txBody>
      </p:sp>
      <p:sp>
        <p:nvSpPr>
          <p:cNvPr id="7" name="TextBox 6"/>
          <p:cNvSpPr txBox="1"/>
          <p:nvPr/>
        </p:nvSpPr>
        <p:spPr>
          <a:xfrm>
            <a:off x="1487501" y="5949643"/>
            <a:ext cx="4750545" cy="523220"/>
          </a:xfrm>
          <a:prstGeom prst="rect">
            <a:avLst/>
          </a:prstGeom>
          <a:noFill/>
        </p:spPr>
        <p:txBody>
          <a:bodyPr wrap="square" rtlCol="0">
            <a:spAutoFit/>
          </a:bodyPr>
          <a:lstStyle/>
          <a:p>
            <a:r>
              <a:rPr lang="en-US" sz="2800" dirty="0" smtClean="0"/>
              <a:t>By: Droids Robotics</a:t>
            </a:r>
          </a:p>
        </p:txBody>
      </p:sp>
      <p:pic>
        <p:nvPicPr>
          <p:cNvPr id="3" name="Picture 2" descr="Droidslogo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306" y="5456830"/>
            <a:ext cx="1085195" cy="1085195"/>
          </a:xfrm>
          <a:prstGeom prst="rect">
            <a:avLst/>
          </a:prstGeom>
        </p:spPr>
      </p:pic>
      <p:sp>
        <p:nvSpPr>
          <p:cNvPr id="4" name="TextBox 3"/>
          <p:cNvSpPr txBox="1"/>
          <p:nvPr/>
        </p:nvSpPr>
        <p:spPr>
          <a:xfrm>
            <a:off x="550088" y="2713113"/>
            <a:ext cx="8187512" cy="954107"/>
          </a:xfrm>
          <a:prstGeom prst="rect">
            <a:avLst/>
          </a:prstGeom>
          <a:noFill/>
        </p:spPr>
        <p:txBody>
          <a:bodyPr wrap="square" rtlCol="0">
            <a:spAutoFit/>
          </a:bodyPr>
          <a:lstStyle/>
          <a:p>
            <a:r>
              <a:rPr lang="en-US" sz="2800" dirty="0" smtClean="0">
                <a:solidFill>
                  <a:srgbClr val="FF0000"/>
                </a:solidFill>
              </a:rPr>
              <a:t>Turn Degrees My Block</a:t>
            </a:r>
            <a:endParaRPr lang="en-US" sz="2800" dirty="0">
              <a:solidFill>
                <a:srgbClr val="FF0000"/>
              </a:solidFill>
            </a:endParaRPr>
          </a:p>
          <a:p>
            <a:endParaRPr lang="en-US" sz="2800" dirty="0"/>
          </a:p>
        </p:txBody>
      </p:sp>
      <p:pic>
        <p:nvPicPr>
          <p:cNvPr id="1026" name="Picture 2" descr="EV3Lessons.c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5105" y="436041"/>
            <a:ext cx="4231698" cy="1571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7939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797021"/>
          </a:xfrm>
        </p:spPr>
        <p:txBody>
          <a:bodyPr/>
          <a:lstStyle/>
          <a:p>
            <a:r>
              <a:rPr lang="en-US" dirty="0" smtClean="0"/>
              <a:t>STAGE 5: ANOTHER MY BLOCK</a:t>
            </a:r>
            <a:endParaRPr lang="en-US" dirty="0"/>
          </a:p>
        </p:txBody>
      </p:sp>
      <p:sp>
        <p:nvSpPr>
          <p:cNvPr id="4" name="Footer Placeholder 3"/>
          <p:cNvSpPr>
            <a:spLocks noGrp="1"/>
          </p:cNvSpPr>
          <p:nvPr>
            <p:ph type="ftr" sz="quarter" idx="11"/>
          </p:nvPr>
        </p:nvSpPr>
        <p:spPr/>
        <p:txBody>
          <a:bodyPr/>
          <a:lstStyle/>
          <a:p>
            <a:r>
              <a:rPr lang="en-US" smtClean="0"/>
              <a:t>© 2015, EV3Lessons.com (last edit 2/28/15)</a:t>
            </a:r>
            <a:endParaRPr lang="en-US"/>
          </a:p>
        </p:txBody>
      </p:sp>
      <p:pic>
        <p:nvPicPr>
          <p:cNvPr id="5" name="Picture 4" descr="Screen Shot 2014-09-25 at 5.32.2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828" y="1447319"/>
            <a:ext cx="8436846" cy="2627726"/>
          </a:xfrm>
          <a:prstGeom prst="rect">
            <a:avLst/>
          </a:prstGeom>
        </p:spPr>
      </p:pic>
      <p:sp>
        <p:nvSpPr>
          <p:cNvPr id="3" name="Slide Number Placeholder 2"/>
          <p:cNvSpPr>
            <a:spLocks noGrp="1"/>
          </p:cNvSpPr>
          <p:nvPr>
            <p:ph type="sldNum" sz="quarter" idx="12"/>
          </p:nvPr>
        </p:nvSpPr>
        <p:spPr/>
        <p:txBody>
          <a:bodyPr/>
          <a:lstStyle/>
          <a:p>
            <a:fld id="{4DBC7FC8-25FB-FC45-8177-2B991DA6778C}" type="slidenum">
              <a:rPr lang="en-US" smtClean="0"/>
              <a:t>10</a:t>
            </a:fld>
            <a:endParaRPr lang="en-US"/>
          </a:p>
        </p:txBody>
      </p:sp>
    </p:spTree>
    <p:extLst>
      <p:ext uri="{BB962C8B-B14F-4D97-AF65-F5344CB8AC3E}">
        <p14:creationId xmlns:p14="http://schemas.microsoft.com/office/powerpoint/2010/main" val="1461497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6: TURN DEGREES Right</a:t>
            </a:r>
            <a:endParaRPr lang="en-US" dirty="0"/>
          </a:p>
        </p:txBody>
      </p:sp>
      <p:sp>
        <p:nvSpPr>
          <p:cNvPr id="4" name="Footer Placeholder 3"/>
          <p:cNvSpPr>
            <a:spLocks noGrp="1"/>
          </p:cNvSpPr>
          <p:nvPr>
            <p:ph type="ftr" sz="quarter" idx="11"/>
          </p:nvPr>
        </p:nvSpPr>
        <p:spPr/>
        <p:txBody>
          <a:bodyPr/>
          <a:lstStyle/>
          <a:p>
            <a:r>
              <a:rPr lang="en-US" smtClean="0"/>
              <a:t>© 2015, EV3Lessons.com (last edit 2/28/15)</a:t>
            </a:r>
            <a:endParaRPr lang="en-US"/>
          </a:p>
        </p:txBody>
      </p:sp>
      <p:pic>
        <p:nvPicPr>
          <p:cNvPr id="5" name="Picture 4" descr="Screen Shot 2014-09-25 at 5.33.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363894"/>
            <a:ext cx="8077200" cy="3949700"/>
          </a:xfrm>
          <a:prstGeom prst="rect">
            <a:avLst/>
          </a:prstGeom>
        </p:spPr>
      </p:pic>
      <p:sp>
        <p:nvSpPr>
          <p:cNvPr id="3" name="Slide Number Placeholder 2"/>
          <p:cNvSpPr>
            <a:spLocks noGrp="1"/>
          </p:cNvSpPr>
          <p:nvPr>
            <p:ph type="sldNum" sz="quarter" idx="12"/>
          </p:nvPr>
        </p:nvSpPr>
        <p:spPr/>
        <p:txBody>
          <a:bodyPr/>
          <a:lstStyle/>
          <a:p>
            <a:fld id="{4DBC7FC8-25FB-FC45-8177-2B991DA6778C}" type="slidenum">
              <a:rPr lang="en-US" smtClean="0"/>
              <a:t>11</a:t>
            </a:fld>
            <a:endParaRPr lang="en-US"/>
          </a:p>
        </p:txBody>
      </p:sp>
    </p:spTree>
    <p:extLst>
      <p:ext uri="{BB962C8B-B14F-4D97-AF65-F5344CB8AC3E}">
        <p14:creationId xmlns:p14="http://schemas.microsoft.com/office/powerpoint/2010/main" val="1688947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7: Final Turn DEGREES</a:t>
            </a:r>
            <a:endParaRPr lang="en-US" dirty="0"/>
          </a:p>
        </p:txBody>
      </p:sp>
      <p:sp>
        <p:nvSpPr>
          <p:cNvPr id="4" name="Footer Placeholder 3"/>
          <p:cNvSpPr>
            <a:spLocks noGrp="1"/>
          </p:cNvSpPr>
          <p:nvPr>
            <p:ph type="ftr" sz="quarter" idx="11"/>
          </p:nvPr>
        </p:nvSpPr>
        <p:spPr/>
        <p:txBody>
          <a:bodyPr/>
          <a:lstStyle/>
          <a:p>
            <a:r>
              <a:rPr lang="en-US" smtClean="0"/>
              <a:t>© 2015, EV3Lessons.com (last edit 2/28/15)</a:t>
            </a:r>
            <a:endParaRPr lang="en-US"/>
          </a:p>
        </p:txBody>
      </p:sp>
      <p:pic>
        <p:nvPicPr>
          <p:cNvPr id="5" name="Picture 4" descr="Screen Shot 2014-09-25 at 5.33.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331984"/>
            <a:ext cx="8286165" cy="2809320"/>
          </a:xfrm>
          <a:prstGeom prst="rect">
            <a:avLst/>
          </a:prstGeom>
        </p:spPr>
      </p:pic>
      <p:sp>
        <p:nvSpPr>
          <p:cNvPr id="3" name="Slide Number Placeholder 2"/>
          <p:cNvSpPr>
            <a:spLocks noGrp="1"/>
          </p:cNvSpPr>
          <p:nvPr>
            <p:ph type="sldNum" sz="quarter" idx="12"/>
          </p:nvPr>
        </p:nvSpPr>
        <p:spPr/>
        <p:txBody>
          <a:bodyPr/>
          <a:lstStyle/>
          <a:p>
            <a:fld id="{4DBC7FC8-25FB-FC45-8177-2B991DA6778C}" type="slidenum">
              <a:rPr lang="en-US" smtClean="0"/>
              <a:t>12</a:t>
            </a:fld>
            <a:endParaRPr lang="en-US"/>
          </a:p>
        </p:txBody>
      </p:sp>
    </p:spTree>
    <p:extLst>
      <p:ext uri="{BB962C8B-B14F-4D97-AF65-F5344CB8AC3E}">
        <p14:creationId xmlns:p14="http://schemas.microsoft.com/office/powerpoint/2010/main" val="2279022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CREDITS</a:t>
            </a:r>
            <a:endParaRPr lang="en-US" dirty="0"/>
          </a:p>
        </p:txBody>
      </p:sp>
      <p:sp>
        <p:nvSpPr>
          <p:cNvPr id="3" name="Content Placeholder 2"/>
          <p:cNvSpPr>
            <a:spLocks noGrp="1"/>
          </p:cNvSpPr>
          <p:nvPr>
            <p:ph idx="1"/>
          </p:nvPr>
        </p:nvSpPr>
        <p:spPr/>
        <p:txBody>
          <a:bodyPr/>
          <a:lstStyle/>
          <a:p>
            <a:r>
              <a:rPr lang="en-US" smtClean="0"/>
              <a:t>This tutorial was created by Sanjay Seshan and Arvind Seshan from Droids Robotics.</a:t>
            </a:r>
          </a:p>
          <a:p>
            <a:r>
              <a:rPr lang="en-US" smtClean="0"/>
              <a:t>More lessons are available at www.ev3lessons.com</a:t>
            </a:r>
          </a:p>
          <a:p>
            <a:r>
              <a:rPr lang="en-US" smtClean="0"/>
              <a:t>Author’s Email: </a:t>
            </a:r>
            <a:r>
              <a:rPr lang="en-US" smtClean="0">
                <a:hlinkClick r:id="rId3"/>
              </a:rPr>
              <a:t>team@droidsrobotics.org</a:t>
            </a:r>
            <a:r>
              <a:rPr lang="en-US" smtClean="0"/>
              <a:t/>
            </a:r>
            <a:br>
              <a:rPr lang="en-US" smtClean="0"/>
            </a:br>
            <a:endParaRPr lang="en-US" dirty="0" smtClean="0"/>
          </a:p>
        </p:txBody>
      </p:sp>
      <p:sp>
        <p:nvSpPr>
          <p:cNvPr id="4" name="Footer Placeholder 3"/>
          <p:cNvSpPr>
            <a:spLocks noGrp="1"/>
          </p:cNvSpPr>
          <p:nvPr>
            <p:ph type="ftr" sz="quarter" idx="11"/>
          </p:nvPr>
        </p:nvSpPr>
        <p:spPr/>
        <p:txBody>
          <a:bodyPr/>
          <a:lstStyle/>
          <a:p>
            <a:r>
              <a:rPr lang="en-US" smtClean="0"/>
              <a:t>© 2015, EV3Lessons.com (last edit 2/28/15)</a:t>
            </a:r>
            <a:endParaRPr lang="en-US" dirty="0"/>
          </a:p>
        </p:txBody>
      </p:sp>
      <p:sp>
        <p:nvSpPr>
          <p:cNvPr id="9" name="Slide Number Placeholder 8"/>
          <p:cNvSpPr>
            <a:spLocks noGrp="1"/>
          </p:cNvSpPr>
          <p:nvPr>
            <p:ph type="sldNum" sz="quarter" idx="4294967295"/>
          </p:nvPr>
        </p:nvSpPr>
        <p:spPr>
          <a:xfrm>
            <a:off x="8477026" y="6358106"/>
            <a:ext cx="666974" cy="365125"/>
          </a:xfrm>
          <a:prstGeom prst="rect">
            <a:avLst/>
          </a:prstGeom>
        </p:spPr>
        <p:txBody>
          <a:bodyPr/>
          <a:lstStyle/>
          <a:p>
            <a:fld id="{4DBC7FC8-25FB-FC45-8177-2B991DA6778C}" type="slidenum">
              <a:rPr lang="en-US" smtClean="0"/>
              <a:pPr/>
              <a:t>13</a:t>
            </a:fld>
            <a:endParaRPr lang="en-US"/>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4"/>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4"/>
              </a:rPr>
              <a:t>NonCommercial</a:t>
            </a:r>
            <a:r>
              <a:rPr kumimoji="0" lang="en-US" altLang="en-US" sz="2000" b="0" i="0" u="none" strike="noStrike" cap="none" normalizeH="0" baseline="0" dirty="0" smtClean="0">
                <a:ln>
                  <a:noFill/>
                </a:ln>
                <a:solidFill>
                  <a:srgbClr val="4374B7"/>
                </a:solidFill>
                <a:effectLst/>
                <a:latin typeface="Helvetica Neue"/>
                <a:hlinkClick r:id="rId4"/>
              </a:rPr>
              <a:t>-</a:t>
            </a:r>
            <a:r>
              <a:rPr kumimoji="0" lang="en-US" altLang="en-US" sz="2000" b="0" i="0" u="none" strike="noStrike" cap="none" normalizeH="0" baseline="0" dirty="0" err="1" smtClean="0">
                <a:ln>
                  <a:noFill/>
                </a:ln>
                <a:solidFill>
                  <a:srgbClr val="4374B7"/>
                </a:solidFill>
                <a:effectLst/>
                <a:latin typeface="Helvetica Neue"/>
                <a:hlinkClick r:id="rId4"/>
              </a:rPr>
              <a:t>ShareAlike</a:t>
            </a:r>
            <a:r>
              <a:rPr kumimoji="0" lang="en-US" altLang="en-US" sz="2000" b="0" i="0" u="none" strike="noStrike" cap="none" normalizeH="0" baseline="0" dirty="0" smtClean="0">
                <a:ln>
                  <a:noFill/>
                </a:ln>
                <a:solidFill>
                  <a:srgbClr val="4374B7"/>
                </a:solidFill>
                <a:effectLst/>
                <a:latin typeface="Helvetica Neue"/>
                <a:hlinkClick r:id="rId4"/>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2050"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125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Create a useful My Block</a:t>
            </a:r>
          </a:p>
          <a:p>
            <a:pPr marL="457200" indent="-457200">
              <a:buFont typeface="+mj-lt"/>
              <a:buAutoNum type="arabicPeriod"/>
            </a:pPr>
            <a:r>
              <a:rPr lang="en-US" dirty="0" smtClean="0"/>
              <a:t>Learn to make a My Block with Inputs and Outputs</a:t>
            </a:r>
          </a:p>
          <a:p>
            <a:pPr marL="457200" indent="-457200">
              <a:buFont typeface="+mj-lt"/>
              <a:buAutoNum type="arabicPeriod"/>
            </a:pPr>
            <a:r>
              <a:rPr lang="en-US" dirty="0" smtClean="0"/>
              <a:t>Learn to make a My Block that will take inputs based on measurements with a protractor</a:t>
            </a:r>
            <a:endParaRPr lang="en-US" dirty="0"/>
          </a:p>
        </p:txBody>
      </p:sp>
      <p:sp>
        <p:nvSpPr>
          <p:cNvPr id="4" name="Footer Placeholder 3"/>
          <p:cNvSpPr>
            <a:spLocks noGrp="1"/>
          </p:cNvSpPr>
          <p:nvPr>
            <p:ph type="ftr" sz="quarter" idx="11"/>
          </p:nvPr>
        </p:nvSpPr>
        <p:spPr/>
        <p:txBody>
          <a:bodyPr/>
          <a:lstStyle/>
          <a:p>
            <a:r>
              <a:rPr lang="en-US" smtClean="0"/>
              <a:t>© 2015, EV3Lessons.com (last edit 2/28/15)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a:p>
        </p:txBody>
      </p:sp>
    </p:spTree>
    <p:extLst>
      <p:ext uri="{BB962C8B-B14F-4D97-AF65-F5344CB8AC3E}">
        <p14:creationId xmlns:p14="http://schemas.microsoft.com/office/powerpoint/2010/main" val="2057843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My blocks with inputs and outputs (</a:t>
            </a:r>
            <a:r>
              <a:rPr lang="en-US" dirty="0" smtClean="0">
                <a:latin typeface="Courier"/>
                <a:cs typeface="Courier"/>
              </a:rPr>
              <a:t>TURN DEGREES</a:t>
            </a:r>
            <a:r>
              <a:rPr lang="en-US" dirty="0" smtClean="0"/>
              <a:t>)</a:t>
            </a:r>
            <a:endParaRPr lang="en-US" dirty="0"/>
          </a:p>
        </p:txBody>
      </p:sp>
      <p:sp>
        <p:nvSpPr>
          <p:cNvPr id="3" name="Content Placeholder 2"/>
          <p:cNvSpPr>
            <a:spLocks noGrp="1"/>
          </p:cNvSpPr>
          <p:nvPr>
            <p:ph idx="1"/>
          </p:nvPr>
        </p:nvSpPr>
        <p:spPr>
          <a:xfrm>
            <a:off x="457200" y="1752600"/>
            <a:ext cx="4644887" cy="4373563"/>
          </a:xfrm>
        </p:spPr>
        <p:txBody>
          <a:bodyPr/>
          <a:lstStyle/>
          <a:p>
            <a:r>
              <a:rPr lang="en-US" dirty="0" smtClean="0"/>
              <a:t>See </a:t>
            </a:r>
            <a:r>
              <a:rPr lang="en-US" dirty="0"/>
              <a:t>the attached EV3 </a:t>
            </a:r>
            <a:r>
              <a:rPr lang="en-US" dirty="0" smtClean="0"/>
              <a:t>Files for </a:t>
            </a:r>
            <a:r>
              <a:rPr lang="en-US" dirty="0"/>
              <a:t>step-by-step instructions and the actual code for you to learn how to make a useful My </a:t>
            </a:r>
            <a:r>
              <a:rPr lang="en-US" dirty="0" smtClean="0"/>
              <a:t>Block to turn.  </a:t>
            </a:r>
          </a:p>
          <a:p>
            <a:r>
              <a:rPr lang="en-US" dirty="0" smtClean="0"/>
              <a:t>Start </a:t>
            </a:r>
            <a:r>
              <a:rPr lang="en-US" dirty="0"/>
              <a:t>at the </a:t>
            </a:r>
            <a:r>
              <a:rPr lang="en-US" dirty="0" smtClean="0"/>
              <a:t>Stage 1 tab </a:t>
            </a:r>
            <a:r>
              <a:rPr lang="en-US" dirty="0"/>
              <a:t>and read all the comments in each </a:t>
            </a:r>
            <a:r>
              <a:rPr lang="en-US" dirty="0" smtClean="0"/>
              <a:t>one.</a:t>
            </a:r>
          </a:p>
        </p:txBody>
      </p:sp>
      <p:sp>
        <p:nvSpPr>
          <p:cNvPr id="4" name="Footer Placeholder 3"/>
          <p:cNvSpPr>
            <a:spLocks noGrp="1"/>
          </p:cNvSpPr>
          <p:nvPr>
            <p:ph type="ftr" sz="quarter" idx="11"/>
          </p:nvPr>
        </p:nvSpPr>
        <p:spPr/>
        <p:txBody>
          <a:bodyPr/>
          <a:lstStyle/>
          <a:p>
            <a:r>
              <a:rPr lang="en-US" smtClean="0"/>
              <a:t>© 2015, EV3Lessons.com (last edit 2/28/15)</a:t>
            </a:r>
            <a:endParaRPr lang="en-US"/>
          </a:p>
        </p:txBody>
      </p:sp>
      <p:pic>
        <p:nvPicPr>
          <p:cNvPr id="5" name="Picture 4" descr="Screen Shot 2014-09-25 at 5.36.4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8579" y="1524318"/>
            <a:ext cx="2985941" cy="4649304"/>
          </a:xfrm>
          <a:prstGeom prst="rect">
            <a:avLst/>
          </a:prstGeom>
        </p:spPr>
      </p:pic>
      <p:sp>
        <p:nvSpPr>
          <p:cNvPr id="6" name="Slide Number Placeholder 5"/>
          <p:cNvSpPr>
            <a:spLocks noGrp="1"/>
          </p:cNvSpPr>
          <p:nvPr>
            <p:ph type="sldNum" sz="quarter" idx="12"/>
          </p:nvPr>
        </p:nvSpPr>
        <p:spPr/>
        <p:txBody>
          <a:bodyPr/>
          <a:lstStyle/>
          <a:p>
            <a:fld id="{4DBC7FC8-25FB-FC45-8177-2B991DA6778C}" type="slidenum">
              <a:rPr lang="en-US" smtClean="0"/>
              <a:t>3</a:t>
            </a:fld>
            <a:endParaRPr lang="en-US"/>
          </a:p>
        </p:txBody>
      </p:sp>
    </p:spTree>
    <p:extLst>
      <p:ext uri="{BB962C8B-B14F-4D97-AF65-F5344CB8AC3E}">
        <p14:creationId xmlns:p14="http://schemas.microsoft.com/office/powerpoint/2010/main" val="3202444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BEBA8EAE-BF5A-486C-A8C5-ECC9F3942E4B}">
                <a14:imgProps xmlns:a14="http://schemas.microsoft.com/office/drawing/2010/main">
                  <a14:imgLayer r:embed="rId3">
                    <a14:imgEffect>
                      <a14:backgroundRemoval t="1429" b="97714" l="500" r="98833">
                        <a14:foregroundMark x1="20000" y1="59143" x2="20000" y2="59143"/>
                        <a14:foregroundMark x1="5500" y1="87429" x2="5500" y2="87429"/>
                        <a14:foregroundMark x1="4667" y1="90857" x2="4667" y2="90857"/>
                        <a14:foregroundMark x1="21333" y1="53429" x2="21333" y2="53429"/>
                        <a14:foregroundMark x1="25667" y1="43714" x2="25667" y2="43714"/>
                        <a14:foregroundMark x1="30833" y1="34857" x2="30833" y2="34857"/>
                        <a14:foregroundMark x1="36833" y1="32571" x2="36833" y2="32571"/>
                        <a14:foregroundMark x1="42500" y1="25714" x2="42500" y2="25714"/>
                        <a14:foregroundMark x1="50000" y1="25143" x2="50000" y2="25143"/>
                        <a14:foregroundMark x1="46333" y1="25143" x2="46333" y2="25143"/>
                        <a14:foregroundMark x1="52667" y1="26000" x2="52667" y2="26000"/>
                        <a14:foregroundMark x1="54167" y1="26857" x2="54167" y2="26857"/>
                        <a14:foregroundMark x1="58333" y1="29143" x2="58333" y2="29143"/>
                        <a14:foregroundMark x1="61000" y1="26000" x2="61000" y2="26000"/>
                        <a14:foregroundMark x1="64833" y1="33429" x2="64833" y2="33429"/>
                        <a14:foregroundMark x1="96500" y1="92000" x2="96500" y2="92000"/>
                      </a14:backgroundRemoval>
                    </a14:imgEffect>
                  </a14:imgLayer>
                </a14:imgProps>
              </a:ext>
            </a:extLst>
          </a:blip>
          <a:stretch>
            <a:fillRect/>
          </a:stretch>
        </p:blipFill>
        <p:spPr>
          <a:xfrm>
            <a:off x="3038343" y="5314531"/>
            <a:ext cx="1875868" cy="1094256"/>
          </a:xfrm>
          <a:prstGeom prst="rect">
            <a:avLst/>
          </a:prstGeom>
        </p:spPr>
      </p:pic>
      <p:sp>
        <p:nvSpPr>
          <p:cNvPr id="2" name="Title 1"/>
          <p:cNvSpPr>
            <a:spLocks noGrp="1"/>
          </p:cNvSpPr>
          <p:nvPr>
            <p:ph type="title"/>
          </p:nvPr>
        </p:nvSpPr>
        <p:spPr/>
        <p:txBody>
          <a:bodyPr/>
          <a:lstStyle/>
          <a:p>
            <a:r>
              <a:rPr lang="en-US" dirty="0" smtClean="0"/>
              <a:t>Making a Turn My Block</a:t>
            </a:r>
            <a:endParaRPr lang="en-US" dirty="0"/>
          </a:p>
        </p:txBody>
      </p:sp>
      <p:sp>
        <p:nvSpPr>
          <p:cNvPr id="3" name="Content Placeholder 2"/>
          <p:cNvSpPr>
            <a:spLocks noGrp="1"/>
          </p:cNvSpPr>
          <p:nvPr>
            <p:ph idx="1"/>
          </p:nvPr>
        </p:nvSpPr>
        <p:spPr>
          <a:xfrm>
            <a:off x="237384" y="1087618"/>
            <a:ext cx="5074996" cy="4688462"/>
          </a:xfrm>
        </p:spPr>
        <p:txBody>
          <a:bodyPr>
            <a:noAutofit/>
          </a:bodyPr>
          <a:lstStyle/>
          <a:p>
            <a:r>
              <a:rPr lang="en-US" sz="2000" dirty="0" smtClean="0"/>
              <a:t>Just like Move Inches, you can also create a My Block for turns. In Move Inches, we had to figure out how much the robot wheels rotate for one inch on a ruler.</a:t>
            </a:r>
          </a:p>
          <a:p>
            <a:r>
              <a:rPr lang="en-US" sz="2000" dirty="0" smtClean="0"/>
              <a:t>To make a </a:t>
            </a:r>
            <a:r>
              <a:rPr lang="en-US" sz="2000" dirty="0" smtClean="0">
                <a:latin typeface="Courier"/>
                <a:cs typeface="Courier"/>
              </a:rPr>
              <a:t>Turn Degrees </a:t>
            </a:r>
            <a:r>
              <a:rPr lang="en-US" sz="2000" dirty="0" smtClean="0"/>
              <a:t>My Block, you have to figure out how much your rotation sensor on the motor turns for one degree on a protractor</a:t>
            </a:r>
          </a:p>
          <a:p>
            <a:r>
              <a:rPr lang="en-US" sz="2000" dirty="0" smtClean="0">
                <a:solidFill>
                  <a:srgbClr val="FF0000"/>
                </a:solidFill>
              </a:rPr>
              <a:t>A Turn My Block will be extremely useful to any FLL team because now you can measure your turns using a protractor!!!</a:t>
            </a:r>
          </a:p>
        </p:txBody>
      </p:sp>
      <p:pic>
        <p:nvPicPr>
          <p:cNvPr id="4" name="Picture 3"/>
          <p:cNvPicPr>
            <a:picLocks noChangeAspect="1"/>
          </p:cNvPicPr>
          <p:nvPr/>
        </p:nvPicPr>
        <p:blipFill rotWithShape="1">
          <a:blip r:embed="rId4"/>
          <a:srcRect r="43406" b="76658"/>
          <a:stretch/>
        </p:blipFill>
        <p:spPr>
          <a:xfrm>
            <a:off x="237384" y="5314531"/>
            <a:ext cx="1358434" cy="1061279"/>
          </a:xfrm>
          <a:prstGeom prst="rect">
            <a:avLst/>
          </a:prstGeom>
        </p:spPr>
      </p:pic>
      <p:pic>
        <p:nvPicPr>
          <p:cNvPr id="5" name="Picture 4"/>
          <p:cNvPicPr>
            <a:picLocks noChangeAspect="1"/>
          </p:cNvPicPr>
          <p:nvPr/>
        </p:nvPicPr>
        <p:blipFill rotWithShape="1">
          <a:blip r:embed="rId4">
            <a:clrChange>
              <a:clrFrom>
                <a:srgbClr val="FFFFFF"/>
              </a:clrFrom>
              <a:clrTo>
                <a:srgbClr val="FFFFFF">
                  <a:alpha val="0"/>
                </a:srgbClr>
              </a:clrTo>
            </a:clrChange>
          </a:blip>
          <a:srcRect r="43406" b="76658"/>
          <a:stretch/>
        </p:blipFill>
        <p:spPr>
          <a:xfrm rot="18900000">
            <a:off x="3324532" y="5427772"/>
            <a:ext cx="1358434" cy="1061279"/>
          </a:xfrm>
          <a:prstGeom prst="rect">
            <a:avLst/>
          </a:prstGeom>
        </p:spPr>
      </p:pic>
      <p:sp>
        <p:nvSpPr>
          <p:cNvPr id="10" name="Right Arrow 9"/>
          <p:cNvSpPr/>
          <p:nvPr/>
        </p:nvSpPr>
        <p:spPr>
          <a:xfrm>
            <a:off x="2015045" y="5634021"/>
            <a:ext cx="830440" cy="59833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4914211" y="5314531"/>
            <a:ext cx="4098507" cy="923330"/>
          </a:xfrm>
          <a:prstGeom prst="rect">
            <a:avLst/>
          </a:prstGeom>
          <a:noFill/>
        </p:spPr>
        <p:txBody>
          <a:bodyPr wrap="square" rtlCol="0">
            <a:spAutoFit/>
          </a:bodyPr>
          <a:lstStyle/>
          <a:p>
            <a:r>
              <a:rPr lang="en-US" dirty="0" smtClean="0"/>
              <a:t>45 degree turn by the robot in the real world can be measured with a protractor. </a:t>
            </a:r>
            <a:r>
              <a:rPr lang="en-US" b="1" dirty="0" smtClean="0">
                <a:solidFill>
                  <a:srgbClr val="0000FF"/>
                </a:solidFill>
              </a:rPr>
              <a:t>We call this protractor degrees.</a:t>
            </a:r>
            <a:endParaRPr lang="en-US" b="1" dirty="0">
              <a:solidFill>
                <a:srgbClr val="0000FF"/>
              </a:solidFill>
            </a:endParaRPr>
          </a:p>
        </p:txBody>
      </p:sp>
      <p:pic>
        <p:nvPicPr>
          <p:cNvPr id="13" name="Picture 12"/>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6197137" y="1339561"/>
            <a:ext cx="2605047" cy="2605047"/>
          </a:xfrm>
          <a:prstGeom prst="rect">
            <a:avLst/>
          </a:prstGeom>
        </p:spPr>
      </p:pic>
      <p:sp>
        <p:nvSpPr>
          <p:cNvPr id="16" name="TextBox 15"/>
          <p:cNvSpPr txBox="1"/>
          <p:nvPr/>
        </p:nvSpPr>
        <p:spPr>
          <a:xfrm>
            <a:off x="5593259" y="3944608"/>
            <a:ext cx="3419459" cy="923330"/>
          </a:xfrm>
          <a:prstGeom prst="rect">
            <a:avLst/>
          </a:prstGeom>
          <a:noFill/>
        </p:spPr>
        <p:txBody>
          <a:bodyPr wrap="square" rtlCol="0">
            <a:spAutoFit/>
          </a:bodyPr>
          <a:lstStyle/>
          <a:p>
            <a:r>
              <a:rPr lang="en-US" dirty="0" smtClean="0"/>
              <a:t>You can use the EV3 to measure how much your wheel turns. </a:t>
            </a:r>
            <a:r>
              <a:rPr lang="en-US" b="1" dirty="0" smtClean="0">
                <a:solidFill>
                  <a:srgbClr val="008000"/>
                </a:solidFill>
              </a:rPr>
              <a:t>We call this rotation degrees.</a:t>
            </a:r>
            <a:endParaRPr lang="en-US" b="1" dirty="0">
              <a:solidFill>
                <a:srgbClr val="008000"/>
              </a:solidFill>
            </a:endParaRPr>
          </a:p>
        </p:txBody>
      </p:sp>
      <p:sp>
        <p:nvSpPr>
          <p:cNvPr id="33" name="Arc 32"/>
          <p:cNvSpPr/>
          <p:nvPr/>
        </p:nvSpPr>
        <p:spPr>
          <a:xfrm>
            <a:off x="6411486" y="1600200"/>
            <a:ext cx="2161589" cy="1831649"/>
          </a:xfrm>
          <a:prstGeom prst="arc">
            <a:avLst/>
          </a:prstGeom>
          <a:ln w="76200" cmpd="sng">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smtClean="0"/>
              <a:t>© 2015, EV3Lessons.com (last edit 2/28/15)</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4</a:t>
            </a:fld>
            <a:endParaRPr lang="en-US"/>
          </a:p>
        </p:txBody>
      </p:sp>
    </p:spTree>
    <p:extLst>
      <p:ext uri="{BB962C8B-B14F-4D97-AF65-F5344CB8AC3E}">
        <p14:creationId xmlns:p14="http://schemas.microsoft.com/office/powerpoint/2010/main" val="84727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Measuring the Rotation Sensor</a:t>
            </a:r>
            <a:endParaRPr lang="en-US" dirty="0"/>
          </a:p>
        </p:txBody>
      </p:sp>
      <p:sp>
        <p:nvSpPr>
          <p:cNvPr id="3" name="Content Placeholder 2"/>
          <p:cNvSpPr>
            <a:spLocks noGrp="1"/>
          </p:cNvSpPr>
          <p:nvPr>
            <p:ph idx="1"/>
          </p:nvPr>
        </p:nvSpPr>
        <p:spPr>
          <a:xfrm>
            <a:off x="457200" y="1600200"/>
            <a:ext cx="8229600" cy="4821967"/>
          </a:xfrm>
        </p:spPr>
        <p:txBody>
          <a:bodyPr>
            <a:normAutofit fontScale="85000" lnSpcReduction="10000"/>
          </a:bodyPr>
          <a:lstStyle/>
          <a:p>
            <a:r>
              <a:rPr lang="en-US" sz="1800" dirty="0" smtClean="0">
                <a:solidFill>
                  <a:srgbClr val="000000"/>
                </a:solidFill>
              </a:rPr>
              <a:t>The EV3 has a Port View Function which lets it display values measured by sensors</a:t>
            </a:r>
          </a:p>
          <a:p>
            <a:r>
              <a:rPr lang="en-US" sz="1800" dirty="0" smtClean="0">
                <a:solidFill>
                  <a:srgbClr val="000000"/>
                </a:solidFill>
              </a:rPr>
              <a:t>In this section, we will show you how to use the port view to measure turns.</a:t>
            </a:r>
          </a:p>
          <a:p>
            <a:endParaRPr lang="en-US" sz="1800" dirty="0">
              <a:solidFill>
                <a:srgbClr val="000000"/>
              </a:solidFill>
            </a:endParaRPr>
          </a:p>
          <a:p>
            <a:r>
              <a:rPr lang="en-US" sz="1800" dirty="0" smtClean="0">
                <a:solidFill>
                  <a:srgbClr val="FF0000"/>
                </a:solidFill>
              </a:rPr>
              <a:t>Step 1: </a:t>
            </a:r>
            <a:r>
              <a:rPr lang="en-US" sz="1800" dirty="0" smtClean="0">
                <a:solidFill>
                  <a:srgbClr val="000000"/>
                </a:solidFill>
              </a:rPr>
              <a:t>Go to Port View on your brick.  On the EV3, it is on the third menu to the right.  Look for the value for one of your drive motors (motors attached to your wheels)</a:t>
            </a:r>
          </a:p>
          <a:p>
            <a:r>
              <a:rPr lang="en-US" sz="1800" dirty="0" smtClean="0">
                <a:solidFill>
                  <a:srgbClr val="FF0000"/>
                </a:solidFill>
              </a:rPr>
              <a:t>Step 2: </a:t>
            </a:r>
            <a:r>
              <a:rPr lang="en-US" sz="1800" dirty="0" smtClean="0">
                <a:solidFill>
                  <a:srgbClr val="000000"/>
                </a:solidFill>
              </a:rPr>
              <a:t>Turn the robot 90 degrees (Pivot Turn) yourself – using your hands to turn one wheel.  Make sure the wheels don’t slip when you do this.</a:t>
            </a:r>
          </a:p>
          <a:p>
            <a:r>
              <a:rPr lang="en-US" sz="1800" dirty="0" smtClean="0">
                <a:solidFill>
                  <a:srgbClr val="FF0000"/>
                </a:solidFill>
              </a:rPr>
              <a:t>Step 3: </a:t>
            </a:r>
            <a:r>
              <a:rPr lang="en-US" sz="1800" dirty="0" smtClean="0">
                <a:solidFill>
                  <a:srgbClr val="000000"/>
                </a:solidFill>
              </a:rPr>
              <a:t>Look at the </a:t>
            </a:r>
            <a:r>
              <a:rPr lang="en-US" sz="1800" b="1" dirty="0" smtClean="0">
                <a:solidFill>
                  <a:srgbClr val="008000"/>
                </a:solidFill>
              </a:rPr>
              <a:t>rotation degrees </a:t>
            </a:r>
            <a:r>
              <a:rPr lang="en-US" sz="1800" dirty="0" smtClean="0">
                <a:solidFill>
                  <a:srgbClr val="000000"/>
                </a:solidFill>
              </a:rPr>
              <a:t>value and write down the number of degrees (n)</a:t>
            </a:r>
          </a:p>
          <a:p>
            <a:r>
              <a:rPr lang="en-US" sz="1800" dirty="0" smtClean="0">
                <a:solidFill>
                  <a:srgbClr val="FF0000"/>
                </a:solidFill>
              </a:rPr>
              <a:t>Step 4: </a:t>
            </a:r>
            <a:r>
              <a:rPr lang="en-US" sz="1800" dirty="0" smtClean="0">
                <a:solidFill>
                  <a:srgbClr val="000000"/>
                </a:solidFill>
              </a:rPr>
              <a:t>Divide the number from step 3 (n) by 90 (n/90)</a:t>
            </a:r>
          </a:p>
          <a:p>
            <a:endParaRPr lang="en-US" sz="1800" dirty="0" smtClean="0">
              <a:solidFill>
                <a:srgbClr val="000000"/>
              </a:solidFill>
            </a:endParaRPr>
          </a:p>
          <a:p>
            <a:r>
              <a:rPr lang="en-US" sz="1800" dirty="0" smtClean="0">
                <a:solidFill>
                  <a:srgbClr val="000000"/>
                </a:solidFill>
              </a:rPr>
              <a:t>This is the number of how many motor </a:t>
            </a:r>
            <a:r>
              <a:rPr lang="en-US" sz="1800" b="1" dirty="0" smtClean="0">
                <a:solidFill>
                  <a:srgbClr val="008000"/>
                </a:solidFill>
              </a:rPr>
              <a:t>rotation degrees </a:t>
            </a:r>
            <a:r>
              <a:rPr lang="en-US" sz="1800" dirty="0" smtClean="0">
                <a:solidFill>
                  <a:srgbClr val="000000"/>
                </a:solidFill>
              </a:rPr>
              <a:t>are in 1 </a:t>
            </a:r>
            <a:r>
              <a:rPr lang="en-US" sz="1800" b="1" dirty="0" smtClean="0">
                <a:solidFill>
                  <a:srgbClr val="0000FF"/>
                </a:solidFill>
              </a:rPr>
              <a:t>protractor degree</a:t>
            </a:r>
            <a:r>
              <a:rPr lang="en-US" sz="1800" dirty="0" smtClean="0">
                <a:solidFill>
                  <a:srgbClr val="000000"/>
                </a:solidFill>
              </a:rPr>
              <a:t>.</a:t>
            </a:r>
          </a:p>
          <a:p>
            <a:endParaRPr lang="en-US" sz="1800" dirty="0">
              <a:solidFill>
                <a:srgbClr val="000000"/>
              </a:solidFill>
            </a:endParaRPr>
          </a:p>
          <a:p>
            <a:r>
              <a:rPr lang="en-US" sz="1800" dirty="0" smtClean="0">
                <a:solidFill>
                  <a:srgbClr val="FF6600"/>
                </a:solidFill>
              </a:rPr>
              <a:t>You can now use this information to make a Pivot Turn My Block called </a:t>
            </a:r>
            <a:r>
              <a:rPr lang="en-US" sz="1800" dirty="0" smtClean="0">
                <a:solidFill>
                  <a:srgbClr val="FF6600"/>
                </a:solidFill>
                <a:latin typeface="Courier"/>
                <a:cs typeface="Courier"/>
              </a:rPr>
              <a:t>Turn Degrees</a:t>
            </a:r>
            <a:r>
              <a:rPr lang="en-US" sz="1800" dirty="0" smtClean="0">
                <a:solidFill>
                  <a:srgbClr val="FF6600"/>
                </a:solidFill>
              </a:rPr>
              <a:t>. Please see my attached EV3 file.  There are Phases marked for you to follow.  Once you understand the code, you can modify this code to make a Spin Turn My Block as well.</a:t>
            </a:r>
          </a:p>
        </p:txBody>
      </p:sp>
      <p:sp>
        <p:nvSpPr>
          <p:cNvPr id="4" name="Footer Placeholder 3"/>
          <p:cNvSpPr>
            <a:spLocks noGrp="1"/>
          </p:cNvSpPr>
          <p:nvPr>
            <p:ph type="ftr" sz="quarter" idx="11"/>
          </p:nvPr>
        </p:nvSpPr>
        <p:spPr/>
        <p:txBody>
          <a:bodyPr/>
          <a:lstStyle/>
          <a:p>
            <a:r>
              <a:rPr lang="en-US" smtClean="0"/>
              <a:t>© 2015, EV3Lessons.com (last edit 2/28/15)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5</a:t>
            </a:fld>
            <a:endParaRPr lang="en-US"/>
          </a:p>
        </p:txBody>
      </p:sp>
    </p:spTree>
    <p:extLst>
      <p:ext uri="{BB962C8B-B14F-4D97-AF65-F5344CB8AC3E}">
        <p14:creationId xmlns:p14="http://schemas.microsoft.com/office/powerpoint/2010/main" val="165519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1: MEASURE TURNS </a:t>
            </a:r>
            <a:endParaRPr lang="en-US" dirty="0"/>
          </a:p>
        </p:txBody>
      </p:sp>
      <p:sp>
        <p:nvSpPr>
          <p:cNvPr id="4" name="Footer Placeholder 3"/>
          <p:cNvSpPr>
            <a:spLocks noGrp="1"/>
          </p:cNvSpPr>
          <p:nvPr>
            <p:ph type="ftr" sz="quarter" idx="11"/>
          </p:nvPr>
        </p:nvSpPr>
        <p:spPr/>
        <p:txBody>
          <a:bodyPr/>
          <a:lstStyle/>
          <a:p>
            <a:r>
              <a:rPr lang="en-US" smtClean="0"/>
              <a:t>© 2015, EV3Lessons.com (last edit 2/28/15)</a:t>
            </a:r>
            <a:endParaRPr lang="en-US"/>
          </a:p>
        </p:txBody>
      </p:sp>
      <p:pic>
        <p:nvPicPr>
          <p:cNvPr id="5" name="Picture 4" descr="Screen Shot 2014-09-25 at 5.29.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084263"/>
            <a:ext cx="7327900" cy="5041900"/>
          </a:xfrm>
          <a:prstGeom prst="rect">
            <a:avLst/>
          </a:prstGeom>
        </p:spPr>
      </p:pic>
      <p:sp>
        <p:nvSpPr>
          <p:cNvPr id="3" name="Slide Number Placeholder 2"/>
          <p:cNvSpPr>
            <a:spLocks noGrp="1"/>
          </p:cNvSpPr>
          <p:nvPr>
            <p:ph type="sldNum" sz="quarter" idx="12"/>
          </p:nvPr>
        </p:nvSpPr>
        <p:spPr/>
        <p:txBody>
          <a:bodyPr/>
          <a:lstStyle/>
          <a:p>
            <a:fld id="{4DBC7FC8-25FB-FC45-8177-2B991DA6778C}" type="slidenum">
              <a:rPr lang="en-US" smtClean="0"/>
              <a:t>6</a:t>
            </a:fld>
            <a:endParaRPr lang="en-US"/>
          </a:p>
        </p:txBody>
      </p:sp>
    </p:spTree>
    <p:extLst>
      <p:ext uri="{BB962C8B-B14F-4D97-AF65-F5344CB8AC3E}">
        <p14:creationId xmlns:p14="http://schemas.microsoft.com/office/powerpoint/2010/main" val="4198827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2: ADD CONSTANTS</a:t>
            </a:r>
            <a:endParaRPr lang="en-US" dirty="0"/>
          </a:p>
        </p:txBody>
      </p:sp>
      <p:sp>
        <p:nvSpPr>
          <p:cNvPr id="4" name="Footer Placeholder 3"/>
          <p:cNvSpPr>
            <a:spLocks noGrp="1"/>
          </p:cNvSpPr>
          <p:nvPr>
            <p:ph type="ftr" sz="quarter" idx="11"/>
          </p:nvPr>
        </p:nvSpPr>
        <p:spPr/>
        <p:txBody>
          <a:bodyPr/>
          <a:lstStyle/>
          <a:p>
            <a:r>
              <a:rPr lang="en-US" smtClean="0"/>
              <a:t>© 2015, EV3Lessons.com (last edit 2/28/15)</a:t>
            </a:r>
            <a:endParaRPr lang="en-US"/>
          </a:p>
        </p:txBody>
      </p:sp>
      <p:pic>
        <p:nvPicPr>
          <p:cNvPr id="5" name="Picture 4" descr="Screen Shot 2014-09-25 at 5.29.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8907"/>
            <a:ext cx="8934174" cy="3878068"/>
          </a:xfrm>
          <a:prstGeom prst="rect">
            <a:avLst/>
          </a:prstGeom>
        </p:spPr>
      </p:pic>
      <p:sp>
        <p:nvSpPr>
          <p:cNvPr id="3" name="Slide Number Placeholder 2"/>
          <p:cNvSpPr>
            <a:spLocks noGrp="1"/>
          </p:cNvSpPr>
          <p:nvPr>
            <p:ph type="sldNum" sz="quarter" idx="12"/>
          </p:nvPr>
        </p:nvSpPr>
        <p:spPr/>
        <p:txBody>
          <a:bodyPr/>
          <a:lstStyle/>
          <a:p>
            <a:fld id="{4DBC7FC8-25FB-FC45-8177-2B991DA6778C}" type="slidenum">
              <a:rPr lang="en-US" smtClean="0"/>
              <a:t>7</a:t>
            </a:fld>
            <a:endParaRPr lang="en-US"/>
          </a:p>
        </p:txBody>
      </p:sp>
    </p:spTree>
    <p:extLst>
      <p:ext uri="{BB962C8B-B14F-4D97-AF65-F5344CB8AC3E}">
        <p14:creationId xmlns:p14="http://schemas.microsoft.com/office/powerpoint/2010/main" val="1128832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3: MAKE My BLOCK</a:t>
            </a:r>
            <a:endParaRPr lang="en-US" dirty="0"/>
          </a:p>
        </p:txBody>
      </p:sp>
      <p:sp>
        <p:nvSpPr>
          <p:cNvPr id="4" name="Footer Placeholder 3"/>
          <p:cNvSpPr>
            <a:spLocks noGrp="1"/>
          </p:cNvSpPr>
          <p:nvPr>
            <p:ph type="ftr" sz="quarter" idx="11"/>
          </p:nvPr>
        </p:nvSpPr>
        <p:spPr/>
        <p:txBody>
          <a:bodyPr/>
          <a:lstStyle/>
          <a:p>
            <a:r>
              <a:rPr lang="en-US" smtClean="0"/>
              <a:t>© 2015, EV3Lessons.com (last edit 2/28/15)</a:t>
            </a:r>
            <a:endParaRPr lang="en-US"/>
          </a:p>
        </p:txBody>
      </p:sp>
      <p:pic>
        <p:nvPicPr>
          <p:cNvPr id="5" name="Picture 4" descr="Screen Shot 2014-09-25 at 5.30.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0613"/>
            <a:ext cx="8867913" cy="4206087"/>
          </a:xfrm>
          <a:prstGeom prst="rect">
            <a:avLst/>
          </a:prstGeom>
        </p:spPr>
      </p:pic>
      <p:sp>
        <p:nvSpPr>
          <p:cNvPr id="3" name="Slide Number Placeholder 2"/>
          <p:cNvSpPr>
            <a:spLocks noGrp="1"/>
          </p:cNvSpPr>
          <p:nvPr>
            <p:ph type="sldNum" sz="quarter" idx="12"/>
          </p:nvPr>
        </p:nvSpPr>
        <p:spPr/>
        <p:txBody>
          <a:bodyPr/>
          <a:lstStyle/>
          <a:p>
            <a:fld id="{4DBC7FC8-25FB-FC45-8177-2B991DA6778C}" type="slidenum">
              <a:rPr lang="en-US" smtClean="0"/>
              <a:t>8</a:t>
            </a:fld>
            <a:endParaRPr lang="en-US"/>
          </a:p>
        </p:txBody>
      </p:sp>
    </p:spTree>
    <p:extLst>
      <p:ext uri="{BB962C8B-B14F-4D97-AF65-F5344CB8AC3E}">
        <p14:creationId xmlns:p14="http://schemas.microsoft.com/office/powerpoint/2010/main" val="41961430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4: USE My BLOCK</a:t>
            </a:r>
            <a:endParaRPr lang="en-US" dirty="0"/>
          </a:p>
        </p:txBody>
      </p:sp>
      <p:sp>
        <p:nvSpPr>
          <p:cNvPr id="4" name="Footer Placeholder 3"/>
          <p:cNvSpPr>
            <a:spLocks noGrp="1"/>
          </p:cNvSpPr>
          <p:nvPr>
            <p:ph type="ftr" sz="quarter" idx="11"/>
          </p:nvPr>
        </p:nvSpPr>
        <p:spPr/>
        <p:txBody>
          <a:bodyPr/>
          <a:lstStyle/>
          <a:p>
            <a:r>
              <a:rPr lang="en-US" smtClean="0"/>
              <a:t>© 2015, EV3Lessons.com (last edit 2/28/15)</a:t>
            </a:r>
            <a:endParaRPr lang="en-US"/>
          </a:p>
        </p:txBody>
      </p:sp>
      <p:pic>
        <p:nvPicPr>
          <p:cNvPr id="5" name="Picture 4" descr="Screen Shot 2014-09-25 at 5.31.2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72" y="1291302"/>
            <a:ext cx="8414327" cy="3650611"/>
          </a:xfrm>
          <a:prstGeom prst="rect">
            <a:avLst/>
          </a:prstGeom>
        </p:spPr>
      </p:pic>
      <p:sp>
        <p:nvSpPr>
          <p:cNvPr id="3" name="Slide Number Placeholder 2"/>
          <p:cNvSpPr>
            <a:spLocks noGrp="1"/>
          </p:cNvSpPr>
          <p:nvPr>
            <p:ph type="sldNum" sz="quarter" idx="12"/>
          </p:nvPr>
        </p:nvSpPr>
        <p:spPr/>
        <p:txBody>
          <a:bodyPr/>
          <a:lstStyle/>
          <a:p>
            <a:fld id="{4DBC7FC8-25FB-FC45-8177-2B991DA6778C}" type="slidenum">
              <a:rPr lang="en-US" smtClean="0"/>
              <a:t>9</a:t>
            </a:fld>
            <a:endParaRPr lang="en-US"/>
          </a:p>
        </p:txBody>
      </p:sp>
    </p:spTree>
    <p:extLst>
      <p:ext uri="{BB962C8B-B14F-4D97-AF65-F5344CB8AC3E}">
        <p14:creationId xmlns:p14="http://schemas.microsoft.com/office/powerpoint/2010/main" val="10661070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7214</TotalTime>
  <Words>635</Words>
  <PresentationFormat>On-screen Show (4:3)</PresentationFormat>
  <Paragraphs>67</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Courier</vt:lpstr>
      <vt:lpstr>Helvetica Neue</vt:lpstr>
      <vt:lpstr>Essential</vt:lpstr>
      <vt:lpstr>INTERMEDIATE PROGRAMMING Lesson</vt:lpstr>
      <vt:lpstr>LESSON OBJECTIVES</vt:lpstr>
      <vt:lpstr>My blocks with inputs and outputs (TURN DEGREES)</vt:lpstr>
      <vt:lpstr>Making a Turn My Block</vt:lpstr>
      <vt:lpstr>Measuring the Rotation Sensor</vt:lpstr>
      <vt:lpstr>STAGE 1: MEASURE TURNS </vt:lpstr>
      <vt:lpstr>STAGE 2: ADD CONSTANTS</vt:lpstr>
      <vt:lpstr>STAGE 3: MAKE My BLOCK</vt:lpstr>
      <vt:lpstr>STAGE 4: USE My BLOCK</vt:lpstr>
      <vt:lpstr>STAGE 5: ANOTHER MY BLOCK</vt:lpstr>
      <vt:lpstr>STAGE 6: TURN DEGREES Right</vt:lpstr>
      <vt:lpstr>STAGE 7: Final Turn DEGREES</vt:lpstr>
      <vt:lpstr>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2014-08-07T02:19:13Z</dcterms:created>
  <dcterms:modified xsi:type="dcterms:W3CDTF">2015-02-28T19:22:12Z</dcterms:modified>
</cp:coreProperties>
</file>