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>
                <a:latin typeface="Arial"/>
              </a:rPr>
              <a:t>Feu clic per editar el format de les notes</a:t>
            </a:r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>
                <a:latin typeface="Times New Roman"/>
              </a:rPr>
              <a:t>&lt;capçalera&gt;</a:t>
            </a:r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>
                <a:latin typeface="Times New Roman"/>
              </a:rPr>
              <a:t>&lt;peu de pàgina&gt;</a:t>
            </a:r>
            <a:endParaRPr/>
          </a:p>
        </p:txBody>
      </p:sp>
      <p:sp>
        <p:nvSpPr>
          <p:cNvPr id="16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F7110EC-90AD-4DFE-A314-1071CFA5E185}" type="slidenum">
              <a:rPr lang="es-E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573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9F7EDE8-BD56-4AB2-A3F2-F6B0795FDEB0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7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CA2DFD3-A9C7-4233-8E83-7162B571F202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72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27E3BEB-C833-40F7-92A8-228FA5BF754F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5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8" name="Picture 15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8996040" y="2895480"/>
            <a:ext cx="147240" cy="3961800"/>
          </a:xfrm>
          <a:prstGeom prst="rect">
            <a:avLst/>
          </a:prstGeom>
          <a:solidFill>
            <a:srgbClr val="92D050"/>
          </a:solidFill>
          <a:ln w="28440">
            <a:noFill/>
          </a:ln>
        </p:spPr>
      </p:sp>
      <p:sp>
        <p:nvSpPr>
          <p:cNvPr id="9" name="CustomShape 2"/>
          <p:cNvSpPr/>
          <p:nvPr/>
        </p:nvSpPr>
        <p:spPr>
          <a:xfrm>
            <a:off x="8958960" y="0"/>
            <a:ext cx="184320" cy="2894760"/>
          </a:xfrm>
          <a:prstGeom prst="rect">
            <a:avLst/>
          </a:prstGeom>
          <a:solidFill>
            <a:srgbClr val="7030A0"/>
          </a:solidFill>
          <a:ln w="2844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8904600" y="0"/>
            <a:ext cx="90720" cy="6857280"/>
          </a:xfrm>
          <a:prstGeom prst="rect">
            <a:avLst/>
          </a:prstGeom>
          <a:solidFill>
            <a:srgbClr val="0070C0"/>
          </a:solidFill>
          <a:ln w="2844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996040" y="2895480"/>
            <a:ext cx="147240" cy="3961800"/>
          </a:xfrm>
          <a:prstGeom prst="rect">
            <a:avLst/>
          </a:prstGeom>
          <a:solidFill>
            <a:srgbClr val="92D050"/>
          </a:solidFill>
          <a:ln w="284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58960" y="0"/>
            <a:ext cx="184320" cy="2894760"/>
          </a:xfrm>
          <a:prstGeom prst="rect">
            <a:avLst/>
          </a:prstGeom>
          <a:solidFill>
            <a:srgbClr val="7030A0"/>
          </a:solidFill>
          <a:ln w="2844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8904600" y="0"/>
            <a:ext cx="90720" cy="6857280"/>
          </a:xfrm>
          <a:prstGeom prst="rect">
            <a:avLst/>
          </a:prstGeom>
          <a:solidFill>
            <a:srgbClr val="0070C0"/>
          </a:solidFill>
          <a:ln w="28440">
            <a:noFill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472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>
                <a:latin typeface="Arial"/>
              </a:rPr>
              <a:t>Feu clic per editar el format del text del títol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Feu clic per editar el format del text de l'esquema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Segon nivell d'esquema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Tercer nivell d'esquema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Quart nivell d'esquema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Cinquè nivell d'esquema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Sisè nivell d'esquema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Setè nivell d'esquema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996040" y="2895480"/>
            <a:ext cx="147240" cy="3961800"/>
          </a:xfrm>
          <a:prstGeom prst="rect">
            <a:avLst/>
          </a:prstGeom>
          <a:solidFill>
            <a:srgbClr val="92D050"/>
          </a:solidFill>
          <a:ln w="2844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8958960" y="0"/>
            <a:ext cx="184320" cy="2894760"/>
          </a:xfrm>
          <a:prstGeom prst="rect">
            <a:avLst/>
          </a:prstGeom>
          <a:solidFill>
            <a:srgbClr val="7030A0"/>
          </a:solidFill>
          <a:ln w="28440">
            <a:noFill/>
          </a:ln>
        </p:spPr>
      </p:sp>
      <p:sp>
        <p:nvSpPr>
          <p:cNvPr id="44" name="CustomShape 3"/>
          <p:cNvSpPr/>
          <p:nvPr/>
        </p:nvSpPr>
        <p:spPr>
          <a:xfrm>
            <a:off x="8904600" y="0"/>
            <a:ext cx="90720" cy="6857280"/>
          </a:xfrm>
          <a:prstGeom prst="rect">
            <a:avLst/>
          </a:prstGeom>
          <a:solidFill>
            <a:srgbClr val="0070C0"/>
          </a:solidFill>
          <a:ln w="28440">
            <a:noFill/>
          </a:ln>
        </p:spPr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>
                <a:latin typeface="Arial"/>
              </a:rPr>
              <a:t>Feu clic per editar el format del text del títol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Feu clic per editar el format del text de l'esquema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Segon nivell d'esquema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Tercer nivell d'esquema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Quart nivell d'esquema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Cinquè nivell d'esquema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Sisè nivell d'esquema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Setè nivell d'esquema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996040" y="2895480"/>
            <a:ext cx="147240" cy="3961800"/>
          </a:xfrm>
          <a:prstGeom prst="rect">
            <a:avLst/>
          </a:prstGeom>
          <a:solidFill>
            <a:srgbClr val="92D050"/>
          </a:solidFill>
          <a:ln w="28440">
            <a:noFill/>
          </a:ln>
        </p:spPr>
      </p:sp>
      <p:sp>
        <p:nvSpPr>
          <p:cNvPr id="82" name="CustomShape 2"/>
          <p:cNvSpPr/>
          <p:nvPr/>
        </p:nvSpPr>
        <p:spPr>
          <a:xfrm>
            <a:off x="8958960" y="0"/>
            <a:ext cx="184320" cy="2894760"/>
          </a:xfrm>
          <a:prstGeom prst="rect">
            <a:avLst/>
          </a:prstGeom>
          <a:solidFill>
            <a:srgbClr val="7030A0"/>
          </a:solidFill>
          <a:ln w="28440">
            <a:noFill/>
          </a:ln>
        </p:spPr>
      </p:sp>
      <p:sp>
        <p:nvSpPr>
          <p:cNvPr id="83" name="CustomShape 3"/>
          <p:cNvSpPr/>
          <p:nvPr/>
        </p:nvSpPr>
        <p:spPr>
          <a:xfrm>
            <a:off x="8904600" y="0"/>
            <a:ext cx="90720" cy="6857280"/>
          </a:xfrm>
          <a:prstGeom prst="rect">
            <a:avLst/>
          </a:prstGeom>
          <a:solidFill>
            <a:srgbClr val="0070C0"/>
          </a:solidFill>
          <a:ln w="28440">
            <a:noFill/>
          </a:ln>
        </p:spPr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472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>
                <a:latin typeface="Arial"/>
              </a:rPr>
              <a:t>Feu clic per editar el format del text del títol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000" cy="437292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Feu clic per editar el format del text de l'esquema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Segon nivell d'esquema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nivell d'esquema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Quart nivell d'esquema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Cinquè nivell d'esquema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Sisè nivell d'esquema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Setè nivell d'esquema</a:t>
            </a:r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000" cy="437292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Feu clic per editar el format del text de l'esquema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Segon nivell d'esquema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nivell d'esquema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Quart nivell d'esquema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Cinquè nivell d'esquema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Sisè nivell d'esquema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Setè nivell d'esquema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996040" y="2895480"/>
            <a:ext cx="147240" cy="3961800"/>
          </a:xfrm>
          <a:prstGeom prst="rect">
            <a:avLst/>
          </a:prstGeom>
          <a:solidFill>
            <a:srgbClr val="92D050"/>
          </a:solidFill>
          <a:ln w="28440">
            <a:noFill/>
          </a:ln>
        </p:spPr>
      </p:sp>
      <p:sp>
        <p:nvSpPr>
          <p:cNvPr id="122" name="CustomShape 2"/>
          <p:cNvSpPr/>
          <p:nvPr/>
        </p:nvSpPr>
        <p:spPr>
          <a:xfrm>
            <a:off x="8958960" y="0"/>
            <a:ext cx="184320" cy="2894760"/>
          </a:xfrm>
          <a:prstGeom prst="rect">
            <a:avLst/>
          </a:prstGeom>
          <a:solidFill>
            <a:srgbClr val="7030A0"/>
          </a:solidFill>
          <a:ln w="28440">
            <a:noFill/>
          </a:ln>
        </p:spPr>
      </p:sp>
      <p:sp>
        <p:nvSpPr>
          <p:cNvPr id="123" name="CustomShape 3"/>
          <p:cNvSpPr/>
          <p:nvPr/>
        </p:nvSpPr>
        <p:spPr>
          <a:xfrm>
            <a:off x="8904600" y="0"/>
            <a:ext cx="90720" cy="6857280"/>
          </a:xfrm>
          <a:prstGeom prst="rect">
            <a:avLst/>
          </a:prstGeom>
          <a:solidFill>
            <a:srgbClr val="0070C0"/>
          </a:solidFill>
          <a:ln w="28440">
            <a:noFill/>
          </a:ln>
        </p:spPr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472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>
                <a:latin typeface="Arial"/>
              </a:rPr>
              <a:t>Feu clic per editar el format del text del títol</a:t>
            </a:r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Feu clic per editar el format del text de l'esquema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Segon nivell d'esquema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Tercer nivell d'esquema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Quart nivell d'esquema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Cinquè nivell d'esquema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Sisè nivell d'esquema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Setè nivell d'esquema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02480" y="311760"/>
            <a:ext cx="4182120" cy="1922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s-ES" sz="3200">
                <a:solidFill>
                  <a:srgbClr val="000000"/>
                </a:solidFill>
                <a:latin typeface="Arial Black"/>
              </a:rPr>
              <a:t>BEGINNER EV3 PROGRAMMING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Arial Black"/>
              </a:rPr>
              <a:t>Lesson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487520" y="5949720"/>
            <a:ext cx="4749840" cy="51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Arial"/>
              </a:rPr>
              <a:t>By: Droids Robotics</a:t>
            </a:r>
            <a:endParaRPr/>
          </a:p>
        </p:txBody>
      </p:sp>
      <p:pic>
        <p:nvPicPr>
          <p:cNvPr id="16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2480" y="5456880"/>
            <a:ext cx="1084320" cy="108432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550080" y="2712960"/>
            <a:ext cx="8186760" cy="136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dirty="0">
                <a:solidFill>
                  <a:srgbClr val="FF0000"/>
                </a:solidFill>
                <a:latin typeface="Arial"/>
              </a:rPr>
              <a:t>Temes </a:t>
            </a:r>
            <a:r>
              <a:rPr lang="es-ES" sz="2800" dirty="0" err="1">
                <a:solidFill>
                  <a:srgbClr val="FF0000"/>
                </a:solidFill>
                <a:latin typeface="Arial"/>
              </a:rPr>
              <a:t>tractars</a:t>
            </a:r>
            <a:r>
              <a:rPr lang="es-ES" sz="2800" dirty="0">
                <a:solidFill>
                  <a:srgbClr val="FF0000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800" dirty="0">
                <a:solidFill>
                  <a:srgbClr val="FF0000"/>
                </a:solidFill>
                <a:latin typeface="Arial"/>
              </a:rPr>
              <a:t>EV3 </a:t>
            </a:r>
            <a:r>
              <a:rPr lang="es-ES" sz="2800" dirty="0" err="1">
                <a:solidFill>
                  <a:srgbClr val="FF0000"/>
                </a:solidFill>
                <a:latin typeface="Arial"/>
              </a:rPr>
              <a:t>Bàsic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800" dirty="0" err="1">
                <a:solidFill>
                  <a:srgbClr val="FF0000"/>
                </a:solidFill>
                <a:latin typeface="Arial"/>
              </a:rPr>
              <a:t>Introducció</a:t>
            </a:r>
            <a:r>
              <a:rPr lang="es-ES" sz="2800" dirty="0">
                <a:solidFill>
                  <a:srgbClr val="FF0000"/>
                </a:solidFill>
                <a:latin typeface="Arial"/>
              </a:rPr>
              <a:t> al </a:t>
            </a:r>
            <a:r>
              <a:rPr lang="es-ES" sz="2800" dirty="0" err="1">
                <a:solidFill>
                  <a:srgbClr val="FF0000"/>
                </a:solidFill>
                <a:latin typeface="Arial"/>
              </a:rPr>
              <a:t>Brick</a:t>
            </a:r>
            <a:r>
              <a:rPr lang="es-ES" sz="2800" dirty="0">
                <a:solidFill>
                  <a:srgbClr val="FF0000"/>
                </a:solidFill>
                <a:latin typeface="Arial"/>
              </a:rPr>
              <a:t> Ev3 i al </a:t>
            </a:r>
            <a:r>
              <a:rPr lang="es-ES" sz="2800" dirty="0" err="1">
                <a:solidFill>
                  <a:srgbClr val="FF0000"/>
                </a:solidFill>
                <a:latin typeface="Arial"/>
              </a:rPr>
              <a:t>Programari</a:t>
            </a:r>
            <a:endParaRPr dirty="0"/>
          </a:p>
        </p:txBody>
      </p:sp>
      <p:pic>
        <p:nvPicPr>
          <p:cNvPr id="169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584960" y="435960"/>
            <a:ext cx="4231080" cy="157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152640"/>
            <a:ext cx="8244720" cy="65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Icones útils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457200" y="2267640"/>
            <a:ext cx="7011720" cy="392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s-ES" sz="2000" b="1">
                <a:solidFill>
                  <a:srgbClr val="000000"/>
                </a:solidFill>
                <a:latin typeface="Calibri"/>
                <a:ea typeface="Times New Roman"/>
              </a:rPr>
              <a:t>Llista de programes del projecte</a:t>
            </a:r>
            <a:r>
              <a:rPr lang="es-ES" sz="2000">
                <a:solidFill>
                  <a:srgbClr val="000000"/>
                </a:solidFill>
                <a:latin typeface="Calibri"/>
                <a:ea typeface="Times New Roman"/>
              </a:rPr>
              <a:t>: Llista de tots els programes del projecte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s-ES" sz="2000" b="1">
                <a:solidFill>
                  <a:srgbClr val="000000"/>
                </a:solidFill>
                <a:latin typeface="Calibri"/>
                <a:ea typeface="Times New Roman"/>
              </a:rPr>
              <a:t>Seleccionar:</a:t>
            </a:r>
            <a:r>
              <a:rPr lang="es-ES" sz="2000">
                <a:solidFill>
                  <a:srgbClr val="000000"/>
                </a:solidFill>
                <a:latin typeface="Calibri"/>
                <a:ea typeface="Times New Roman"/>
              </a:rPr>
              <a:t> El cursos és una fletxa i pots triar blocs específics o àrees de la pantalla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s-ES" sz="2000" b="1">
                <a:solidFill>
                  <a:srgbClr val="000000"/>
                </a:solidFill>
                <a:latin typeface="Calibri"/>
                <a:ea typeface="Times New Roman"/>
              </a:rPr>
              <a:t>Moure</a:t>
            </a:r>
            <a:r>
              <a:rPr lang="es-ES" sz="2000">
                <a:solidFill>
                  <a:srgbClr val="000000"/>
                </a:solidFill>
                <a:latin typeface="Calibri"/>
                <a:ea typeface="Times New Roman"/>
              </a:rPr>
              <a:t>: El cursos és una ma. Si cliques i mous el ratolí, pots moure't pel programa quan ocupa més d'una pantalla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s-ES" sz="2000" b="1">
                <a:solidFill>
                  <a:srgbClr val="000000"/>
                </a:solidFill>
                <a:latin typeface="Calibri"/>
                <a:ea typeface="Times New Roman"/>
              </a:rPr>
              <a:t>Comentaris</a:t>
            </a:r>
            <a:r>
              <a:rPr lang="es-ES" sz="2000">
                <a:solidFill>
                  <a:srgbClr val="000000"/>
                </a:solidFill>
                <a:latin typeface="Calibri"/>
                <a:ea typeface="Times New Roman"/>
              </a:rPr>
              <a:t>: Clica en aquesta icona per crear una caixa de comentari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s-ES" sz="2000" b="1">
                <a:solidFill>
                  <a:srgbClr val="000000"/>
                </a:solidFill>
                <a:latin typeface="Calibri"/>
                <a:ea typeface="Times New Roman"/>
              </a:rPr>
              <a:t>Desa projecte</a:t>
            </a:r>
            <a:r>
              <a:rPr lang="es-ES" sz="2000">
                <a:solidFill>
                  <a:srgbClr val="000000"/>
                </a:solidFill>
                <a:latin typeface="Calibri"/>
                <a:ea typeface="Times New Roman"/>
              </a:rPr>
              <a:t>: Desa la versiò actual del projecte.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s-ES" sz="2000" b="1">
                <a:solidFill>
                  <a:srgbClr val="000000"/>
                </a:solidFill>
                <a:latin typeface="Calibri"/>
                <a:ea typeface="Times New Roman"/>
              </a:rPr>
              <a:t>Desfer i Refer</a:t>
            </a:r>
            <a:r>
              <a:rPr lang="es-ES" sz="2000">
                <a:solidFill>
                  <a:srgbClr val="000000"/>
                </a:solidFill>
                <a:latin typeface="Calibri"/>
                <a:ea typeface="Times New Roman"/>
              </a:rPr>
              <a:t>: Desfà i torna a fer les últimes accions.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s-ES" sz="2000" b="1">
                <a:solidFill>
                  <a:srgbClr val="000000"/>
                </a:solidFill>
                <a:latin typeface="Calibri"/>
                <a:ea typeface="Times New Roman"/>
              </a:rPr>
              <a:t>Zoom</a:t>
            </a:r>
            <a:r>
              <a:rPr lang="es-ES" sz="2000">
                <a:solidFill>
                  <a:srgbClr val="000000"/>
                </a:solidFill>
                <a:latin typeface="Calibri"/>
                <a:ea typeface="Times New Roman"/>
              </a:rPr>
              <a:t>: Apropa, allunya o reinicia l'ampliació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55" name="Picture 5"/>
          <p:cNvPicPr/>
          <p:nvPr/>
        </p:nvPicPr>
        <p:blipFill>
          <a:blip r:embed="rId2"/>
          <a:srcRect l="-1124391" t="-1822777" b="2028632"/>
          <a:stretch>
            <a:fillRect/>
          </a:stretch>
        </p:blipFill>
        <p:spPr>
          <a:xfrm>
            <a:off x="1080360" y="812880"/>
            <a:ext cx="5945040" cy="1274040"/>
          </a:xfrm>
          <a:prstGeom prst="rect">
            <a:avLst/>
          </a:prstGeom>
          <a:ln>
            <a:noFill/>
          </a:ln>
        </p:spPr>
      </p:pic>
      <p:sp>
        <p:nvSpPr>
          <p:cNvPr id="256" name="CustomShape 4"/>
          <p:cNvSpPr/>
          <p:nvPr/>
        </p:nvSpPr>
        <p:spPr>
          <a:xfrm>
            <a:off x="1505880" y="112176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57" name="CustomShape 5"/>
          <p:cNvSpPr/>
          <p:nvPr/>
        </p:nvSpPr>
        <p:spPr>
          <a:xfrm>
            <a:off x="2016360" y="112176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58" name="CustomShape 6"/>
          <p:cNvSpPr/>
          <p:nvPr/>
        </p:nvSpPr>
        <p:spPr>
          <a:xfrm>
            <a:off x="2333160" y="112176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59" name="CustomShape 7"/>
          <p:cNvSpPr/>
          <p:nvPr/>
        </p:nvSpPr>
        <p:spPr>
          <a:xfrm>
            <a:off x="2833200" y="112176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60" name="CustomShape 8"/>
          <p:cNvSpPr/>
          <p:nvPr/>
        </p:nvSpPr>
        <p:spPr>
          <a:xfrm>
            <a:off x="3288240" y="112176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61" name="CustomShape 9"/>
          <p:cNvSpPr/>
          <p:nvPr/>
        </p:nvSpPr>
        <p:spPr>
          <a:xfrm>
            <a:off x="3971160" y="112176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62" name="CustomShape 10"/>
          <p:cNvSpPr/>
          <p:nvPr/>
        </p:nvSpPr>
        <p:spPr>
          <a:xfrm>
            <a:off x="4934160" y="112176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263" name="CustomShape 11"/>
          <p:cNvSpPr/>
          <p:nvPr/>
        </p:nvSpPr>
        <p:spPr>
          <a:xfrm>
            <a:off x="8476920" y="6357960"/>
            <a:ext cx="6663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21C6309-B362-421E-90A6-EC30142981D9}" type="slidenum">
              <a:rPr lang="es-ES">
                <a:solidFill>
                  <a:srgbClr val="000000"/>
                </a:solidFill>
                <a:latin typeface="Arial"/>
              </a:rPr>
              <a:t>10</a:t>
            </a:fld>
            <a:endParaRPr/>
          </a:p>
        </p:txBody>
      </p:sp>
      <p:pic>
        <p:nvPicPr>
          <p:cNvPr id="264" name="Picture 5"/>
          <p:cNvPicPr/>
          <p:nvPr/>
        </p:nvPicPr>
        <p:blipFill>
          <a:blip r:embed="rId2"/>
          <a:srcRect l="1610878" t="-63703" b="2297962"/>
          <a:stretch>
            <a:fillRect/>
          </a:stretch>
        </p:blipFill>
        <p:spPr>
          <a:xfrm>
            <a:off x="1080720" y="812880"/>
            <a:ext cx="5945400" cy="1274400"/>
          </a:xfrm>
          <a:prstGeom prst="rect">
            <a:avLst/>
          </a:prstGeom>
          <a:ln>
            <a:noFill/>
          </a:ln>
        </p:spPr>
      </p:pic>
      <p:sp>
        <p:nvSpPr>
          <p:cNvPr id="265" name="CustomShape 12"/>
          <p:cNvSpPr/>
          <p:nvPr/>
        </p:nvSpPr>
        <p:spPr>
          <a:xfrm>
            <a:off x="1511280" y="1131840"/>
            <a:ext cx="310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66" name="CustomShape 13"/>
          <p:cNvSpPr/>
          <p:nvPr/>
        </p:nvSpPr>
        <p:spPr>
          <a:xfrm>
            <a:off x="2021760" y="1131840"/>
            <a:ext cx="310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67" name="CustomShape 14"/>
          <p:cNvSpPr/>
          <p:nvPr/>
        </p:nvSpPr>
        <p:spPr>
          <a:xfrm>
            <a:off x="2338560" y="1131840"/>
            <a:ext cx="310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68" name="CustomShape 15"/>
          <p:cNvSpPr/>
          <p:nvPr/>
        </p:nvSpPr>
        <p:spPr>
          <a:xfrm>
            <a:off x="2838600" y="1131840"/>
            <a:ext cx="310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69" name="CustomShape 16"/>
          <p:cNvSpPr/>
          <p:nvPr/>
        </p:nvSpPr>
        <p:spPr>
          <a:xfrm>
            <a:off x="3293640" y="1131840"/>
            <a:ext cx="310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70" name="CustomShape 17"/>
          <p:cNvSpPr/>
          <p:nvPr/>
        </p:nvSpPr>
        <p:spPr>
          <a:xfrm>
            <a:off x="3976560" y="1131840"/>
            <a:ext cx="310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71" name="CustomShape 18"/>
          <p:cNvSpPr/>
          <p:nvPr/>
        </p:nvSpPr>
        <p:spPr>
          <a:xfrm>
            <a:off x="4939560" y="1131840"/>
            <a:ext cx="310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152640"/>
            <a:ext cx="824472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Blocs EV3: Pestanyes de Color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457200" y="1062720"/>
            <a:ext cx="2690280" cy="912960"/>
          </a:xfrm>
          <a:prstGeom prst="rect">
            <a:avLst/>
          </a:prstGeom>
          <a:solidFill>
            <a:srgbClr val="00B900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BLOCS D'ACCIÓ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Moure, Motors Grans i Mitjà, Pantalla...</a:t>
            </a:r>
            <a:endParaRPr/>
          </a:p>
        </p:txBody>
      </p:sp>
      <p:sp>
        <p:nvSpPr>
          <p:cNvPr id="275" name="CustomShape 4"/>
          <p:cNvSpPr/>
          <p:nvPr/>
        </p:nvSpPr>
        <p:spPr>
          <a:xfrm>
            <a:off x="3274920" y="1062720"/>
            <a:ext cx="2690280" cy="9129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BLOCS DE FLUX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Inici, Espera, Bucle, Interruptor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>
            <a:off x="6104160" y="1062720"/>
            <a:ext cx="2690280" cy="912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BLOCS DE SENSOR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Botons, Giroscopi, Color, Ultrasònic...</a:t>
            </a:r>
            <a:endParaRPr/>
          </a:p>
        </p:txBody>
      </p:sp>
      <p:sp>
        <p:nvSpPr>
          <p:cNvPr id="277" name="CustomShape 6"/>
          <p:cNvSpPr/>
          <p:nvPr/>
        </p:nvSpPr>
        <p:spPr>
          <a:xfrm>
            <a:off x="394560" y="4770000"/>
            <a:ext cx="2690280" cy="912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OPERACIONS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Variables, Taules, Lògica, Matemàtiques…</a:t>
            </a:r>
            <a:endParaRPr/>
          </a:p>
        </p:txBody>
      </p:sp>
      <p:pic>
        <p:nvPicPr>
          <p:cNvPr id="278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842040" y="2500920"/>
            <a:ext cx="7394760" cy="1762920"/>
          </a:xfrm>
          <a:prstGeom prst="rect">
            <a:avLst/>
          </a:prstGeom>
          <a:ln>
            <a:noFill/>
          </a:ln>
        </p:spPr>
      </p:pic>
      <p:sp>
        <p:nvSpPr>
          <p:cNvPr id="279" name="CustomShape 7"/>
          <p:cNvSpPr/>
          <p:nvPr/>
        </p:nvSpPr>
        <p:spPr>
          <a:xfrm>
            <a:off x="3223800" y="4770000"/>
            <a:ext cx="2690280" cy="91296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BLOCS AVANÇATS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Registre de dades, Motor sense regulació...</a:t>
            </a:r>
            <a:endParaRPr/>
          </a:p>
        </p:txBody>
      </p:sp>
      <p:sp>
        <p:nvSpPr>
          <p:cNvPr id="280" name="CustomShape 8"/>
          <p:cNvSpPr/>
          <p:nvPr/>
        </p:nvSpPr>
        <p:spPr>
          <a:xfrm>
            <a:off x="6067440" y="4770000"/>
            <a:ext cx="2690280" cy="912960"/>
          </a:xfrm>
          <a:prstGeom prst="rect">
            <a:avLst/>
          </a:prstGeom>
          <a:solidFill>
            <a:srgbClr val="6BD7FF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ELS MEUS BLOCS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Blocs propis que hagis creat</a:t>
            </a:r>
            <a:endParaRPr/>
          </a:p>
        </p:txBody>
      </p:sp>
      <p:sp>
        <p:nvSpPr>
          <p:cNvPr id="281" name="CustomShape 9"/>
          <p:cNvSpPr/>
          <p:nvPr/>
        </p:nvSpPr>
        <p:spPr>
          <a:xfrm>
            <a:off x="2805840" y="161172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82" name="CustomShape 10"/>
          <p:cNvSpPr/>
          <p:nvPr/>
        </p:nvSpPr>
        <p:spPr>
          <a:xfrm>
            <a:off x="5711760" y="164340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83" name="CustomShape 11"/>
          <p:cNvSpPr/>
          <p:nvPr/>
        </p:nvSpPr>
        <p:spPr>
          <a:xfrm>
            <a:off x="8484480" y="164340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84" name="CustomShape 12"/>
          <p:cNvSpPr/>
          <p:nvPr/>
        </p:nvSpPr>
        <p:spPr>
          <a:xfrm>
            <a:off x="2771280" y="531792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85" name="CustomShape 13"/>
          <p:cNvSpPr/>
          <p:nvPr/>
        </p:nvSpPr>
        <p:spPr>
          <a:xfrm>
            <a:off x="5626080" y="531792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86" name="CustomShape 14"/>
          <p:cNvSpPr/>
          <p:nvPr/>
        </p:nvSpPr>
        <p:spPr>
          <a:xfrm>
            <a:off x="8485200" y="532404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87" name="CustomShape 15"/>
          <p:cNvSpPr/>
          <p:nvPr/>
        </p:nvSpPr>
        <p:spPr>
          <a:xfrm>
            <a:off x="2670120" y="256032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88" name="CustomShape 16"/>
          <p:cNvSpPr/>
          <p:nvPr/>
        </p:nvSpPr>
        <p:spPr>
          <a:xfrm>
            <a:off x="3333240" y="265464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89" name="CustomShape 17"/>
          <p:cNvSpPr/>
          <p:nvPr/>
        </p:nvSpPr>
        <p:spPr>
          <a:xfrm>
            <a:off x="3985200" y="265464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90" name="CustomShape 18"/>
          <p:cNvSpPr/>
          <p:nvPr/>
        </p:nvSpPr>
        <p:spPr>
          <a:xfrm>
            <a:off x="4678920" y="265464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91" name="CustomShape 19"/>
          <p:cNvSpPr/>
          <p:nvPr/>
        </p:nvSpPr>
        <p:spPr>
          <a:xfrm>
            <a:off x="5355000" y="265464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92" name="CustomShape 20"/>
          <p:cNvSpPr/>
          <p:nvPr/>
        </p:nvSpPr>
        <p:spPr>
          <a:xfrm>
            <a:off x="6025320" y="2654640"/>
            <a:ext cx="31032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93" name="CustomShape 21"/>
          <p:cNvSpPr/>
          <p:nvPr/>
        </p:nvSpPr>
        <p:spPr>
          <a:xfrm>
            <a:off x="8457480" y="6376320"/>
            <a:ext cx="6264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9898708-8578-4CE2-BFEA-904FDAAA3A76}" type="slidenum">
              <a:rPr lang="es-ES">
                <a:solidFill>
                  <a:srgbClr val="000000"/>
                </a:solidFill>
                <a:latin typeface="Arial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56760" y="439200"/>
            <a:ext cx="824472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CREDITS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457200" y="1125000"/>
            <a:ext cx="8244720" cy="496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b="1">
                <a:solidFill>
                  <a:srgbClr val="000000"/>
                </a:solidFill>
                <a:latin typeface="Arial"/>
              </a:rPr>
              <a:t>Aquest tutorial va ser creat per Sanjay Seshan i Arvind Seshan de Droids Robotics.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b="1">
                <a:solidFill>
                  <a:srgbClr val="000000"/>
                </a:solidFill>
                <a:latin typeface="Arial"/>
              </a:rPr>
              <a:t>Més lliçons disponibles a www.ev3lessons.com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b="1">
                <a:solidFill>
                  <a:srgbClr val="000000"/>
                </a:solidFill>
                <a:latin typeface="Arial"/>
              </a:rPr>
              <a:t>Email dels autors: </a:t>
            </a:r>
            <a:r>
              <a:rPr lang="es-ES" b="1" u="sng">
                <a:solidFill>
                  <a:srgbClr val="CC9900"/>
                </a:solidFill>
                <a:latin typeface="Arial"/>
              </a:rPr>
              <a:t>team@droidsrobotics.org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b="1">
                <a:solidFill>
                  <a:srgbClr val="000000"/>
                </a:solidFill>
                <a:latin typeface="Arial"/>
              </a:rPr>
              <a:t>Traduït per JaumeI (www.edukbits.com)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457200" y="4634280"/>
            <a:ext cx="7912800" cy="9151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0" tIns="0" rIns="0" bIns="0" anchor="ctr"/>
          <a:lstStyle/>
          <a:p>
            <a:r>
              <a:rPr lang="es-ES" sz="200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000">
                <a:solidFill>
                  <a:srgbClr val="000000"/>
                </a:solidFill>
                <a:latin typeface="Helvetica Neue"/>
              </a:rPr>
              <a:t>Aquest document té una llicència </a:t>
            </a:r>
            <a:r>
              <a:rPr lang="es-ES" sz="2000">
                <a:solidFill>
                  <a:srgbClr val="CC9900"/>
                </a:solidFill>
                <a:latin typeface="Helvetica Neue"/>
              </a:rPr>
              <a:t>Creative Commons Attribution-NonCommercial-ShareAlike 4.0 International License</a:t>
            </a:r>
            <a:r>
              <a:rPr lang="es-ES" sz="2000">
                <a:solidFill>
                  <a:srgbClr val="000000"/>
                </a:solidFill>
                <a:latin typeface="Helvetica Neue"/>
              </a:rPr>
              <a:t>.</a:t>
            </a:r>
            <a:r>
              <a:rPr lang="es-ES" sz="16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29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18720" y="3609360"/>
            <a:ext cx="2160720" cy="760680"/>
          </a:xfrm>
          <a:prstGeom prst="rect">
            <a:avLst/>
          </a:prstGeom>
          <a:ln>
            <a:noFill/>
          </a:ln>
        </p:spPr>
      </p:pic>
      <p:sp>
        <p:nvSpPr>
          <p:cNvPr id="299" name="CustomShape 5"/>
          <p:cNvSpPr/>
          <p:nvPr/>
        </p:nvSpPr>
        <p:spPr>
          <a:xfrm>
            <a:off x="8457480" y="6376320"/>
            <a:ext cx="6264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23AD2CF-15C6-4C99-917D-14944EB6E890}" type="slidenum">
              <a:rPr lang="es-ES">
                <a:solidFill>
                  <a:srgbClr val="000000"/>
                </a:solidFill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152640"/>
            <a:ext cx="824472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Objectius de la lliçó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57200" y="1752480"/>
            <a:ext cx="8244720" cy="437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s-ES" sz="2000" b="1">
                <a:solidFill>
                  <a:srgbClr val="000000"/>
                </a:solidFill>
                <a:latin typeface="Arial"/>
              </a:rPr>
              <a:t>Aprendre com funciona el Brick EV3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s-ES" sz="2000" b="1">
                <a:solidFill>
                  <a:srgbClr val="000000"/>
                </a:solidFill>
                <a:latin typeface="Arial"/>
              </a:rPr>
              <a:t>Conèixer els components principals del programari EV3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8457480" y="6376320"/>
            <a:ext cx="6264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D935658-25F0-4379-AEE6-1C25997DB35C}" type="slidenum">
              <a:rPr lang="es-ES">
                <a:solidFill>
                  <a:srgbClr val="000000"/>
                </a:solidFill>
                <a:latin typeface="Arial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pic>
        <p:nvPicPr>
          <p:cNvPr id="174" name="Picture 3"/>
          <p:cNvPicPr/>
          <p:nvPr/>
        </p:nvPicPr>
        <p:blipFill>
          <a:blip r:embed="rId2"/>
          <a:srcRect l="441052" r="446736"/>
          <a:stretch>
            <a:fillRect/>
          </a:stretch>
        </p:blipFill>
        <p:spPr>
          <a:xfrm>
            <a:off x="4444560" y="1064160"/>
            <a:ext cx="3670560" cy="552456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457200" y="152640"/>
            <a:ext cx="824472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Els botons del Brick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57200" y="1574640"/>
            <a:ext cx="387684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2800" b="1">
                <a:solidFill>
                  <a:srgbClr val="000000"/>
                </a:solidFill>
                <a:latin typeface="Arial"/>
              </a:rPr>
              <a:t>1 = Enrera</a:t>
            </a:r>
            <a:endParaRPr/>
          </a:p>
          <a:p>
            <a:r>
              <a:rPr lang="es-ES" sz="2800">
                <a:solidFill>
                  <a:srgbClr val="000000"/>
                </a:solidFill>
                <a:latin typeface="Arial"/>
              </a:rPr>
              <a:t>Desfer</a:t>
            </a:r>
            <a:endParaRPr/>
          </a:p>
          <a:p>
            <a:r>
              <a:rPr lang="es-ES" sz="2800">
                <a:solidFill>
                  <a:srgbClr val="000000"/>
                </a:solidFill>
                <a:latin typeface="Arial"/>
              </a:rPr>
              <a:t>Aturar programa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Arial"/>
              </a:rPr>
              <a:t>Apagar robot</a:t>
            </a:r>
            <a:endParaRPr/>
          </a:p>
          <a:p>
            <a:pPr>
              <a:lnSpc>
                <a:spcPct val="100000"/>
              </a:lnSpc>
            </a:pPr>
            <a:r>
              <a:rPr lang="es-ES" sz="2800" b="1">
                <a:solidFill>
                  <a:srgbClr val="000000"/>
                </a:solidFill>
                <a:latin typeface="Arial"/>
              </a:rPr>
              <a:t>2 = Botò Central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Arial"/>
              </a:rPr>
              <a:t>Triar opcions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Arial"/>
              </a:rPr>
              <a:t>Executar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Arial"/>
              </a:rPr>
              <a:t>Engegar robot</a:t>
            </a:r>
            <a:endParaRPr/>
          </a:p>
          <a:p>
            <a:pPr>
              <a:lnSpc>
                <a:spcPct val="100000"/>
              </a:lnSpc>
            </a:pPr>
            <a:r>
              <a:rPr lang="es-ES" sz="2800" b="1">
                <a:solidFill>
                  <a:srgbClr val="000000"/>
                </a:solidFill>
                <a:latin typeface="Arial"/>
              </a:rPr>
              <a:t>3 = Direccionals</a:t>
            </a:r>
            <a:r>
              <a:rPr lang="es-E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Arial"/>
              </a:rPr>
              <a:t>Navegar menús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4887000" y="1574640"/>
            <a:ext cx="381492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CustomShape 4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5040000" y="3625560"/>
            <a:ext cx="462240" cy="39600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6068160" y="4412520"/>
            <a:ext cx="462240" cy="39600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5271120" y="4412520"/>
            <a:ext cx="462240" cy="39600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82" name="CustomShape 8"/>
          <p:cNvSpPr/>
          <p:nvPr/>
        </p:nvSpPr>
        <p:spPr>
          <a:xfrm>
            <a:off x="6075000" y="3850560"/>
            <a:ext cx="462240" cy="39600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83" name="CustomShape 9"/>
          <p:cNvSpPr/>
          <p:nvPr/>
        </p:nvSpPr>
        <p:spPr>
          <a:xfrm>
            <a:off x="6809400" y="4412520"/>
            <a:ext cx="462240" cy="39600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84" name="CustomShape 10"/>
          <p:cNvSpPr/>
          <p:nvPr/>
        </p:nvSpPr>
        <p:spPr>
          <a:xfrm>
            <a:off x="6068160" y="4961520"/>
            <a:ext cx="462240" cy="39600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85" name="CustomShape 11"/>
          <p:cNvSpPr/>
          <p:nvPr/>
        </p:nvSpPr>
        <p:spPr>
          <a:xfrm>
            <a:off x="8476920" y="6357960"/>
            <a:ext cx="6663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DB2BEBD-D258-4B13-A098-9CBA7599D96D}" type="slidenum">
              <a:rPr lang="es-ES">
                <a:solidFill>
                  <a:srgbClr val="000000"/>
                </a:solidFill>
                <a:latin typeface="Arial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4-09-13 at 5.26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/>
          <a:stretch/>
        </p:blipFill>
        <p:spPr>
          <a:xfrm>
            <a:off x="194647" y="1467767"/>
            <a:ext cx="4084673" cy="2864860"/>
          </a:xfrm>
          <a:prstGeom prst="rect">
            <a:avLst/>
          </a:prstGeom>
        </p:spPr>
      </p:pic>
      <p:sp>
        <p:nvSpPr>
          <p:cNvPr id="186" name="CustomShape 1"/>
          <p:cNvSpPr/>
          <p:nvPr/>
        </p:nvSpPr>
        <p:spPr>
          <a:xfrm>
            <a:off x="457200" y="152640"/>
            <a:ext cx="824472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La pantalla del Brick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423320" y="1002600"/>
            <a:ext cx="4422600" cy="5789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>
                <a:solidFill>
                  <a:srgbClr val="000000"/>
                </a:solidFill>
                <a:latin typeface="Tahoma"/>
                <a:ea typeface="ＭＳ Ｐゴシック"/>
              </a:rPr>
              <a:t>Pestanyes en pantalla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 b="1">
                <a:solidFill>
                  <a:srgbClr val="000000"/>
                </a:solidFill>
                <a:latin typeface="Tahoma"/>
                <a:ea typeface="ＭＳ Ｐゴシック"/>
              </a:rPr>
              <a:t>Executa Recent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s-ES" sz="2400">
                <a:solidFill>
                  <a:srgbClr val="000000"/>
                </a:solidFill>
                <a:latin typeface="Tahoma"/>
                <a:ea typeface="ＭＳ Ｐゴシック"/>
              </a:rPr>
              <a:t>Hi ha els últims programes que s'han executat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 b="1">
                <a:solidFill>
                  <a:srgbClr val="000000"/>
                </a:solidFill>
                <a:latin typeface="Tahoma"/>
                <a:ea typeface="ＭＳ Ｐゴシック"/>
              </a:rPr>
              <a:t>2.  Navegació de fitxers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Tahoma"/>
                <a:ea typeface="ＭＳ Ｐゴシック"/>
              </a:rPr>
              <a:t>Trobar tots els programes per projectes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 b="1">
                <a:solidFill>
                  <a:srgbClr val="000000"/>
                </a:solidFill>
                <a:latin typeface="Tahoma"/>
                <a:ea typeface="ＭＳ Ｐゴシック"/>
              </a:rPr>
              <a:t>3.  Aplicacions del brick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Tahoma"/>
                <a:ea typeface="ＭＳ Ｐゴシック"/>
              </a:rPr>
              <a:t>Visualitza ports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 b="1">
                <a:solidFill>
                  <a:srgbClr val="000000"/>
                </a:solidFill>
                <a:latin typeface="Tahoma"/>
                <a:ea typeface="ＭＳ Ｐゴシック"/>
              </a:rPr>
              <a:t>4.  Opcions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Tahoma"/>
                <a:ea typeface="ＭＳ Ｐゴシック"/>
              </a:rPr>
              <a:t>Bluetooth, Wifi, Volum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1120680" y="1863720"/>
            <a:ext cx="443520" cy="45864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91" name="CustomShape 5"/>
          <p:cNvSpPr/>
          <p:nvPr/>
        </p:nvSpPr>
        <p:spPr>
          <a:xfrm>
            <a:off x="1673640" y="1861200"/>
            <a:ext cx="443520" cy="45864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92" name="CustomShape 6"/>
          <p:cNvSpPr/>
          <p:nvPr/>
        </p:nvSpPr>
        <p:spPr>
          <a:xfrm>
            <a:off x="2270160" y="1863720"/>
            <a:ext cx="443520" cy="45864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93" name="CustomShape 7"/>
          <p:cNvSpPr/>
          <p:nvPr/>
        </p:nvSpPr>
        <p:spPr>
          <a:xfrm>
            <a:off x="2823120" y="1861200"/>
            <a:ext cx="443520" cy="45864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94" name="CustomShape 8"/>
          <p:cNvSpPr/>
          <p:nvPr/>
        </p:nvSpPr>
        <p:spPr>
          <a:xfrm>
            <a:off x="8476920" y="6357960"/>
            <a:ext cx="6663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DD6B848-82D1-4D79-BA20-EE1C86C46967}" type="slidenum">
              <a:rPr lang="es-ES">
                <a:solidFill>
                  <a:srgbClr val="000000"/>
                </a:solidFill>
                <a:latin typeface="Arial"/>
              </a:rPr>
              <a:t>4</a:t>
            </a:fld>
            <a:endParaRPr/>
          </a:p>
        </p:txBody>
      </p:sp>
      <p:sp>
        <p:nvSpPr>
          <p:cNvPr id="196" name="CustomShape 9"/>
          <p:cNvSpPr/>
          <p:nvPr/>
        </p:nvSpPr>
        <p:spPr>
          <a:xfrm>
            <a:off x="1120680" y="1863720"/>
            <a:ext cx="443880" cy="45900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97" name="CustomShape 10"/>
          <p:cNvSpPr/>
          <p:nvPr/>
        </p:nvSpPr>
        <p:spPr>
          <a:xfrm>
            <a:off x="1673640" y="1861200"/>
            <a:ext cx="443880" cy="45900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98" name="CustomShape 11"/>
          <p:cNvSpPr/>
          <p:nvPr/>
        </p:nvSpPr>
        <p:spPr>
          <a:xfrm>
            <a:off x="2270160" y="1863720"/>
            <a:ext cx="443880" cy="45900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99" name="CustomShape 12"/>
          <p:cNvSpPr/>
          <p:nvPr/>
        </p:nvSpPr>
        <p:spPr>
          <a:xfrm>
            <a:off x="2823120" y="1861200"/>
            <a:ext cx="443880" cy="459000"/>
          </a:xfrm>
          <a:prstGeom prst="ellipse">
            <a:avLst/>
          </a:prstGeom>
          <a:solidFill>
            <a:srgbClr val="DC5924"/>
          </a:solidFill>
          <a:ln w="4140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152640"/>
            <a:ext cx="824472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Ports, Sensors, motors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8212680" y="6078960"/>
            <a:ext cx="613080" cy="6426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202" name="CustomShape 3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pic>
        <p:nvPicPr>
          <p:cNvPr id="203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-203040" y="1504440"/>
            <a:ext cx="9029160" cy="5079240"/>
          </a:xfrm>
          <a:prstGeom prst="rect">
            <a:avLst/>
          </a:prstGeom>
          <a:ln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5360760" y="6262920"/>
            <a:ext cx="3465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Ports 1, 2, 3, 4 = Sensors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5271840" y="1363320"/>
            <a:ext cx="3465000" cy="11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Ports A, B, C, D = Motors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Per defecte, s'assumeix Motor Dret a C, Motor Esquerre a B</a:t>
            </a:r>
            <a:endParaRPr/>
          </a:p>
        </p:txBody>
      </p:sp>
      <p:sp>
        <p:nvSpPr>
          <p:cNvPr id="206" name="CustomShape 6"/>
          <p:cNvSpPr/>
          <p:nvPr/>
        </p:nvSpPr>
        <p:spPr>
          <a:xfrm rot="5400000">
            <a:off x="1298520" y="4846680"/>
            <a:ext cx="732240" cy="1164240"/>
          </a:xfrm>
          <a:prstGeom prst="roundRect">
            <a:avLst>
              <a:gd name="adj" fmla="val 16667"/>
            </a:avLst>
          </a:prstGeom>
          <a:solidFill>
            <a:srgbClr val="EA9B7C"/>
          </a:solidFill>
          <a:ln w="12600">
            <a:solidFill>
              <a:srgbClr val="000000"/>
            </a:solidFill>
            <a:round/>
          </a:ln>
        </p:spPr>
      </p:sp>
      <p:sp>
        <p:nvSpPr>
          <p:cNvPr id="207" name="CustomShape 7"/>
          <p:cNvSpPr/>
          <p:nvPr/>
        </p:nvSpPr>
        <p:spPr>
          <a:xfrm rot="5400000">
            <a:off x="1565280" y="5714640"/>
            <a:ext cx="198360" cy="381600"/>
          </a:xfrm>
          <a:prstGeom prst="roundRect">
            <a:avLst>
              <a:gd name="adj" fmla="val 16667"/>
            </a:avLst>
          </a:prstGeom>
          <a:solidFill>
            <a:srgbClr val="B6B590"/>
          </a:solidFill>
          <a:ln w="12600">
            <a:solidFill>
              <a:srgbClr val="000000"/>
            </a:solidFill>
            <a:round/>
          </a:ln>
        </p:spPr>
      </p:sp>
      <p:sp>
        <p:nvSpPr>
          <p:cNvPr id="208" name="CustomShape 8"/>
          <p:cNvSpPr/>
          <p:nvPr/>
        </p:nvSpPr>
        <p:spPr>
          <a:xfrm rot="5400000">
            <a:off x="1565280" y="4771800"/>
            <a:ext cx="198360" cy="381600"/>
          </a:xfrm>
          <a:prstGeom prst="roundRect">
            <a:avLst>
              <a:gd name="adj" fmla="val 16667"/>
            </a:avLst>
          </a:prstGeom>
          <a:solidFill>
            <a:srgbClr val="B6B590"/>
          </a:solidFill>
          <a:ln w="12600">
            <a:solidFill>
              <a:srgbClr val="000000"/>
            </a:solidFill>
            <a:round/>
          </a:ln>
        </p:spPr>
      </p:sp>
      <p:sp>
        <p:nvSpPr>
          <p:cNvPr id="209" name="CustomShape 9"/>
          <p:cNvSpPr/>
          <p:nvPr/>
        </p:nvSpPr>
        <p:spPr>
          <a:xfrm rot="5400000">
            <a:off x="1982160" y="5321520"/>
            <a:ext cx="252360" cy="214920"/>
          </a:xfrm>
          <a:prstGeom prst="ellipse">
            <a:avLst/>
          </a:prstGeom>
          <a:solidFill>
            <a:srgbClr val="FF0000"/>
          </a:solidFill>
          <a:ln w="12600">
            <a:solidFill>
              <a:srgbClr val="777777"/>
            </a:solidFill>
            <a:round/>
          </a:ln>
        </p:spPr>
      </p:sp>
      <p:sp>
        <p:nvSpPr>
          <p:cNvPr id="210" name="CustomShape 10"/>
          <p:cNvSpPr/>
          <p:nvPr/>
        </p:nvSpPr>
        <p:spPr>
          <a:xfrm>
            <a:off x="1791360" y="4723920"/>
            <a:ext cx="46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211" name="CustomShape 11"/>
          <p:cNvSpPr/>
          <p:nvPr/>
        </p:nvSpPr>
        <p:spPr>
          <a:xfrm>
            <a:off x="1815120" y="5726520"/>
            <a:ext cx="46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212" name="CustomShape 12"/>
          <p:cNvSpPr/>
          <p:nvPr/>
        </p:nvSpPr>
        <p:spPr>
          <a:xfrm>
            <a:off x="1081800" y="5093280"/>
            <a:ext cx="1317600" cy="63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Motors per defecte</a:t>
            </a:r>
            <a:endParaRPr/>
          </a:p>
        </p:txBody>
      </p:sp>
      <p:sp>
        <p:nvSpPr>
          <p:cNvPr id="213" name="CustomShape 13"/>
          <p:cNvSpPr/>
          <p:nvPr/>
        </p:nvSpPr>
        <p:spPr>
          <a:xfrm>
            <a:off x="2346840" y="5302080"/>
            <a:ext cx="7488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5C201"/>
          </a:solidFill>
          <a:ln w="2844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Calibri"/>
              </a:rPr>
              <a:t>Davant</a:t>
            </a:r>
            <a:endParaRPr/>
          </a:p>
        </p:txBody>
      </p:sp>
      <p:sp>
        <p:nvSpPr>
          <p:cNvPr id="214" name="CustomShape 14"/>
          <p:cNvSpPr/>
          <p:nvPr/>
        </p:nvSpPr>
        <p:spPr>
          <a:xfrm>
            <a:off x="8476920" y="6357960"/>
            <a:ext cx="6663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374DC8-E138-4C59-A53D-E568AA56DA7E}" type="slidenum">
              <a:rPr lang="es-ES">
                <a:solidFill>
                  <a:srgbClr val="000000"/>
                </a:solidFill>
                <a:latin typeface="Arial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152640"/>
            <a:ext cx="824472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Programari EV3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pic>
        <p:nvPicPr>
          <p:cNvPr id="21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1440" y="1141200"/>
            <a:ext cx="8340840" cy="506592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608400" y="2336400"/>
            <a:ext cx="2592000" cy="364320"/>
          </a:xfrm>
          <a:prstGeom prst="rect">
            <a:avLst/>
          </a:prstGeom>
          <a:solidFill>
            <a:srgbClr val="F5C201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Obrir nou projecte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3886200" y="1826280"/>
            <a:ext cx="2592000" cy="36432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Obrir projecte desat</a:t>
            </a:r>
            <a:endParaRPr/>
          </a:p>
        </p:txBody>
      </p:sp>
      <p:sp>
        <p:nvSpPr>
          <p:cNvPr id="220" name="CustomShape 5"/>
          <p:cNvSpPr/>
          <p:nvPr/>
        </p:nvSpPr>
        <p:spPr>
          <a:xfrm flipH="1" flipV="1">
            <a:off x="805320" y="1825560"/>
            <a:ext cx="462240" cy="46188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type="arrow" w="med" len="med"/>
          </a:ln>
        </p:spPr>
      </p:sp>
      <p:sp>
        <p:nvSpPr>
          <p:cNvPr id="221" name="CustomShape 6"/>
          <p:cNvSpPr/>
          <p:nvPr/>
        </p:nvSpPr>
        <p:spPr>
          <a:xfrm flipH="1" flipV="1">
            <a:off x="606960" y="1515600"/>
            <a:ext cx="3277080" cy="49392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type="arrow" w="med" len="med"/>
          </a:ln>
        </p:spPr>
      </p:sp>
      <p:sp>
        <p:nvSpPr>
          <p:cNvPr id="222" name="CustomShape 7"/>
          <p:cNvSpPr/>
          <p:nvPr/>
        </p:nvSpPr>
        <p:spPr>
          <a:xfrm>
            <a:off x="8476920" y="6357960"/>
            <a:ext cx="6663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B563EE9-E7C8-4F86-8C5C-261D4232A187}" type="slidenum">
              <a:rPr lang="es-ES">
                <a:solidFill>
                  <a:srgbClr val="000000"/>
                </a:solidFill>
                <a:latin typeface="Arial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98800" y="105120"/>
            <a:ext cx="800892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Programari EV3: Iniciar un nou programa</a:t>
            </a:r>
            <a:endParaRPr/>
          </a:p>
        </p:txBody>
      </p:sp>
      <p:pic>
        <p:nvPicPr>
          <p:cNvPr id="2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99040" y="1283040"/>
            <a:ext cx="3822120" cy="109152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 flipV="1">
            <a:off x="1813680" y="1737720"/>
            <a:ext cx="1185480" cy="322560"/>
          </a:xfrm>
          <a:prstGeom prst="straightConnector1">
            <a:avLst/>
          </a:prstGeom>
          <a:noFill/>
          <a:ln w="28440">
            <a:solidFill>
              <a:srgbClr val="D1282E"/>
            </a:solidFill>
            <a:round/>
            <a:tailEnd type="arrow" w="med" len="med"/>
          </a:ln>
        </p:spPr>
      </p:sp>
      <p:sp>
        <p:nvSpPr>
          <p:cNvPr id="226" name="CustomShape 3"/>
          <p:cNvSpPr/>
          <p:nvPr/>
        </p:nvSpPr>
        <p:spPr>
          <a:xfrm>
            <a:off x="147600" y="1739160"/>
            <a:ext cx="1665360" cy="637920"/>
          </a:xfrm>
          <a:prstGeom prst="rect">
            <a:avLst/>
          </a:prstGeom>
          <a:solidFill>
            <a:srgbClr val="F5C201"/>
          </a:solidFill>
          <a:ln w="28440">
            <a:solidFill>
              <a:srgbClr val="B58F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Projectes oberts</a:t>
            </a:r>
            <a:endParaRPr/>
          </a:p>
        </p:txBody>
      </p:sp>
      <p:sp>
        <p:nvSpPr>
          <p:cNvPr id="227" name="CustomShape 4"/>
          <p:cNvSpPr/>
          <p:nvPr/>
        </p:nvSpPr>
        <p:spPr>
          <a:xfrm flipH="1">
            <a:off x="3799080" y="1615680"/>
            <a:ext cx="2628720" cy="516240"/>
          </a:xfrm>
          <a:prstGeom prst="straightConnector1">
            <a:avLst/>
          </a:prstGeom>
          <a:noFill/>
          <a:ln w="28440">
            <a:solidFill>
              <a:srgbClr val="D1282E"/>
            </a:solidFill>
            <a:round/>
            <a:tailEnd type="arrow" w="med" len="med"/>
          </a:ln>
        </p:spPr>
      </p:sp>
      <p:sp>
        <p:nvSpPr>
          <p:cNvPr id="228" name="CustomShape 5"/>
          <p:cNvSpPr/>
          <p:nvPr/>
        </p:nvSpPr>
        <p:spPr>
          <a:xfrm>
            <a:off x="6429240" y="1431000"/>
            <a:ext cx="22773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Programes oberts</a:t>
            </a:r>
            <a:endParaRPr/>
          </a:p>
        </p:txBody>
      </p:sp>
      <p:sp>
        <p:nvSpPr>
          <p:cNvPr id="229" name="CustomShape 6"/>
          <p:cNvSpPr/>
          <p:nvPr/>
        </p:nvSpPr>
        <p:spPr>
          <a:xfrm flipH="1">
            <a:off x="4241160" y="1246320"/>
            <a:ext cx="2323800" cy="492120"/>
          </a:xfrm>
          <a:prstGeom prst="straightConnector1">
            <a:avLst/>
          </a:prstGeom>
          <a:noFill/>
          <a:ln w="28440">
            <a:solidFill>
              <a:srgbClr val="D1282E"/>
            </a:solidFill>
            <a:round/>
            <a:tailEnd type="arrow" w="med" len="med"/>
          </a:ln>
        </p:spPr>
      </p:sp>
      <p:sp>
        <p:nvSpPr>
          <p:cNvPr id="230" name="CustomShape 7"/>
          <p:cNvSpPr/>
          <p:nvPr/>
        </p:nvSpPr>
        <p:spPr>
          <a:xfrm>
            <a:off x="6523200" y="1061640"/>
            <a:ext cx="212508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Crear un projecte</a:t>
            </a:r>
            <a:endParaRPr/>
          </a:p>
        </p:txBody>
      </p:sp>
      <p:sp>
        <p:nvSpPr>
          <p:cNvPr id="231" name="CustomShape 8"/>
          <p:cNvSpPr/>
          <p:nvPr/>
        </p:nvSpPr>
        <p:spPr>
          <a:xfrm flipH="1">
            <a:off x="4444200" y="2167920"/>
            <a:ext cx="2237040" cy="360"/>
          </a:xfrm>
          <a:prstGeom prst="straightConnector1">
            <a:avLst/>
          </a:prstGeom>
          <a:noFill/>
          <a:ln w="28440">
            <a:solidFill>
              <a:srgbClr val="D1282E"/>
            </a:solidFill>
            <a:round/>
            <a:tailEnd type="arrow" w="med" len="med"/>
          </a:ln>
        </p:spPr>
      </p:sp>
      <p:sp>
        <p:nvSpPr>
          <p:cNvPr id="232" name="CustomShape 9"/>
          <p:cNvSpPr/>
          <p:nvPr/>
        </p:nvSpPr>
        <p:spPr>
          <a:xfrm>
            <a:off x="6566400" y="1983240"/>
            <a:ext cx="212508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Crear un programa</a:t>
            </a:r>
            <a:endParaRPr/>
          </a:p>
        </p:txBody>
      </p:sp>
      <p:sp>
        <p:nvSpPr>
          <p:cNvPr id="233" name="CustomShape 10"/>
          <p:cNvSpPr/>
          <p:nvPr/>
        </p:nvSpPr>
        <p:spPr>
          <a:xfrm flipV="1">
            <a:off x="1971360" y="2201400"/>
            <a:ext cx="575280" cy="462960"/>
          </a:xfrm>
          <a:prstGeom prst="straightConnector1">
            <a:avLst/>
          </a:prstGeom>
          <a:noFill/>
          <a:ln w="28440">
            <a:solidFill>
              <a:srgbClr val="D1282E"/>
            </a:solidFill>
            <a:round/>
            <a:tailEnd type="arrow" w="med" len="med"/>
          </a:ln>
        </p:spPr>
      </p:sp>
      <p:sp>
        <p:nvSpPr>
          <p:cNvPr id="234" name="CustomShape 11"/>
          <p:cNvSpPr/>
          <p:nvPr/>
        </p:nvSpPr>
        <p:spPr>
          <a:xfrm>
            <a:off x="149760" y="2679480"/>
            <a:ext cx="2125080" cy="637920"/>
          </a:xfrm>
          <a:prstGeom prst="rect">
            <a:avLst/>
          </a:prstGeom>
          <a:solidFill>
            <a:srgbClr val="F5C201"/>
          </a:solidFill>
          <a:ln w="28440">
            <a:solidFill>
              <a:srgbClr val="B58F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Propietats del projecte</a:t>
            </a:r>
            <a:endParaRPr/>
          </a:p>
        </p:txBody>
      </p:sp>
      <p:pic>
        <p:nvPicPr>
          <p:cNvPr id="235" name="Picture 30"/>
          <p:cNvPicPr/>
          <p:nvPr/>
        </p:nvPicPr>
        <p:blipFill>
          <a:blip r:embed="rId3"/>
          <a:stretch>
            <a:fillRect/>
          </a:stretch>
        </p:blipFill>
        <p:spPr>
          <a:xfrm>
            <a:off x="2377080" y="2395440"/>
            <a:ext cx="6453360" cy="4035600"/>
          </a:xfrm>
          <a:prstGeom prst="rect">
            <a:avLst/>
          </a:prstGeom>
          <a:ln>
            <a:noFill/>
          </a:ln>
        </p:spPr>
      </p:pic>
      <p:sp>
        <p:nvSpPr>
          <p:cNvPr id="236" name="CustomShape 12"/>
          <p:cNvSpPr/>
          <p:nvPr/>
        </p:nvSpPr>
        <p:spPr>
          <a:xfrm flipV="1">
            <a:off x="2123640" y="5010120"/>
            <a:ext cx="575280" cy="462960"/>
          </a:xfrm>
          <a:prstGeom prst="straightConnector1">
            <a:avLst/>
          </a:prstGeom>
          <a:noFill/>
          <a:ln w="28440">
            <a:solidFill>
              <a:srgbClr val="D1282E"/>
            </a:solidFill>
            <a:round/>
            <a:tailEnd type="arrow" w="med" len="med"/>
          </a:ln>
        </p:spPr>
      </p:sp>
      <p:sp>
        <p:nvSpPr>
          <p:cNvPr id="237" name="CustomShape 13"/>
          <p:cNvSpPr/>
          <p:nvPr/>
        </p:nvSpPr>
        <p:spPr>
          <a:xfrm>
            <a:off x="196200" y="5289840"/>
            <a:ext cx="2125080" cy="637920"/>
          </a:xfrm>
          <a:prstGeom prst="rect">
            <a:avLst/>
          </a:prstGeom>
          <a:solidFill>
            <a:srgbClr val="F5C201"/>
          </a:solidFill>
          <a:ln w="28440">
            <a:solidFill>
              <a:srgbClr val="B58F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</a:rPr>
              <a:t>Llista de programes</a:t>
            </a:r>
            <a:endParaRPr/>
          </a:p>
        </p:txBody>
      </p:sp>
      <p:sp>
        <p:nvSpPr>
          <p:cNvPr id="238" name="CustomShape 14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sp>
        <p:nvSpPr>
          <p:cNvPr id="239" name="CustomShape 15"/>
          <p:cNvSpPr/>
          <p:nvPr/>
        </p:nvSpPr>
        <p:spPr>
          <a:xfrm>
            <a:off x="8457480" y="6376320"/>
            <a:ext cx="6264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D081014-999C-4F55-9223-5563F37DDE68}" type="slidenum">
              <a:rPr lang="es-ES">
                <a:solidFill>
                  <a:srgbClr val="000000"/>
                </a:solidFill>
                <a:latin typeface="Arial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152640"/>
            <a:ext cx="824472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Projecte o programa?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457200" y="985320"/>
            <a:ext cx="8244720" cy="537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</a:rPr>
              <a:t>Al principi es crea un PROJECTE, que té una extensió .ev3. Pots canviar el nom del projectes utilitzant “Desar com...” al menú Fitxer.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</a:rPr>
              <a:t>Escriuràs un o varis PROGRAMES com a port de cada PROJECTE. Pots canviar el nom d'un programa fent doble clic a la pestanya del programa i escrivint el nou nom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</a:rPr>
              <a:t>Nota: Si hi ha un * al costat del nom del projecte, has fet canvis al projecte que encara no has desat.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</a:rPr>
              <a:t>Hi ha una “x” al costat del nom del projecte I de cada programa. Si la cliques, es tanca el fitxer, però no s'esborra.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Arial"/>
              </a:rPr>
              <a:t>Algunes extensions de fitxer comunes a EV3: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</a:rPr>
              <a:t>Programes (.ev3p)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</a:rPr>
              <a:t>Imatges (.rgf)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</a:rPr>
              <a:t>Sons (.rsf)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</a:rPr>
              <a:t>Text (.rtf)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</a:rPr>
              <a:t>Projectes (.ev3) – l'únic tipus que pots obrir amb el programari EV3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</a:rPr>
              <a:t>Fitxer d'importar (.ev3s) – pot ser importat per un projecte EV3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sp>
        <p:nvSpPr>
          <p:cNvPr id="243" name="CustomShape 4"/>
          <p:cNvSpPr/>
          <p:nvPr/>
        </p:nvSpPr>
        <p:spPr>
          <a:xfrm>
            <a:off x="8457480" y="6376320"/>
            <a:ext cx="6264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08BE9FF-F513-4C0B-B745-EB13CEBD6BA6}" type="slidenum">
              <a:rPr lang="es-ES">
                <a:solidFill>
                  <a:srgbClr val="000000"/>
                </a:solidFill>
                <a:latin typeface="Arial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152640"/>
            <a:ext cx="824472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3600">
                <a:solidFill>
                  <a:srgbClr val="D1282E"/>
                </a:solidFill>
                <a:latin typeface="Arial Black"/>
              </a:rPr>
              <a:t>Programari ev3: </a:t>
            </a:r>
            <a:endParaRPr/>
          </a:p>
          <a:p>
            <a:pPr>
              <a:lnSpc>
                <a:spcPct val="100000"/>
              </a:lnSpc>
            </a:pPr>
            <a:r>
              <a:rPr lang="es-ES" sz="3600">
                <a:solidFill>
                  <a:srgbClr val="D1282E"/>
                </a:solidFill>
                <a:latin typeface="Arial Black"/>
              </a:rPr>
              <a:t>Pantalla de programació</a:t>
            </a:r>
            <a:endParaRPr/>
          </a:p>
        </p:txBody>
      </p:sp>
      <p:pic>
        <p:nvPicPr>
          <p:cNvPr id="245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335960" y="1674360"/>
            <a:ext cx="6357960" cy="3426120"/>
          </a:xfrm>
          <a:prstGeom prst="rect">
            <a:avLst/>
          </a:prstGeom>
          <a:ln>
            <a:noFill/>
          </a:ln>
        </p:spPr>
      </p:pic>
      <p:pic>
        <p:nvPicPr>
          <p:cNvPr id="24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42040" y="4283280"/>
            <a:ext cx="2286000" cy="92016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1350720" y="5166360"/>
            <a:ext cx="4005360" cy="821520"/>
          </a:xfrm>
          <a:prstGeom prst="rect">
            <a:avLst/>
          </a:prstGeom>
          <a:solidFill>
            <a:srgbClr val="F5C201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Arial"/>
              </a:rPr>
              <a:t>Blocs de programació en 6 pestanyes de colors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3457800" y="2430360"/>
            <a:ext cx="2069280" cy="820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Arial"/>
              </a:rPr>
              <a:t>Àrea de programació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5394960" y="5167800"/>
            <a:ext cx="2286000" cy="8215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Arial"/>
              </a:rPr>
              <a:t>Estat del brick i descàrrega</a:t>
            </a:r>
            <a:endParaRPr/>
          </a:p>
        </p:txBody>
      </p:sp>
      <p:sp>
        <p:nvSpPr>
          <p:cNvPr id="250" name="CustomShape 5"/>
          <p:cNvSpPr/>
          <p:nvPr/>
        </p:nvSpPr>
        <p:spPr>
          <a:xfrm>
            <a:off x="457200" y="6492960"/>
            <a:ext cx="3428280" cy="28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</a:rPr>
              <a:t>Copyright © EV3Lessons.com 2015 (Last edit: 2/26/2015)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8476920" y="6357960"/>
            <a:ext cx="6663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ADC6A76-4357-4F5C-8829-3C9CDB7037DD}" type="slidenum">
              <a:rPr lang="es-ES">
                <a:solidFill>
                  <a:srgbClr val="000000"/>
                </a:solidFill>
                <a:latin typeface="Arial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733</Words>
  <Application>Microsoft Office PowerPoint</Application>
  <PresentationFormat>On-screen Show (4:3)</PresentationFormat>
  <Paragraphs>166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Arial Black</vt:lpstr>
      <vt:lpstr>Calibri</vt:lpstr>
      <vt:lpstr>DejaVu Sans</vt:lpstr>
      <vt:lpstr>Helvetica Neue</vt:lpstr>
      <vt:lpstr>ＭＳ Ｐゴシック</vt:lpstr>
      <vt:lpstr>StarSymbol</vt:lpstr>
      <vt:lpstr>Tahoma</vt:lpstr>
      <vt:lpstr>Times New Roman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</cp:revision>
  <dcterms:modified xsi:type="dcterms:W3CDTF">2015-09-22T22:18:32Z</dcterms:modified>
</cp:coreProperties>
</file>