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EV3Lessons.com, 2016, (Last edit: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575150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Αισθητήρας Χρώματος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4997616"/>
            <a:ext cx="8368142" cy="743617"/>
          </a:xfrm>
        </p:spPr>
        <p:txBody>
          <a:bodyPr/>
          <a:lstStyle/>
          <a:p>
            <a:pPr algn="ctr"/>
            <a:r>
              <a:rPr lang="el-GR" dirty="0" smtClean="0"/>
              <a:t>Μαθημα προγραμματισμου αρχαριων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6430145" y="3998783"/>
            <a:ext cx="1700816" cy="105643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7" y="5443035"/>
            <a:ext cx="2483892" cy="1214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095" y="5830226"/>
            <a:ext cx="510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Μετάφραση: Φαρμάκης Θρασύβουλος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Στοχοι 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Μάθε πώς να χρησιμοποιείς τον αισθητήρα χρώματος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Μάθετε για την κίνηση (</a:t>
            </a:r>
            <a:r>
              <a:rPr lang="en-US" dirty="0" smtClean="0"/>
              <a:t>Coast)</a:t>
            </a:r>
            <a:r>
              <a:rPr lang="el-GR" dirty="0" smtClean="0"/>
              <a:t> και το φρένο</a:t>
            </a:r>
            <a:r>
              <a:rPr lang="en-US" dirty="0" smtClean="0"/>
              <a:t> (Break)</a:t>
            </a:r>
            <a:r>
              <a:rPr lang="el-GR" dirty="0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70645" cy="248707"/>
          </a:xfrm>
        </p:spPr>
        <p:txBody>
          <a:bodyPr/>
          <a:lstStyle/>
          <a:p>
            <a:r>
              <a:rPr lang="en-US" dirty="0" smtClean="0"/>
              <a:t>© EV3Lessons.com, 2016, (Last edit: 7/04/2016</a:t>
            </a:r>
            <a:r>
              <a:rPr lang="en-US" dirty="0"/>
              <a:t>) Translated by Thras Farmakis </a:t>
            </a:r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152718"/>
            <a:ext cx="8566196" cy="1371600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Τι είναι ο </a:t>
            </a:r>
            <a:r>
              <a:rPr lang="el-GR" sz="3200" dirty="0" err="1" smtClean="0"/>
              <a:t>αισθητηρασ</a:t>
            </a:r>
            <a:r>
              <a:rPr lang="el-GR" sz="3200" dirty="0" smtClean="0"/>
              <a:t> </a:t>
            </a:r>
            <a:r>
              <a:rPr lang="el-GR" sz="3200" dirty="0" err="1" smtClean="0"/>
              <a:t>χρωματοσ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93938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Ο αισθητήρας επιτρέπει στο ρομπότ μας να μετρά και να αποθηκεύει δεδομένα που υπάρχουν γύρο του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Στο πακέτο</a:t>
            </a:r>
            <a:r>
              <a:rPr lang="en-US" dirty="0" smtClean="0"/>
              <a:t> EV3</a:t>
            </a:r>
            <a:r>
              <a:rPr lang="el-GR" dirty="0" smtClean="0"/>
              <a:t> υπάρχουν οι παρακάτω αισθητήρες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l-GR" dirty="0" smtClean="0"/>
              <a:t>Χρώματος</a:t>
            </a:r>
            <a:r>
              <a:rPr lang="en-US" dirty="0" smtClean="0"/>
              <a:t>– </a:t>
            </a:r>
            <a:r>
              <a:rPr lang="el-GR" dirty="0" smtClean="0"/>
              <a:t>μετρά την φωτεινότητα και καταλαβαίνει χρώματα</a:t>
            </a:r>
            <a:endParaRPr lang="en-US" dirty="0" smtClean="0"/>
          </a:p>
          <a:p>
            <a:pPr marL="800100" lvl="1" indent="-342900"/>
            <a:r>
              <a:rPr lang="el-GR" dirty="0" smtClean="0"/>
              <a:t>Γυροσκόπιο</a:t>
            </a:r>
            <a:r>
              <a:rPr lang="en-US" dirty="0" smtClean="0"/>
              <a:t>– </a:t>
            </a:r>
            <a:r>
              <a:rPr lang="el-GR" dirty="0" smtClean="0"/>
              <a:t>μετρά την περιστροφή του ρομπότ</a:t>
            </a:r>
            <a:endParaRPr lang="en-US" dirty="0" smtClean="0"/>
          </a:p>
          <a:p>
            <a:pPr marL="800100" lvl="1" indent="-342900"/>
            <a:r>
              <a:rPr lang="el-GR" dirty="0" smtClean="0"/>
              <a:t>Υπερήχων</a:t>
            </a:r>
            <a:r>
              <a:rPr lang="en-US" dirty="0" smtClean="0"/>
              <a:t>– </a:t>
            </a:r>
            <a:r>
              <a:rPr lang="el-GR" dirty="0" smtClean="0"/>
              <a:t>μετρά την απόσταση των κοντινών αντικειμένων</a:t>
            </a:r>
            <a:endParaRPr lang="en-US" dirty="0" smtClean="0"/>
          </a:p>
          <a:p>
            <a:pPr marL="800100" lvl="1" indent="-342900"/>
            <a:r>
              <a:rPr lang="el-GR" dirty="0" smtClean="0"/>
              <a:t>Αφής</a:t>
            </a:r>
            <a:r>
              <a:rPr lang="en-US" dirty="0" smtClean="0"/>
              <a:t>– </a:t>
            </a:r>
            <a:r>
              <a:rPr lang="el-GR" dirty="0" smtClean="0"/>
              <a:t>αντιλαμβάνεται αντικείμενα ή επιφάνειες μέσω αφής</a:t>
            </a:r>
            <a:endParaRPr lang="en-US" dirty="0" smtClean="0"/>
          </a:p>
          <a:p>
            <a:pPr marL="800100" lvl="1" indent="-342900"/>
            <a:r>
              <a:rPr lang="el-GR" dirty="0" smtClean="0"/>
              <a:t>Υπέρυθρων</a:t>
            </a:r>
            <a:r>
              <a:rPr lang="en-US" dirty="0" smtClean="0"/>
              <a:t>– </a:t>
            </a:r>
            <a:r>
              <a:rPr lang="el-GR" dirty="0" smtClean="0"/>
              <a:t>μετρά απομακρυσμένα σήματα υπέρυθρων 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25236" cy="365125"/>
          </a:xfrm>
        </p:spPr>
        <p:txBody>
          <a:bodyPr/>
          <a:lstStyle/>
          <a:p>
            <a:r>
              <a:rPr lang="en-US" dirty="0" smtClean="0"/>
              <a:t>© EV3Lessons.com, 2016, (Last edit: 07/04/16</a:t>
            </a:r>
            <a:r>
              <a:rPr lang="en-US" dirty="0"/>
              <a:t>) / Translated by Thras Farmakis ATOM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3" y="152718"/>
            <a:ext cx="8593492" cy="1371600"/>
          </a:xfrm>
        </p:spPr>
        <p:txBody>
          <a:bodyPr>
            <a:normAutofit fontScale="90000"/>
          </a:bodyPr>
          <a:lstStyle/>
          <a:p>
            <a:r>
              <a:rPr lang="el-GR" dirty="0"/>
              <a:t>Τι είναι ο </a:t>
            </a:r>
            <a:r>
              <a:rPr lang="el-GR" dirty="0" smtClean="0"/>
              <a:t>αισθητήρας χρώματος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29" y="965672"/>
            <a:ext cx="8463846" cy="50589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Τι είναι</a:t>
            </a:r>
            <a:r>
              <a:rPr lang="en-US" b="0" dirty="0" smtClean="0"/>
              <a:t>?  </a:t>
            </a:r>
            <a:r>
              <a:rPr lang="el-GR" b="0" dirty="0" smtClean="0"/>
              <a:t>Αισθητήρες που μπορούν να «διαβάσουν» την ένταση του φωτός που υπάρχει μπροστά τους.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Τρόποι λειτουργίας</a:t>
            </a:r>
            <a:r>
              <a:rPr lang="en-US" b="0" dirty="0" smtClean="0"/>
              <a:t>: </a:t>
            </a:r>
            <a:r>
              <a:rPr lang="el-GR" b="0" dirty="0" smtClean="0"/>
              <a:t>Χρώματος</a:t>
            </a:r>
            <a:r>
              <a:rPr lang="en-US" b="0" dirty="0" smtClean="0"/>
              <a:t>,</a:t>
            </a:r>
            <a:r>
              <a:rPr lang="el-GR" b="0" dirty="0" smtClean="0"/>
              <a:t> Έντασης αντανάκλασης φωτός</a:t>
            </a:r>
            <a:r>
              <a:rPr lang="en-US" b="0" dirty="0" smtClean="0"/>
              <a:t> </a:t>
            </a:r>
            <a:r>
              <a:rPr lang="el-GR" b="0" dirty="0" smtClean="0"/>
              <a:t>και έντασης φωτός περιβάλλοντος </a:t>
            </a:r>
            <a:endParaRPr lang="en-US" b="0" dirty="0" smtClean="0"/>
          </a:p>
          <a:p>
            <a:pPr marL="800100" lvl="1" indent="-342900" algn="just"/>
            <a:r>
              <a:rPr lang="el-GR" b="1" dirty="0" smtClean="0"/>
              <a:t>Λειτουργία χρώματος (</a:t>
            </a:r>
            <a:r>
              <a:rPr lang="en-US" sz="1900" b="1" dirty="0" smtClean="0">
                <a:solidFill>
                  <a:srgbClr val="FF0000"/>
                </a:solidFill>
              </a:rPr>
              <a:t>Color Mode</a:t>
            </a:r>
            <a:r>
              <a:rPr lang="el-GR" b="1" dirty="0" smtClean="0"/>
              <a:t>)</a:t>
            </a:r>
            <a:r>
              <a:rPr lang="en-US" b="1" dirty="0" smtClean="0"/>
              <a:t>: </a:t>
            </a:r>
            <a:r>
              <a:rPr lang="el-GR" dirty="0" smtClean="0"/>
              <a:t>Αναγνωρίζει</a:t>
            </a:r>
            <a:r>
              <a:rPr lang="el-GR" b="1" dirty="0" smtClean="0"/>
              <a:t> </a:t>
            </a:r>
            <a:r>
              <a:rPr lang="en-US" b="0" dirty="0" smtClean="0"/>
              <a:t>7</a:t>
            </a:r>
            <a:r>
              <a:rPr lang="el-GR" b="0" dirty="0" smtClean="0"/>
              <a:t> διαφορετικά χρώματα </a:t>
            </a:r>
            <a:r>
              <a:rPr lang="en-US" b="0" dirty="0" smtClean="0"/>
              <a:t>(</a:t>
            </a:r>
            <a:r>
              <a:rPr lang="el-GR" b="0" dirty="0" smtClean="0"/>
              <a:t>μαύρο</a:t>
            </a:r>
            <a:r>
              <a:rPr lang="en-US" b="0" dirty="0" smtClean="0"/>
              <a:t>, </a:t>
            </a:r>
            <a:r>
              <a:rPr lang="el-GR" b="0" dirty="0" smtClean="0"/>
              <a:t>καφέ</a:t>
            </a:r>
            <a:r>
              <a:rPr lang="en-US" b="0" dirty="0" smtClean="0"/>
              <a:t>, </a:t>
            </a:r>
            <a:r>
              <a:rPr lang="el-GR" b="0" dirty="0" smtClean="0"/>
              <a:t>μπλε</a:t>
            </a:r>
            <a:r>
              <a:rPr lang="en-US" b="0" dirty="0" smtClean="0"/>
              <a:t>, </a:t>
            </a:r>
            <a:r>
              <a:rPr lang="el-GR" b="0" dirty="0" smtClean="0"/>
              <a:t>πράσινο</a:t>
            </a:r>
            <a:r>
              <a:rPr lang="en-US" b="0" dirty="0" smtClean="0"/>
              <a:t>, </a:t>
            </a:r>
            <a:r>
              <a:rPr lang="el-GR" b="0" dirty="0" smtClean="0"/>
              <a:t>κίτρινο</a:t>
            </a:r>
            <a:r>
              <a:rPr lang="en-US" b="0" dirty="0" smtClean="0"/>
              <a:t>, </a:t>
            </a:r>
            <a:r>
              <a:rPr lang="el-GR" b="0" dirty="0" smtClean="0"/>
              <a:t>κόκκινο</a:t>
            </a:r>
            <a:r>
              <a:rPr lang="en-US" b="0" dirty="0" smtClean="0"/>
              <a:t>, </a:t>
            </a:r>
            <a:r>
              <a:rPr lang="el-GR" b="0" dirty="0" smtClean="0"/>
              <a:t>άσπρο</a:t>
            </a:r>
            <a:r>
              <a:rPr lang="en-US" b="0" dirty="0" smtClean="0"/>
              <a:t>)</a:t>
            </a:r>
            <a:r>
              <a:rPr lang="el-GR" b="0" dirty="0" smtClean="0"/>
              <a:t> και κανένα χρώμα</a:t>
            </a:r>
            <a:endParaRPr lang="en-US" b="0" dirty="0" smtClean="0"/>
          </a:p>
          <a:p>
            <a:pPr marL="800100" lvl="1" indent="-342900" algn="just"/>
            <a:r>
              <a:rPr lang="el-GR" b="1" dirty="0" smtClean="0"/>
              <a:t>Έντασης </a:t>
            </a:r>
            <a:r>
              <a:rPr lang="el-GR" b="1" dirty="0"/>
              <a:t>αντανάκλασης </a:t>
            </a:r>
            <a:r>
              <a:rPr lang="el-GR" b="1" dirty="0" smtClean="0"/>
              <a:t>φωτός</a:t>
            </a:r>
            <a:r>
              <a:rPr lang="el-GR" dirty="0" smtClean="0"/>
              <a:t> </a:t>
            </a:r>
            <a:r>
              <a:rPr lang="el-GR" b="1" dirty="0" smtClean="0"/>
              <a:t>(</a:t>
            </a:r>
            <a:r>
              <a:rPr lang="en-US" sz="1900" b="1" dirty="0" smtClean="0">
                <a:solidFill>
                  <a:srgbClr val="FF0000"/>
                </a:solidFill>
              </a:rPr>
              <a:t>Reflected Light</a:t>
            </a:r>
            <a:r>
              <a:rPr lang="el-GR" b="1" dirty="0" smtClean="0"/>
              <a:t>)</a:t>
            </a:r>
            <a:r>
              <a:rPr lang="en-US" b="1" dirty="0" smtClean="0"/>
              <a:t>: </a:t>
            </a:r>
            <a:r>
              <a:rPr lang="el-GR" dirty="0" smtClean="0"/>
              <a:t>Μετράει την ένταση της αντανάκλασης του φωτός που επιστρέφει από μια επιφάνεια</a:t>
            </a:r>
            <a:r>
              <a:rPr lang="el-GR" b="1" dirty="0" smtClean="0"/>
              <a:t>. </a:t>
            </a:r>
            <a:r>
              <a:rPr lang="en-US" b="0" dirty="0" smtClean="0"/>
              <a:t>(</a:t>
            </a:r>
            <a:r>
              <a:rPr lang="el-GR" dirty="0"/>
              <a:t>Μπορεί να πάρει τιμές από 0 έως100 με </a:t>
            </a:r>
            <a:r>
              <a:rPr lang="en-US" dirty="0"/>
              <a:t>0=</a:t>
            </a:r>
            <a:r>
              <a:rPr lang="el-GR" dirty="0"/>
              <a:t>απόλυτο σκοτάδι</a:t>
            </a:r>
            <a:r>
              <a:rPr lang="en-US" dirty="0"/>
              <a:t> </a:t>
            </a:r>
            <a:r>
              <a:rPr lang="el-GR" dirty="0"/>
              <a:t>και</a:t>
            </a:r>
            <a:r>
              <a:rPr lang="en-US" dirty="0"/>
              <a:t> 100=</a:t>
            </a:r>
            <a:r>
              <a:rPr lang="el-GR" dirty="0"/>
              <a:t>απόλυτο </a:t>
            </a:r>
            <a:r>
              <a:rPr lang="el-GR" dirty="0" smtClean="0"/>
              <a:t>φως</a:t>
            </a:r>
            <a:r>
              <a:rPr lang="en-US" b="0" dirty="0" smtClean="0"/>
              <a:t>)</a:t>
            </a:r>
          </a:p>
          <a:p>
            <a:pPr marL="800100" lvl="1" indent="-342900" algn="just"/>
            <a:r>
              <a:rPr lang="el-GR" b="1" dirty="0" smtClean="0"/>
              <a:t>Ένταση φωτός περιβάλλοντος</a:t>
            </a:r>
            <a:r>
              <a:rPr lang="en-US" b="1" dirty="0" smtClean="0"/>
              <a:t> (</a:t>
            </a:r>
            <a:r>
              <a:rPr lang="en-US" sz="1900" b="1" dirty="0" smtClean="0">
                <a:solidFill>
                  <a:srgbClr val="FF0000"/>
                </a:solidFill>
              </a:rPr>
              <a:t>Ambient Light intensity</a:t>
            </a:r>
            <a:r>
              <a:rPr lang="en-US" b="1" dirty="0" smtClean="0"/>
              <a:t>) </a:t>
            </a:r>
            <a:r>
              <a:rPr lang="el-GR" b="1" dirty="0" smtClean="0"/>
              <a:t>:</a:t>
            </a:r>
            <a:r>
              <a:rPr lang="en-US" b="1" dirty="0" smtClean="0"/>
              <a:t> </a:t>
            </a:r>
            <a:r>
              <a:rPr lang="el-GR" dirty="0" smtClean="0"/>
              <a:t>Μετράει την ένταση του φωτός που δέχεται ο αισθητήρας από το περιβάλλον</a:t>
            </a:r>
            <a:r>
              <a:rPr lang="en-US" b="0" dirty="0" smtClean="0"/>
              <a:t>.</a:t>
            </a:r>
            <a:r>
              <a:rPr lang="el-GR" b="0" dirty="0" smtClean="0"/>
              <a:t> </a:t>
            </a:r>
            <a:r>
              <a:rPr lang="en-US" b="0" dirty="0" smtClean="0"/>
              <a:t>(</a:t>
            </a:r>
            <a:r>
              <a:rPr lang="el-GR" b="0" dirty="0" smtClean="0"/>
              <a:t>Μπορεί να πάρει τιμές από 0 έως100 με </a:t>
            </a:r>
            <a:r>
              <a:rPr lang="en-US" b="0" dirty="0" smtClean="0"/>
              <a:t>0=</a:t>
            </a:r>
            <a:r>
              <a:rPr lang="el-GR" b="0" dirty="0" smtClean="0"/>
              <a:t>απόλυτο σκοτάδι</a:t>
            </a:r>
            <a:r>
              <a:rPr lang="en-US" b="0" dirty="0" smtClean="0"/>
              <a:t> </a:t>
            </a:r>
            <a:r>
              <a:rPr lang="el-GR" b="0" dirty="0" smtClean="0"/>
              <a:t>και</a:t>
            </a:r>
            <a:r>
              <a:rPr lang="en-US" b="0" dirty="0" smtClean="0"/>
              <a:t> 100=</a:t>
            </a:r>
            <a:r>
              <a:rPr lang="el-GR" b="0" dirty="0" smtClean="0"/>
              <a:t>απόλυτο φως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Χρήσεις</a:t>
            </a:r>
            <a:r>
              <a:rPr lang="en-US" b="0" dirty="0" smtClean="0"/>
              <a:t>:</a:t>
            </a:r>
          </a:p>
          <a:p>
            <a:pPr marL="800100" lvl="1" indent="-342900"/>
            <a:r>
              <a:rPr lang="el-GR" dirty="0" smtClean="0"/>
              <a:t>Κίνηση μέχρι κάποια γραμμή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</a:p>
          <a:p>
            <a:pPr marL="800100" lvl="1" indent="-342900"/>
            <a:r>
              <a:rPr lang="el-GR" dirty="0"/>
              <a:t>Κ</a:t>
            </a:r>
            <a:r>
              <a:rPr lang="el-GR" dirty="0" smtClean="0"/>
              <a:t>ίνηση ακολουθώντας μια γραμμή</a:t>
            </a:r>
            <a:r>
              <a:rPr lang="en-US" dirty="0" smtClean="0"/>
              <a:t> </a:t>
            </a:r>
            <a:endParaRPr lang="el-GR" dirty="0" smtClean="0"/>
          </a:p>
          <a:p>
            <a:pPr marL="800100" lvl="1" indent="-342900"/>
            <a:r>
              <a:rPr lang="el-GR" dirty="0" smtClean="0"/>
              <a:t>Εύρεση χρώματος</a:t>
            </a:r>
          </a:p>
          <a:p>
            <a:pPr marL="800100" lvl="1" indent="-342900"/>
            <a:r>
              <a:rPr lang="el-GR" dirty="0" smtClean="0"/>
              <a:t>Παιχνίδι με την χρήση αισθητήρα χρώματος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38884" cy="344651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 smtClean="0"/>
              <a:t> / </a:t>
            </a:r>
            <a:r>
              <a:rPr lang="en-US" dirty="0" smtClean="0"/>
              <a:t>Translated by Thras Farmakis ATOM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21" y="438488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5969405"/>
            <a:ext cx="822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rgbClr val="FF0000"/>
                </a:solidFill>
              </a:rPr>
              <a:t>Θα χρησιμοποιήσουμε την </a:t>
            </a:r>
            <a:r>
              <a:rPr lang="el-GR" sz="1600" b="1" dirty="0" smtClean="0">
                <a:solidFill>
                  <a:srgbClr val="FF0000"/>
                </a:solidFill>
              </a:rPr>
              <a:t>λειτουργία</a:t>
            </a:r>
            <a:r>
              <a:rPr lang="el-GR" sz="1600" dirty="0" smtClean="0">
                <a:solidFill>
                  <a:srgbClr val="FF0000"/>
                </a:solidFill>
              </a:rPr>
              <a:t> </a:t>
            </a:r>
            <a:r>
              <a:rPr lang="el-GR" sz="1600" b="1" dirty="0" smtClean="0">
                <a:solidFill>
                  <a:srgbClr val="FF0000"/>
                </a:solidFill>
              </a:rPr>
              <a:t>χρώματος</a:t>
            </a:r>
            <a:r>
              <a:rPr lang="el-G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l-GR" sz="1600" dirty="0" smtClean="0">
                <a:solidFill>
                  <a:srgbClr val="FF0000"/>
                </a:solidFill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COLOR MODE</a:t>
            </a:r>
            <a:r>
              <a:rPr lang="el-GR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l-GR" sz="1600" dirty="0" smtClean="0">
                <a:solidFill>
                  <a:srgbClr val="FF0000"/>
                </a:solidFill>
              </a:rPr>
              <a:t>σε αυτό το μάθημα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Ακόμα μια επιλογή της εντολής κινητήρα </a:t>
            </a:r>
            <a:r>
              <a:rPr lang="en-US" dirty="0" smtClean="0"/>
              <a:t>: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Κίνηση η φρένο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Πρόσθετη επιλογή της εντολής κινητήρα </a:t>
            </a:r>
            <a:r>
              <a:rPr lang="en-US" b="0" dirty="0" smtClean="0"/>
              <a:t>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Θα παρατηρήσετε πως υπάρχει η επιλογή κίνησης(</a:t>
            </a:r>
            <a:r>
              <a:rPr lang="en-US" b="0" dirty="0" smtClean="0"/>
              <a:t>coast) </a:t>
            </a:r>
            <a:r>
              <a:rPr lang="el-GR" b="0" dirty="0" smtClean="0"/>
              <a:t>και φρένο (</a:t>
            </a:r>
            <a:r>
              <a:rPr lang="en-US" b="0" dirty="0" smtClean="0"/>
              <a:t>brake)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Η κίνηση θα κάνει τον κινητήρα σας να συνεχίζει να κινείται</a:t>
            </a:r>
            <a:r>
              <a:rPr lang="en-US" b="0" dirty="0" smtClean="0"/>
              <a:t>.</a:t>
            </a:r>
            <a:r>
              <a:rPr lang="el-GR" b="0" dirty="0" smtClean="0"/>
              <a:t> Το φρένο θα σταματήσει τον κινητήρα σας ακαριαία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Ποια επιλογή χρησιμοποιούμε για να σταματήσουμε με ακρίβεια σε μια χρωματιστή γραμμή?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814290" cy="248707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2" y="161637"/>
            <a:ext cx="8747508" cy="1371600"/>
          </a:xfrm>
        </p:spPr>
        <p:txBody>
          <a:bodyPr>
            <a:normAutofit/>
          </a:bodyPr>
          <a:lstStyle/>
          <a:p>
            <a:pPr algn="ctr"/>
            <a:r>
              <a:rPr lang="el-GR" sz="3200" dirty="0" smtClean="0"/>
              <a:t>Δοκιμασία αισθητήρα χρώματος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5" y="932638"/>
            <a:ext cx="3777211" cy="5522699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Κάντε το ρομπότ να κινηθεί  πάνω σε μια πράσινη γραμμή χρησιμοποιώντας τον αισθητήρα χρώματος</a:t>
            </a:r>
            <a:endParaRPr lang="en-US" dirty="0" smtClean="0"/>
          </a:p>
          <a:p>
            <a:r>
              <a:rPr lang="el-GR" dirty="0" smtClean="0"/>
              <a:t>Βήμα</a:t>
            </a:r>
            <a:r>
              <a:rPr lang="en-US" dirty="0" smtClean="0"/>
              <a:t>1: </a:t>
            </a:r>
            <a:r>
              <a:rPr lang="el-GR" dirty="0" smtClean="0"/>
              <a:t>Εισάγετε την εντολή για αναμονή χρώματος</a:t>
            </a:r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2: </a:t>
            </a:r>
            <a:r>
              <a:rPr lang="el-GR" dirty="0" smtClean="0"/>
              <a:t>Χρησιμοποιήστε τον αισθητήρα χρώματος σε λειτουργίας χρώματος </a:t>
            </a:r>
            <a:r>
              <a:rPr lang="el-GR" sz="1700" i="1" dirty="0" smtClean="0"/>
              <a:t>(</a:t>
            </a:r>
            <a:r>
              <a:rPr lang="en-US" sz="1700" i="1" dirty="0" smtClean="0"/>
              <a:t>COLOR MODE</a:t>
            </a:r>
            <a:r>
              <a:rPr lang="el-GR" sz="1700" i="1" dirty="0" smtClean="0"/>
              <a:t>)</a:t>
            </a:r>
            <a:endParaRPr lang="en-US" sz="1700" i="1" dirty="0"/>
          </a:p>
          <a:p>
            <a:r>
              <a:rPr lang="el-GR" dirty="0" smtClean="0"/>
              <a:t>Βήμα </a:t>
            </a:r>
            <a:r>
              <a:rPr lang="en-US" dirty="0" smtClean="0"/>
              <a:t>3: </a:t>
            </a:r>
            <a:r>
              <a:rPr lang="el-GR" dirty="0" smtClean="0"/>
              <a:t>Κίνηση ή Φρένο</a:t>
            </a:r>
            <a:r>
              <a:rPr lang="en-US" dirty="0" smtClean="0"/>
              <a:t>?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Στοιχείο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l-GR" b="0" dirty="0" smtClean="0">
                <a:solidFill>
                  <a:srgbClr val="FF0000"/>
                </a:solidFill>
              </a:rPr>
              <a:t>Θα πρέπει να χρησιμοποιήσουμε την εντολή κινητήρων </a:t>
            </a:r>
            <a:r>
              <a:rPr lang="en-US" b="0" dirty="0" smtClean="0">
                <a:solidFill>
                  <a:srgbClr val="FF0000"/>
                </a:solidFill>
              </a:rPr>
              <a:t>Move Steering (</a:t>
            </a:r>
            <a:r>
              <a:rPr lang="el-GR" b="0" dirty="0" smtClean="0">
                <a:solidFill>
                  <a:srgbClr val="FF0000"/>
                </a:solidFill>
              </a:rPr>
              <a:t>δοκιμάστε τις επιλογές ΟΝ και </a:t>
            </a:r>
            <a:r>
              <a:rPr lang="en-US" b="0" dirty="0" smtClean="0">
                <a:solidFill>
                  <a:srgbClr val="FF0000"/>
                </a:solidFill>
              </a:rPr>
              <a:t>OFF) </a:t>
            </a:r>
            <a:r>
              <a:rPr lang="el-GR" b="0" dirty="0" smtClean="0">
                <a:solidFill>
                  <a:srgbClr val="FF0000"/>
                </a:solidFill>
              </a:rPr>
              <a:t>και την εντολή  αναμονή για χρώμα (το χρώμα της γραμμής που θα ακολουθήσουμε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25236" cy="283845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65" y="5095713"/>
            <a:ext cx="1645072" cy="1359625"/>
          </a:xfrm>
          <a:prstGeom prst="rect">
            <a:avLst/>
          </a:prstGeom>
        </p:spPr>
      </p:pic>
      <p:cxnSp>
        <p:nvCxnSpPr>
          <p:cNvPr id="7" name="Ευθύγραμμο βέλος σύνδεσης 6"/>
          <p:cNvCxnSpPr/>
          <p:nvPr/>
        </p:nvCxnSpPr>
        <p:spPr>
          <a:xfrm>
            <a:off x="3643952" y="5024294"/>
            <a:ext cx="826404" cy="352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152718"/>
            <a:ext cx="8816453" cy="1371600"/>
          </a:xfrm>
        </p:spPr>
        <p:txBody>
          <a:bodyPr>
            <a:normAutofit/>
          </a:bodyPr>
          <a:lstStyle/>
          <a:p>
            <a:r>
              <a:rPr lang="el-GR" sz="3200" dirty="0" smtClean="0"/>
              <a:t>Δοκιμασία </a:t>
            </a:r>
            <a:r>
              <a:rPr lang="el-GR" sz="3200" dirty="0"/>
              <a:t>αισθητήρα </a:t>
            </a:r>
            <a:r>
              <a:rPr lang="el-GR" sz="3200" dirty="0" smtClean="0"/>
              <a:t>χρώματος</a:t>
            </a:r>
            <a:br>
              <a:rPr lang="el-GR" sz="3200" dirty="0" smtClean="0"/>
            </a:br>
            <a:r>
              <a:rPr lang="el-GR" sz="3200" u="sng" dirty="0" smtClean="0"/>
              <a:t>ΛΥΣΗ</a:t>
            </a:r>
            <a:endParaRPr lang="en-US" sz="32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762337" cy="283845"/>
          </a:xfrm>
        </p:spPr>
        <p:txBody>
          <a:bodyPr/>
          <a:lstStyle/>
          <a:p>
            <a:r>
              <a:rPr lang="en-US" dirty="0" smtClean="0"/>
              <a:t>© EV3Lessons.com, 2016, (Last edit: 7/04/2016</a:t>
            </a:r>
            <a:r>
              <a:rPr lang="el-GR" dirty="0" smtClean="0"/>
              <a:t>) </a:t>
            </a:r>
            <a:r>
              <a:rPr lang="el-GR" dirty="0"/>
              <a:t>/ </a:t>
            </a:r>
            <a:r>
              <a:rPr lang="en-US" dirty="0"/>
              <a:t>Translated by Thras Farmakis ATOM 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658" y="1366551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ΤΕΡΜΑΤΙΣΜΟΣ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9923" y="56770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ΑΡΧΗ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0" y="3267364"/>
            <a:ext cx="212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Λειτουργία κίνησης κινητήρων </a:t>
            </a:r>
            <a:r>
              <a:rPr lang="en-US" dirty="0" smtClean="0"/>
              <a:t>“</a:t>
            </a:r>
            <a:r>
              <a:rPr lang="en-US" b="1" dirty="0" smtClean="0"/>
              <a:t>OFF</a:t>
            </a:r>
            <a:r>
              <a:rPr lang="en-US" dirty="0" smtClean="0"/>
              <a:t>” </a:t>
            </a:r>
            <a:r>
              <a:rPr lang="el-GR" dirty="0" smtClean="0"/>
              <a:t>με </a:t>
            </a:r>
            <a:r>
              <a:rPr lang="el-GR" b="1" dirty="0" smtClean="0"/>
              <a:t>ΦΡΕΝΟ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64776" y="3267364"/>
            <a:ext cx="217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Λειτουργία κίνησης κινητήρων </a:t>
            </a:r>
            <a:r>
              <a:rPr lang="el-GR" b="1" dirty="0" smtClean="0"/>
              <a:t>ΟΝ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64776" y="5909443"/>
            <a:ext cx="573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Περίμενε μέχρι το χρώμα που </a:t>
            </a:r>
            <a:r>
              <a:rPr lang="en-US" dirty="0" smtClean="0"/>
              <a:t>“</a:t>
            </a:r>
            <a:r>
              <a:rPr lang="el-GR" dirty="0" smtClean="0"/>
              <a:t>βλέπει</a:t>
            </a:r>
            <a:r>
              <a:rPr lang="en-US" dirty="0" smtClean="0"/>
              <a:t>”</a:t>
            </a:r>
            <a:r>
              <a:rPr lang="el-GR" dirty="0" smtClean="0"/>
              <a:t> ο αισθητήρας να είναι πράσινο (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#3)</a:t>
            </a:r>
            <a:endParaRPr lang="en-US" dirty="0"/>
          </a:p>
        </p:txBody>
      </p:sp>
      <p:cxnSp>
        <p:nvCxnSpPr>
          <p:cNvPr id="9" name="Ευθύγραμμο βέλος σύνδεσης 8"/>
          <p:cNvCxnSpPr>
            <a:stCxn id="17" idx="0"/>
          </p:cNvCxnSpPr>
          <p:nvPr/>
        </p:nvCxnSpPr>
        <p:spPr>
          <a:xfrm flipH="1" flipV="1">
            <a:off x="2129057" y="2920621"/>
            <a:ext cx="322612" cy="346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 flipH="1" flipV="1">
            <a:off x="5379506" y="2936542"/>
            <a:ext cx="322612" cy="346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Θέματα συζήτησης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7600"/>
            <a:ext cx="8734566" cy="5008563"/>
          </a:xfrm>
        </p:spPr>
        <p:txBody>
          <a:bodyPr/>
          <a:lstStyle/>
          <a:p>
            <a:r>
              <a:rPr lang="el-GR" dirty="0" smtClean="0"/>
              <a:t>Μπορεί ο αισθητήρας να ψάχνει για περισσότερα από ένα χρώματα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dirty="0" smtClean="0"/>
              <a:t>Ποια είναι η διαφορά μεταξύ κίνησης και φρένου στην εντολή </a:t>
            </a:r>
            <a:r>
              <a:rPr lang="en-US" dirty="0" smtClean="0"/>
              <a:t>Move Steering?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711588" cy="248707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069" y="1524318"/>
            <a:ext cx="180581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Απάντηση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l-GR" b="1" dirty="0" smtClean="0">
                <a:solidFill>
                  <a:srgbClr val="FF0000"/>
                </a:solidFill>
              </a:rPr>
              <a:t>ΝΑΙ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8" y="1524317"/>
            <a:ext cx="1808632" cy="1776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5330855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l-GR" dirty="0" smtClean="0">
                <a:solidFill>
                  <a:srgbClr val="FF0000"/>
                </a:solidFill>
              </a:rPr>
              <a:t>Απάντηση: Η </a:t>
            </a:r>
            <a:r>
              <a:rPr lang="el-GR" b="1" dirty="0" smtClean="0">
                <a:solidFill>
                  <a:srgbClr val="FF0000"/>
                </a:solidFill>
              </a:rPr>
              <a:t>ΚΙΝΗΣΗ (</a:t>
            </a:r>
            <a:r>
              <a:rPr lang="en-US" b="1" dirty="0" smtClean="0">
                <a:solidFill>
                  <a:srgbClr val="FF0000"/>
                </a:solidFill>
              </a:rPr>
              <a:t>Coast)</a:t>
            </a:r>
            <a:r>
              <a:rPr lang="el-GR" dirty="0" smtClean="0">
                <a:solidFill>
                  <a:srgbClr val="FF0000"/>
                </a:solidFill>
              </a:rPr>
              <a:t> επιτρέπει στον κινητήρα να συνεχίσει την κίνηση του ελεύθερα και μετά το τέλος τις εντολής ενώ το </a:t>
            </a:r>
            <a:r>
              <a:rPr lang="el-GR" b="1" dirty="0" smtClean="0">
                <a:solidFill>
                  <a:srgbClr val="FF0000"/>
                </a:solidFill>
              </a:rPr>
              <a:t>ΦΡΕΝΟ</a:t>
            </a:r>
            <a:r>
              <a:rPr lang="en-US" b="1" dirty="0" smtClean="0">
                <a:solidFill>
                  <a:srgbClr val="FF0000"/>
                </a:solidFill>
              </a:rPr>
              <a:t> (Break)</a:t>
            </a:r>
            <a:r>
              <a:rPr lang="el-GR" dirty="0" smtClean="0">
                <a:solidFill>
                  <a:srgbClr val="FF0000"/>
                </a:solidFill>
              </a:rPr>
              <a:t> θα σταματήσει τον κινητήρα ακαριαία.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5" y="1124832"/>
            <a:ext cx="8346009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 το μάθημα δημιουργήθηκε από τους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και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</a:t>
            </a:r>
            <a:r>
              <a:rPr lang="en-US" sz="1800" dirty="0" err="1" smtClean="0"/>
              <a:t>Seshan</a:t>
            </a:r>
            <a:endParaRPr lang="el-GR" sz="1800" dirty="0" smtClean="0"/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Η μετάφραση έγινε για το Εκπαιδευτικό Κέντρο ΑΤΟΜ από τον υπεύθυνο καθηγητή Φαρμάκη Θρασύβουλο </a:t>
            </a:r>
            <a:r>
              <a:rPr lang="en-US" sz="1800" dirty="0" smtClean="0"/>
              <a:t>(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@atom4edu)</a:t>
            </a:r>
            <a:endParaRPr lang="el-GR" sz="1800" dirty="0" smtClean="0"/>
          </a:p>
          <a:p>
            <a:pPr marL="342900" indent="-342900">
              <a:buFont typeface="Arial"/>
              <a:buChar char="•"/>
            </a:pPr>
            <a:endParaRPr lang="el-GR" sz="1800" dirty="0" smtClean="0"/>
          </a:p>
          <a:p>
            <a:pPr marL="342900" indent="-342900">
              <a:buFont typeface="Arial"/>
              <a:buChar char="•"/>
            </a:pPr>
            <a:endParaRPr lang="el-GR" sz="1800" dirty="0"/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στο </a:t>
            </a:r>
            <a:r>
              <a:rPr lang="en-US" sz="1800" dirty="0" smtClean="0"/>
              <a:t>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70645" cy="126289"/>
          </a:xfrm>
        </p:spPr>
        <p:txBody>
          <a:bodyPr/>
          <a:lstStyle/>
          <a:p>
            <a:r>
              <a:rPr lang="en-US" dirty="0" smtClean="0"/>
              <a:t>© EV3Lessons.com, 2016, (Last edit: 7/04/2016)</a:t>
            </a:r>
            <a:r>
              <a:rPr lang="el-GR" dirty="0"/>
              <a:t> / </a:t>
            </a:r>
            <a:r>
              <a:rPr lang="en-US" dirty="0"/>
              <a:t>Translated by Thras Farmakis ATOM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34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2459262"/>
            <a:ext cx="2552672" cy="12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6479</TotalTime>
  <Words>703</Words>
  <Application>Microsoft Office PowerPoint</Application>
  <PresentationFormat>Προβολή στην οθόνη (4:3)</PresentationFormat>
  <Paragraphs>81</Paragraphs>
  <Slides>9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Μαθημα προγραμματισμου αρχαριων</vt:lpstr>
      <vt:lpstr>Στοχοι μαθηματοσ</vt:lpstr>
      <vt:lpstr>Τι είναι ο αισθητηρασ χρωματοσ?</vt:lpstr>
      <vt:lpstr>Τι είναι ο αισθητήρας χρώματος? </vt:lpstr>
      <vt:lpstr>Ακόμα μια επιλογή της εντολής κινητήρα :  Κίνηση η φρένο?</vt:lpstr>
      <vt:lpstr>Δοκιμασία αισθητήρα χρώματος</vt:lpstr>
      <vt:lpstr>Δοκιμασία αισθητήρα χρώματος ΛΥΣΗ</vt:lpstr>
      <vt:lpstr>Θέματα συζήτησης  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Thras</dc:creator>
  <cp:lastModifiedBy>Thras</cp:lastModifiedBy>
  <cp:revision>21</cp:revision>
  <dcterms:created xsi:type="dcterms:W3CDTF">2014-08-07T02:19:13Z</dcterms:created>
  <dcterms:modified xsi:type="dcterms:W3CDTF">2017-05-19T15:42:25Z</dcterms:modified>
  <cp:contentStatus/>
</cp:coreProperties>
</file>