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09" r:id="rId7"/>
    <p:sldId id="301" r:id="rId8"/>
    <p:sldId id="344" r:id="rId9"/>
    <p:sldId id="411" r:id="rId10"/>
    <p:sldId id="260" r:id="rId11"/>
    <p:sldId id="366" r:id="rId12"/>
    <p:sldId id="412" r:id="rId13"/>
    <p:sldId id="415" r:id="rId14"/>
    <p:sldId id="401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2" autoAdjust="0"/>
    <p:restoredTop sz="96309" autoAdjust="0"/>
  </p:normalViewPr>
  <p:slideViewPr>
    <p:cSldViewPr snapToGrid="0" snapToObjects="1">
      <p:cViewPr varScale="1">
        <p:scale>
          <a:sx n="110" d="100"/>
          <a:sy n="110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B421380-2C73-4B62-8908-984DA1B11F23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3AE33F0-B3CA-4ED7-A375-E697AC3E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591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DEEF01-4547-495C-91DF-950A8286EEFB}" type="datetimeFigureOut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EC27006-9AE5-4DEF-8EFE-CB46B453B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l-GR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32CC95-66FF-40D7-A646-B425EE298E1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l-GR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BF4FE5-EF74-46EE-B1A2-49F86118608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46C04-4711-4872-844E-AE375158CA3F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17771-EE3E-4D67-91C6-14E99183C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79B21-9394-447A-9F27-E23D8D13C5F9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DA5B6-B30F-4150-91A0-34A7A9DD9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C2DEB-67F1-4083-A3A9-07024846BABE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FFE6E-2A2F-412A-B7E4-B3EDEF551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1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2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/>
          <p:nvPr/>
        </p:nvSpPr>
        <p:spPr>
          <a:xfrm>
            <a:off x="2078038" y="4119563"/>
            <a:ext cx="49657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By Sanjay and Arvind </a:t>
            </a:r>
            <a:r>
              <a:rPr lang="en-US" dirty="0" err="1">
                <a:latin typeface="+mn-lt"/>
                <a:cs typeface="+mn-cs"/>
              </a:rPr>
              <a:t>Seshan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9" name="Rectangle 15"/>
          <p:cNvSpPr/>
          <p:nvPr userDrawn="1"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6"/>
          <p:cNvSpPr/>
          <p:nvPr userDrawn="1"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7"/>
          <p:cNvSpPr/>
          <p:nvPr userDrawn="1"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B8410-B145-44D2-AA7D-ED1428A17910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F8C86F-DCC3-4BCA-A94A-7EFF146A34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9054-9911-4233-8625-852CB49EC593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CC964-0158-4227-979E-44314E162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F7B0F-AFC5-4DB3-B0D4-B86A74BD0733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5FD92-9839-44F5-BC82-CEA2122C5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3CB77-89CD-420B-A9CB-CA5C1A2E60DA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5D65-483D-4396-90A7-B38E04378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49220-208E-403D-9D55-12F884FF15D7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EF9DF-6457-4458-BFE3-AAF8E4718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EE39C-4802-4D09-A74A-A343B03D2582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B3AE0-14D0-4E91-AE63-9DBC64CD3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F34E-63C7-4EAD-8C78-6AC7DD8678CA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D8203-C2AA-4FD4-90E2-3FF440F58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DD3B3-5BC3-4581-A49D-BEFEA12D1E34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F2154-472C-42CD-95EC-B349F0EDF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99C9-B2CB-43E0-9FC8-771093C80C96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0E50C-E54A-4ACE-87CF-23EB7E897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34823-CF9A-4095-80D2-2FE97336F78B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E6F9BE-71FE-466A-894D-4F22AC31A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89DED-B5C9-4CC0-AAF3-96C53E35981D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67E50-E4B8-4967-BB62-E7039CE35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D3B07-6245-478A-BF32-6CB786BFF6DB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7273F-8BF0-422F-A875-A2BFEB1D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3A9D3-1208-4126-A75A-06CB2897BEB3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85902-AFCD-41EA-B2C3-6F0F5AA6C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B7A72-BD28-451D-9475-3CA49A8E14B4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DAE75-BD09-48F4-AFB8-7246AF3CC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EEA92-7112-43D1-ADA9-210EC4794FFC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989C-553D-42C7-A6F2-BEFB26FA1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27067-277A-41A3-930F-115589E22A67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F58A1-9614-4A57-84B4-B7EA2BF13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5D6B4-C9C4-471F-891C-42CC9B1E4B60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B0CCD-9F48-4B88-ABD2-A1EA07FA3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82B4F-197B-4F7D-A025-25F3F80E1C5C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9E2BD-E996-47F8-83CE-520D2105F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55E2B-BE52-4567-A365-2FC864F10221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63D1E-850C-4682-8638-C118024F0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45240-1BD3-4E3B-B354-B126C370839F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1AC45-9154-4220-A3ED-F7EEB76C7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2863C-C278-4290-AFDA-F6D8CBE39BCA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5D2F5-AA15-4000-A6AF-10E9A4B9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75E56-1F28-44CC-9CFF-179513AEF133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825EA-F68B-4BAB-9090-9A5F109F3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D5FBE-352A-4E74-93E9-EC2B9A6C577C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2DFC-DA14-466E-92F0-5402D67EA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AF9F9-1C13-4D99-8D01-138ABA597118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35678-AFA1-4EEB-8A83-E0E7C2D63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DCD8D-B2DB-4C7C-85FC-51EC77723AFE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EC0B3-7500-4052-9C4B-DC0FD1C5A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E4B94-FEBD-4D59-833F-205B08285001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B492A-F4E8-4443-918F-172169237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4F74-9878-4479-B96E-CDCF7AE87286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38BEA-C287-4D77-9A14-52F460E32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119B-B44F-44FA-9FD9-7A7ADD6502E1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4A75D-9662-4A85-98E2-4CC87EADB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73925-452A-4E75-A806-46632721EA44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1F0F-8F9D-4220-89E4-49EF67BF5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817AD-2628-41A8-A071-799D7AD9BA1E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8454B-D0AB-446B-99EB-EDB0186C0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2C363F-AA5D-4639-AE6A-041E589DC91A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9D7578-6088-4251-9E57-99B4A6622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68" r:id="rId2"/>
    <p:sldLayoutId id="2147483767" r:id="rId3"/>
    <p:sldLayoutId id="2147483766" r:id="rId4"/>
    <p:sldLayoutId id="2147483765" r:id="rId5"/>
    <p:sldLayoutId id="2147483764" r:id="rId6"/>
    <p:sldLayoutId id="2147483763" r:id="rId7"/>
    <p:sldLayoutId id="2147483762" r:id="rId8"/>
    <p:sldLayoutId id="2147483761" r:id="rId9"/>
    <p:sldLayoutId id="2147483760" r:id="rId10"/>
    <p:sldLayoutId id="21474837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8B71AA-34C5-42F1-A2F5-E4A180FA6715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096CB5-4F27-4125-90F8-1BE09FE60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72" r:id="rId4"/>
    <p:sldLayoutId id="2147483771" r:id="rId5"/>
    <p:sldLayoutId id="2147483770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5ABA50-DF5D-4B3B-962D-D09AAA3DD703}" type="datetime1">
              <a:rPr lang="en-US"/>
              <a:pPr>
                <a:defRPr/>
              </a:pPr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C13599-55AB-43B2-B874-1B819CEDB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2" r:id="rId2"/>
    <p:sldLayoutId id="2147483781" r:id="rId3"/>
    <p:sldLayoutId id="2147483780" r:id="rId4"/>
    <p:sldLayoutId id="2147483779" r:id="rId5"/>
    <p:sldLayoutId id="2147483778" r:id="rId6"/>
    <p:sldLayoutId id="2147483777" r:id="rId7"/>
    <p:sldLayoutId id="2147483776" r:id="rId8"/>
    <p:sldLayoutId id="2147483775" r:id="rId9"/>
    <p:sldLayoutId id="2147483774" r:id="rId10"/>
    <p:sldLayoutId id="2147483773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1888" y="3427413"/>
            <a:ext cx="6858000" cy="914400"/>
          </a:xfrm>
        </p:spPr>
        <p:txBody>
          <a:bodyPr>
            <a:normAutofit/>
          </a:bodyPr>
          <a:lstStyle/>
          <a:p>
            <a:r>
              <a:rPr lang="el-GR" smtClean="0"/>
              <a:t>ΠΡΟΧΩΡΟΝΤΑΣ ΕΥΘΕΙΑ</a:t>
            </a:r>
            <a:endParaRPr lang="en-US" smtClean="0"/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3"/>
          <a:srcRect l="4523" t="17619" r="3094" b="25000"/>
          <a:stretch>
            <a:fillRect/>
          </a:stretch>
        </p:blipFill>
        <p:spPr bwMode="auto">
          <a:xfrm>
            <a:off x="3711575" y="4592638"/>
            <a:ext cx="1700213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2"/>
          <p:cNvSpPr>
            <a:spLocks noGrp="1"/>
          </p:cNvSpPr>
          <p:nvPr/>
        </p:nvSpPr>
        <p:spPr>
          <a:xfrm>
            <a:off x="375249" y="5879442"/>
            <a:ext cx="8393502" cy="6027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sz="2400" dirty="0" smtClean="0"/>
              <a:t>ΜΑΘΗΜΑΤΑ ΠΡΟΓΡΑΜΜΑΤΙΣΜΟΥ ΓΙΑ ΑΡΧΑΡΙΟΥΣ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l-GR" cap="none" smtClean="0"/>
              <a:t>Η ΛΥΣΗ</a:t>
            </a:r>
            <a:endParaRPr lang="en-US" cap="none" smtClean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3779838"/>
            <a:ext cx="7310438" cy="70008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l-GR" smtClean="0"/>
              <a:t>Υπάρχει και μια βελτιωμένη λύση στη διαφάνεια 11</a:t>
            </a:r>
            <a:endParaRPr lang="en-US" smtClean="0"/>
          </a:p>
        </p:txBody>
      </p:sp>
      <p:pic>
        <p:nvPicPr>
          <p:cNvPr id="50179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1319213"/>
            <a:ext cx="6886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stCxn id="10" idx="1"/>
          </p:cNvCxnSpPr>
          <p:nvPr/>
        </p:nvCxnSpPr>
        <p:spPr>
          <a:xfrm flipH="1" flipV="1">
            <a:off x="2354263" y="2838450"/>
            <a:ext cx="692150" cy="411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700" y="2968625"/>
            <a:ext cx="2505075" cy="56197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l-GR" sz="1400" dirty="0">
                <a:solidFill>
                  <a:srgbClr val="FF0000"/>
                </a:solidFill>
                <a:cs typeface="Arial" charset="0"/>
              </a:rPr>
              <a:t>Από εδώ επιλέγουμε μοίρες ή χρόνο</a:t>
            </a:r>
            <a:endParaRPr lang="en-US" sz="14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5018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1D4574-0D4B-4B86-A279-C7C66B69F21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l-GR" cap="none" smtClean="0"/>
              <a:t>ΒΕΛΤΙΩΜΕΝΗ ΛΥΣΗ</a:t>
            </a:r>
            <a:r>
              <a:rPr lang="en-US" cap="none" smtClean="0"/>
              <a:t>: </a:t>
            </a:r>
            <a:r>
              <a:rPr lang="el-GR" cap="none" smtClean="0"/>
              <a:t>ΧΡΗΣΗ ΤΟΥ</a:t>
            </a:r>
            <a:r>
              <a:rPr lang="en-US" cap="none" smtClean="0"/>
              <a:t> PORT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56125" cy="49657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l-GR" sz="1600" smtClean="0"/>
              <a:t>ΔΡΑΣΤΗΡΙΟΤΗΤΑ</a:t>
            </a:r>
            <a:r>
              <a:rPr lang="en-US" sz="1600" smtClean="0"/>
              <a:t>: </a:t>
            </a:r>
            <a:r>
              <a:rPr lang="el-GR" sz="1600" smtClean="0"/>
              <a:t>Κίνηση του ρομπότ προς τα εμπρός από την αφετηρία (1) προς τον τερματισμό (2).</a:t>
            </a:r>
          </a:p>
          <a:p>
            <a:pPr>
              <a:lnSpc>
                <a:spcPct val="80000"/>
              </a:lnSpc>
            </a:pPr>
            <a:r>
              <a:rPr lang="el-GR" sz="1600" smtClean="0"/>
              <a:t>Χρειάστηκαν πολλές τυχαίες τιμές και δοκιμές ώστε το ρομπότ να σταματήσει ακριβώς στη δεύτερη γραμμή.</a:t>
            </a:r>
          </a:p>
          <a:p>
            <a:pPr>
              <a:lnSpc>
                <a:spcPct val="80000"/>
              </a:lnSpc>
            </a:pPr>
            <a:endParaRPr lang="el-GR" sz="1600" smtClean="0"/>
          </a:p>
          <a:p>
            <a:pPr>
              <a:lnSpc>
                <a:spcPct val="80000"/>
              </a:lnSpc>
            </a:pPr>
            <a:r>
              <a:rPr lang="el-GR" sz="1600" smtClean="0"/>
              <a:t>Δοκιμή με το</a:t>
            </a:r>
            <a:r>
              <a:rPr lang="en-US" sz="1600" smtClean="0"/>
              <a:t> Port View:</a:t>
            </a:r>
          </a:p>
          <a:p>
            <a:pPr lvl="1">
              <a:lnSpc>
                <a:spcPct val="80000"/>
              </a:lnSpc>
            </a:pPr>
            <a:r>
              <a:rPr lang="el-GR" sz="1600" smtClean="0"/>
              <a:t>Πήγαινε σε κάποιον από τους αισθητήρες περιστροφής (Μοτέρ Β ή </a:t>
            </a:r>
            <a:r>
              <a:rPr lang="en-US" sz="1600" smtClean="0"/>
              <a:t>C </a:t>
            </a:r>
            <a:r>
              <a:rPr lang="el-GR" sz="1600" smtClean="0"/>
              <a:t>για το ρομπότ)</a:t>
            </a:r>
          </a:p>
          <a:p>
            <a:pPr lvl="1">
              <a:lnSpc>
                <a:spcPct val="80000"/>
              </a:lnSpc>
            </a:pPr>
            <a:r>
              <a:rPr lang="el-GR" sz="1600" smtClean="0"/>
              <a:t>Πρέπει η λειτουργία να είναι στις μοίρες με αρχική τιμή 0 (μηδέν).</a:t>
            </a:r>
          </a:p>
          <a:p>
            <a:pPr lvl="1">
              <a:lnSpc>
                <a:spcPct val="80000"/>
              </a:lnSpc>
            </a:pPr>
            <a:r>
              <a:rPr lang="el-GR" sz="1600" smtClean="0"/>
              <a:t>Κίνησε με το χέρι το ρομπότ από την αφετηρία στον τερματισμό. Οι ρόδες πρέπει να περιστρέφονται ομαλά, χωρίς να γλυστράνε.</a:t>
            </a:r>
          </a:p>
          <a:p>
            <a:pPr lvl="1">
              <a:lnSpc>
                <a:spcPct val="80000"/>
              </a:lnSpc>
            </a:pPr>
            <a:r>
              <a:rPr lang="el-GR" sz="1600" smtClean="0"/>
              <a:t>Διάβασε τώρα πόσες μοίρες κινήθηκε το ρομπότ.</a:t>
            </a:r>
            <a:endParaRPr lang="en-US" sz="1600" smtClean="0"/>
          </a:p>
          <a:p>
            <a:pPr lvl="1">
              <a:lnSpc>
                <a:spcPct val="80000"/>
              </a:lnSpc>
            </a:pPr>
            <a:r>
              <a:rPr lang="el-GR" sz="1600" smtClean="0"/>
              <a:t>Βάλε τον αριθμό αυτό στην εντολή </a:t>
            </a:r>
            <a:r>
              <a:rPr lang="en-US" sz="1600" smtClean="0"/>
              <a:t>Move Steering </a:t>
            </a:r>
            <a:r>
              <a:rPr lang="el-GR" sz="1600" smtClean="0"/>
              <a:t>για να κινηθεί το ρομπότ στη σωστή απόσταση.</a:t>
            </a:r>
            <a:endParaRPr lang="en-US" sz="1600" smtClean="0"/>
          </a:p>
          <a:p>
            <a:pPr>
              <a:lnSpc>
                <a:spcPct val="80000"/>
              </a:lnSpc>
            </a:pPr>
            <a:endParaRPr lang="en-US" sz="2600" smtClean="0">
              <a:solidFill>
                <a:srgbClr val="3366FF"/>
              </a:solidFill>
            </a:endParaRPr>
          </a:p>
          <a:p>
            <a:pPr>
              <a:lnSpc>
                <a:spcPct val="80000"/>
              </a:lnSpc>
            </a:pPr>
            <a:endParaRPr lang="en-US" sz="1900" smtClean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750" y="1419225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613" y="3479800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3288" y="1620838"/>
            <a:ext cx="3175" cy="156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800" y="1638300"/>
            <a:ext cx="4763" cy="1585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07" name="TextBox 15"/>
          <p:cNvSpPr txBox="1">
            <a:spLocks noChangeArrowheads="1"/>
          </p:cNvSpPr>
          <p:nvPr/>
        </p:nvSpPr>
        <p:spPr bwMode="auto">
          <a:xfrm>
            <a:off x="5532438" y="2997200"/>
            <a:ext cx="307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208" name="TextBox 16"/>
          <p:cNvSpPr txBox="1">
            <a:spLocks noChangeArrowheads="1"/>
          </p:cNvSpPr>
          <p:nvPr/>
        </p:nvSpPr>
        <p:spPr bwMode="auto">
          <a:xfrm>
            <a:off x="6489700" y="2024063"/>
            <a:ext cx="307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1209" name="TextBox 3"/>
          <p:cNvSpPr txBox="1">
            <a:spLocks noChangeArrowheads="1"/>
          </p:cNvSpPr>
          <p:nvPr/>
        </p:nvSpPr>
        <p:spPr bwMode="auto">
          <a:xfrm>
            <a:off x="7016750" y="1436172"/>
            <a:ext cx="1825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 smtClean="0"/>
              <a:t>ΤΕΡΜΑΤΙΣΜΟΣ</a:t>
            </a:r>
            <a:endParaRPr lang="en-US" dirty="0"/>
          </a:p>
        </p:txBody>
      </p:sp>
      <p:sp>
        <p:nvSpPr>
          <p:cNvPr id="51210" name="TextBox 11"/>
          <p:cNvSpPr txBox="1">
            <a:spLocks noChangeArrowheads="1"/>
          </p:cNvSpPr>
          <p:nvPr/>
        </p:nvSpPr>
        <p:spPr bwMode="auto">
          <a:xfrm>
            <a:off x="7254378" y="3082925"/>
            <a:ext cx="13497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 smtClean="0"/>
              <a:t>ΑΦΕΤΗΡΙΑ</a:t>
            </a:r>
            <a:endParaRPr lang="en-US" dirty="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 rot="-5400000">
            <a:off x="5829301" y="3362325"/>
            <a:ext cx="544512" cy="865187"/>
            <a:chOff x="6507213" y="1210579"/>
            <a:chExt cx="1199000" cy="1603803"/>
          </a:xfrm>
        </p:grpSpPr>
        <p:grpSp>
          <p:nvGrpSpPr>
            <p:cNvPr id="51215" name="Group 14"/>
            <p:cNvGrpSpPr>
              <a:grpSpLocks/>
            </p:cNvGrpSpPr>
            <p:nvPr/>
          </p:nvGrpSpPr>
          <p:grpSpPr bwMode="auto"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3356" y="2224279"/>
                <a:ext cx="519399" cy="89795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12" y="2526295"/>
                <a:ext cx="141844" cy="293925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1512" y="2526295"/>
                <a:ext cx="141844" cy="293925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2317" y="2248547"/>
                <a:ext cx="179390" cy="167187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/>
              </a:p>
            </p:txBody>
          </p:sp>
        </p:grpSp>
        <p:sp>
          <p:nvSpPr>
            <p:cNvPr id="51216" name="TextBox 17"/>
            <p:cNvSpPr txBox="1">
              <a:spLocks noChangeArrowheads="1"/>
            </p:cNvSpPr>
            <p:nvPr/>
          </p:nvSpPr>
          <p:spPr bwMode="auto">
            <a:xfrm>
              <a:off x="7216811" y="1210579"/>
              <a:ext cx="465620" cy="48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/>
                <a:t>B</a:t>
              </a:r>
            </a:p>
          </p:txBody>
        </p:sp>
        <p:sp>
          <p:nvSpPr>
            <p:cNvPr id="51217" name="TextBox 18"/>
            <p:cNvSpPr txBox="1">
              <a:spLocks noChangeArrowheads="1"/>
            </p:cNvSpPr>
            <p:nvPr/>
          </p:nvSpPr>
          <p:spPr bwMode="auto">
            <a:xfrm>
              <a:off x="7240593" y="2329313"/>
              <a:ext cx="465620" cy="48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100"/>
                <a:t>C</a:t>
              </a:r>
            </a:p>
          </p:txBody>
        </p:sp>
      </p:grpSp>
      <p:sp>
        <p:nvSpPr>
          <p:cNvPr id="51212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9EABCB-1C02-4E4B-A10F-EE2A7D9208A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  <p:pic>
        <p:nvPicPr>
          <p:cNvPr id="51213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2438" y="4233863"/>
            <a:ext cx="2943225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ounded Rectangle 29"/>
          <p:cNvSpPr/>
          <p:nvPr/>
        </p:nvSpPr>
        <p:spPr>
          <a:xfrm>
            <a:off x="6643688" y="5011738"/>
            <a:ext cx="1119187" cy="5349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439738"/>
            <a:ext cx="8245475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45475" cy="46069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l-GR" sz="1800" dirty="0" smtClean="0"/>
              <a:t>Συγγραφείς : </a:t>
            </a:r>
            <a:r>
              <a:rPr lang="en-US" sz="1800" dirty="0" smtClean="0"/>
              <a:t>Sanjay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 charset="0"/>
              <a:buChar char="•"/>
            </a:pPr>
            <a:r>
              <a:rPr lang="el-GR" sz="1800" dirty="0" smtClean="0"/>
              <a:t>Περισσότερα μαθήματα στο </a:t>
            </a:r>
            <a:r>
              <a:rPr lang="en-US" sz="1800" dirty="0" smtClean="0"/>
              <a:t>www.ev3lessons.com</a:t>
            </a:r>
            <a:endParaRPr lang="en-US" sz="1800" dirty="0" smtClean="0"/>
          </a:p>
        </p:txBody>
      </p:sp>
      <p:sp>
        <p:nvSpPr>
          <p:cNvPr id="52227" name="Rectangle 1"/>
          <p:cNvSpPr>
            <a:spLocks noChangeArrowheads="1"/>
          </p:cNvSpPr>
          <p:nvPr/>
        </p:nvSpPr>
        <p:spPr bwMode="auto">
          <a:xfrm>
            <a:off x="457200" y="4630738"/>
            <a:ext cx="7913688" cy="922337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914400" eaLnBrk="0" hangingPunct="0"/>
            <a:r>
              <a:rPr lang="en-US" altLang="en-US" sz="200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2000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en-US" altLang="en-US" sz="2000">
                <a:solidFill>
                  <a:srgbClr val="4374B7"/>
                </a:solidFill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lang="en-US" altLang="en-US" sz="200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/>
              <a:t> </a:t>
            </a:r>
            <a:endParaRPr lang="en-US" altLang="en-US" sz="200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52228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7913" y="3609975"/>
            <a:ext cx="2162175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184B09-0785-4296-93FE-3C3A34ABB38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9678" y="2997763"/>
            <a:ext cx="3373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</a:rPr>
              <a:t>Μετάφραση: Αθανάσιος Γκίκας</a:t>
            </a:r>
            <a:endParaRPr lang="el-G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l-GR" cap="none" dirty="0" smtClean="0"/>
              <a:t>ΣΤΟΧΟΙ ΤΟΥ ΜΑΘΗΜΑΤΟΣ</a:t>
            </a:r>
            <a:endParaRPr lang="en-US" cap="none" dirty="0" smtClean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5" cy="4373563"/>
          </a:xfrm>
        </p:spPr>
        <p:txBody>
          <a:bodyPr/>
          <a:lstStyle/>
          <a:p>
            <a:pPr marL="457200" indent="-457200">
              <a:buFont typeface="Arial Black" pitchFamily="34" charset="0"/>
              <a:buAutoNum type="arabicPeriod"/>
            </a:pPr>
            <a:r>
              <a:rPr lang="el-GR" smtClean="0"/>
              <a:t>Να μάθεις πώς μπορείς να προγραμματίσεις το ρομπότ σου ώστε να κινείται προς τα μπρος και προς τα πίσω</a:t>
            </a:r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l-GR" smtClean="0"/>
              <a:t>Να μάθεις να χρησιμοποιείς το </a:t>
            </a:r>
            <a:r>
              <a:rPr lang="en-US" smtClean="0"/>
              <a:t>Move Steering block</a:t>
            </a:r>
            <a:endParaRPr lang="el-GR" smtClean="0"/>
          </a:p>
          <a:p>
            <a:pPr marL="457200" indent="-457200">
              <a:buFont typeface="Arial Black" pitchFamily="34" charset="0"/>
              <a:buAutoNum type="arabicPeriod"/>
            </a:pPr>
            <a:r>
              <a:rPr lang="el-GR" smtClean="0"/>
              <a:t>Να μάθεις να διαβάζεις δεδομένα από τους αισθητήρες χρησιμοποιώντας το </a:t>
            </a:r>
            <a:r>
              <a:rPr lang="en-US" smtClean="0"/>
              <a:t>Port View</a:t>
            </a:r>
            <a:endParaRPr lang="el-GR" smtClean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E48485-5E06-4E12-AF30-42230D8AA5A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6713" y="1555750"/>
            <a:ext cx="2305050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645275" y="3270250"/>
            <a:ext cx="1376363" cy="809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l-GR" cap="none" smtClean="0"/>
              <a:t>ΕΝΤΟΛΗ </a:t>
            </a:r>
            <a:r>
              <a:rPr lang="en-US" cap="none" smtClean="0"/>
              <a:t>MOVE STEERING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6563" y="1638300"/>
            <a:ext cx="3216275" cy="127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550" y="2058988"/>
            <a:ext cx="1536700" cy="50800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457200" y="5226050"/>
            <a:ext cx="3138488" cy="366713"/>
          </a:xfrm>
          <a:prstGeom prst="rect">
            <a:avLst/>
          </a:prstGeom>
          <a:solidFill>
            <a:srgbClr val="F5C20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/>
              <a:t>Διεύθυνση: Ευθεία / Στροφή</a:t>
            </a:r>
            <a:endParaRPr lang="en-US"/>
          </a:p>
        </p:txBody>
      </p:sp>
      <p:sp>
        <p:nvSpPr>
          <p:cNvPr id="43015" name="TextBox 8"/>
          <p:cNvSpPr txBox="1">
            <a:spLocks noChangeArrowheads="1"/>
          </p:cNvSpPr>
          <p:nvPr/>
        </p:nvSpPr>
        <p:spPr bwMode="auto">
          <a:xfrm>
            <a:off x="3990975" y="5245100"/>
            <a:ext cx="1958975" cy="366713"/>
          </a:xfrm>
          <a:prstGeom prst="rect">
            <a:avLst/>
          </a:prstGeom>
          <a:solidFill>
            <a:srgbClr val="F5C20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/>
              <a:t>Ισχύς / Ταχύτητα</a:t>
            </a:r>
            <a:endParaRPr lang="en-US"/>
          </a:p>
        </p:txBody>
      </p:sp>
      <p:sp>
        <p:nvSpPr>
          <p:cNvPr id="43016" name="TextBox 9"/>
          <p:cNvSpPr txBox="1">
            <a:spLocks noChangeArrowheads="1"/>
          </p:cNvSpPr>
          <p:nvPr/>
        </p:nvSpPr>
        <p:spPr bwMode="auto">
          <a:xfrm>
            <a:off x="6232525" y="5238750"/>
            <a:ext cx="2570163" cy="366713"/>
          </a:xfrm>
          <a:prstGeom prst="rect">
            <a:avLst/>
          </a:prstGeom>
          <a:solidFill>
            <a:srgbClr val="F5C20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/>
              <a:t>Διάρκεια / Απόσταση</a:t>
            </a:r>
            <a:endParaRPr lang="en-US"/>
          </a:p>
        </p:txBody>
      </p:sp>
      <p:sp>
        <p:nvSpPr>
          <p:cNvPr id="43017" name="TextBox 10"/>
          <p:cNvSpPr txBox="1">
            <a:spLocks noChangeArrowheads="1"/>
          </p:cNvSpPr>
          <p:nvPr/>
        </p:nvSpPr>
        <p:spPr bwMode="auto">
          <a:xfrm>
            <a:off x="193675" y="2946400"/>
            <a:ext cx="1536700" cy="366713"/>
          </a:xfrm>
          <a:prstGeom prst="rect">
            <a:avLst/>
          </a:prstGeom>
          <a:solidFill>
            <a:srgbClr val="F5C20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/>
              <a:t>Λειτουργία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81475" y="1841500"/>
            <a:ext cx="788988" cy="322263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019" name="TextBox 12"/>
          <p:cNvSpPr txBox="1">
            <a:spLocks noChangeArrowheads="1"/>
          </p:cNvSpPr>
          <p:nvPr/>
        </p:nvSpPr>
        <p:spPr bwMode="auto">
          <a:xfrm>
            <a:off x="6513513" y="2882900"/>
            <a:ext cx="1508125" cy="366713"/>
          </a:xfrm>
          <a:prstGeom prst="rect">
            <a:avLst/>
          </a:prstGeom>
          <a:solidFill>
            <a:srgbClr val="F5C20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/>
              <a:t>Φρενάρισμα</a:t>
            </a:r>
            <a:endParaRPr lang="en-US"/>
          </a:p>
        </p:txBody>
      </p:sp>
      <p:grpSp>
        <p:nvGrpSpPr>
          <p:cNvPr id="43020" name="Group 20"/>
          <p:cNvGrpSpPr>
            <a:grpSpLocks/>
          </p:cNvGrpSpPr>
          <p:nvPr/>
        </p:nvGrpSpPr>
        <p:grpSpPr bwMode="auto">
          <a:xfrm>
            <a:off x="6507163" y="1384300"/>
            <a:ext cx="1198562" cy="1371600"/>
            <a:chOff x="6507213" y="1384746"/>
            <a:chExt cx="1199001" cy="1371767"/>
          </a:xfrm>
        </p:grpSpPr>
        <p:grpSp>
          <p:nvGrpSpPr>
            <p:cNvPr id="43029" name="Group 13"/>
            <p:cNvGrpSpPr>
              <a:grpSpLocks/>
            </p:cNvGrpSpPr>
            <p:nvPr/>
          </p:nvGrpSpPr>
          <p:grpSpPr bwMode="auto"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488" y="2224263"/>
                <a:ext cx="519942" cy="89797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307" y="2525628"/>
                <a:ext cx="140677" cy="29524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810" y="2525628"/>
                <a:ext cx="140677" cy="295240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425" y="2248764"/>
                <a:ext cx="180067" cy="165383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3030" name="TextBox 18"/>
            <p:cNvSpPr txBox="1">
              <a:spLocks noChangeArrowheads="1"/>
            </p:cNvSpPr>
            <p:nvPr/>
          </p:nvSpPr>
          <p:spPr bwMode="auto">
            <a:xfrm>
              <a:off x="7216809" y="1384746"/>
              <a:ext cx="4656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3031" name="TextBox 19"/>
            <p:cNvSpPr txBox="1">
              <a:spLocks noChangeArrowheads="1"/>
            </p:cNvSpPr>
            <p:nvPr/>
          </p:nvSpPr>
          <p:spPr bwMode="auto">
            <a:xfrm>
              <a:off x="7240594" y="2387181"/>
              <a:ext cx="4656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pic>
        <p:nvPicPr>
          <p:cNvPr id="43021" name="Picture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063" y="3649663"/>
            <a:ext cx="23050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2" name="Picture 26"/>
          <p:cNvPicPr>
            <a:picLocks noChangeAspect="1"/>
          </p:cNvPicPr>
          <p:nvPr/>
        </p:nvPicPr>
        <p:blipFill>
          <a:blip r:embed="rId4"/>
          <a:srcRect l="-7970" t="11899"/>
          <a:stretch>
            <a:fillRect/>
          </a:stretch>
        </p:blipFill>
        <p:spPr bwMode="auto">
          <a:xfrm>
            <a:off x="5568950" y="2946400"/>
            <a:ext cx="9874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>
            <a:endCxn id="43014" idx="0"/>
          </p:cNvCxnSpPr>
          <p:nvPr/>
        </p:nvCxnSpPr>
        <p:spPr>
          <a:xfrm flipH="1">
            <a:off x="2027238" y="2667000"/>
            <a:ext cx="1458912" cy="2559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3015" idx="0"/>
          </p:cNvCxnSpPr>
          <p:nvPr/>
        </p:nvCxnSpPr>
        <p:spPr>
          <a:xfrm>
            <a:off x="3895725" y="2730500"/>
            <a:ext cx="1074738" cy="2514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016" idx="0"/>
          </p:cNvCxnSpPr>
          <p:nvPr/>
        </p:nvCxnSpPr>
        <p:spPr>
          <a:xfrm>
            <a:off x="4191000" y="2687638"/>
            <a:ext cx="3327400" cy="2551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613" y="2643188"/>
            <a:ext cx="1049337" cy="681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30375" y="2667000"/>
            <a:ext cx="1458913" cy="982663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9AE390-C551-4238-B33A-1C3EA74EF07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8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27646" flipH="1">
            <a:off x="962025" y="1754188"/>
            <a:ext cx="584835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l-GR" cap="none" smtClean="0"/>
              <a:t>ΘΕΤΙΚΗ ΚΑΙ ΑΡΝΗΤΙΚΗ ΙΣΧΥΣ: </a:t>
            </a:r>
            <a:br>
              <a:rPr lang="el-GR" cap="none" smtClean="0"/>
            </a:br>
            <a:r>
              <a:rPr lang="el-GR" cap="none" smtClean="0"/>
              <a:t>ΚΙΝΗΣΗ ΕΜΠΡΟΣ ΚΑΙ ΠΙΣΩ</a:t>
            </a:r>
            <a:endParaRPr lang="en-US" cap="none" smtClean="0"/>
          </a:p>
        </p:txBody>
      </p:sp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4138613" y="2195513"/>
            <a:ext cx="2862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000">
                <a:solidFill>
                  <a:srgbClr val="FF0000"/>
                </a:solidFill>
              </a:rPr>
              <a:t>Αρνητική Ισχύς</a:t>
            </a:r>
            <a:r>
              <a:rPr lang="en-US" sz="2000">
                <a:solidFill>
                  <a:srgbClr val="FF0000"/>
                </a:solidFill>
              </a:rPr>
              <a:t> = </a:t>
            </a:r>
            <a:r>
              <a:rPr lang="el-GR" sz="2000">
                <a:solidFill>
                  <a:srgbClr val="FF0000"/>
                </a:solidFill>
              </a:rPr>
              <a:t>Κίνηση προς τα πίσω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4035" name="TextBox 6"/>
          <p:cNvSpPr txBox="1">
            <a:spLocks noChangeArrowheads="1"/>
          </p:cNvSpPr>
          <p:nvPr/>
        </p:nvSpPr>
        <p:spPr bwMode="auto">
          <a:xfrm>
            <a:off x="6311900" y="5494338"/>
            <a:ext cx="2578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2000">
                <a:solidFill>
                  <a:srgbClr val="00B900"/>
                </a:solidFill>
              </a:rPr>
              <a:t>Θετική Ισχύς</a:t>
            </a:r>
            <a:r>
              <a:rPr lang="en-US" sz="2000">
                <a:solidFill>
                  <a:srgbClr val="00B900"/>
                </a:solidFill>
              </a:rPr>
              <a:t> = </a:t>
            </a:r>
            <a:r>
              <a:rPr lang="el-GR" sz="2000">
                <a:solidFill>
                  <a:srgbClr val="00B900"/>
                </a:solidFill>
              </a:rPr>
              <a:t>Κίνηση προς τα εμπρός</a:t>
            </a:r>
            <a:endParaRPr lang="en-US" sz="200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202363" y="2838450"/>
            <a:ext cx="1595437" cy="3009900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89688" y="3100388"/>
            <a:ext cx="1174750" cy="212725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403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163624-3DFC-41DF-A658-CFB54F75CC7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l-GR" cap="none" smtClean="0"/>
              <a:t>ΠΩΣ ΚΙΝΟΥΜΑΙ ΣΕ ΕΥΘΕΙΑ;</a:t>
            </a:r>
            <a:endParaRPr lang="en-US" cap="none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75313" t="34654" r="15" b="46506"/>
          <a:stretch>
            <a:fillRect/>
          </a:stretch>
        </p:blipFill>
        <p:spPr>
          <a:xfrm>
            <a:off x="604838" y="4257675"/>
            <a:ext cx="2876550" cy="1370013"/>
          </a:xfrm>
        </p:spPr>
      </p:pic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5114925" y="1963738"/>
            <a:ext cx="3541713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b="1" u="sng"/>
              <a:t>ΒΗΜΑ</a:t>
            </a:r>
            <a:r>
              <a:rPr lang="en-US" b="1" u="sng"/>
              <a:t> 1:</a:t>
            </a:r>
            <a:r>
              <a:rPr lang="en-US"/>
              <a:t> </a:t>
            </a:r>
            <a:r>
              <a:rPr lang="el-GR"/>
              <a:t>Πράσινη ομάδα εντολών, κάνω κλικ και σέρνω την εντολή </a:t>
            </a:r>
            <a:r>
              <a:rPr lang="en-US" i="1"/>
              <a:t>Move Steering</a:t>
            </a:r>
            <a:r>
              <a:rPr lang="en-US"/>
              <a:t> </a:t>
            </a:r>
            <a:r>
              <a:rPr lang="el-GR"/>
              <a:t>στην περιοχή προγραμματισμού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l-GR" b="1" u="sng"/>
              <a:t>ΒΗΜΑ</a:t>
            </a:r>
            <a:r>
              <a:rPr lang="en-US" b="1" u="sng"/>
              <a:t> 2</a:t>
            </a:r>
            <a:r>
              <a:rPr lang="en-US"/>
              <a:t>: </a:t>
            </a:r>
            <a:r>
              <a:rPr lang="el-GR"/>
              <a:t>Τοποθετώ την εντολή δίπλα από την εντολή εκκίνησης</a:t>
            </a:r>
          </a:p>
          <a:p>
            <a:r>
              <a:rPr lang="en-US"/>
              <a:t> (</a:t>
            </a:r>
            <a:r>
              <a:rPr lang="el-GR"/>
              <a:t>πράσινο βέλος</a:t>
            </a:r>
            <a:r>
              <a:rPr lang="en-US"/>
              <a:t>)</a:t>
            </a:r>
          </a:p>
          <a:p>
            <a:endParaRPr lang="en-US"/>
          </a:p>
        </p:txBody>
      </p:sp>
      <p:pic>
        <p:nvPicPr>
          <p:cNvPr id="45060" name="Picture 8" descr="Screen Shot 2014-08-07 at 10.56.31 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73250"/>
            <a:ext cx="45529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1863725" y="2119313"/>
            <a:ext cx="652463" cy="722312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838" y="3001963"/>
            <a:ext cx="2519362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15" descr="Screen Shot 2014-08-07 at 12.29.41 PM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0825" y="1008063"/>
            <a:ext cx="3987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E103E1-85EB-44C7-95C6-10A9FF65908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l-GR" cap="none" smtClean="0"/>
              <a:t>ΔΡΑΣΤΗΡΙΟΤΗΤΑ</a:t>
            </a:r>
            <a:r>
              <a:rPr lang="en-US" cap="none" smtClean="0"/>
              <a:t> 1: </a:t>
            </a:r>
            <a:r>
              <a:rPr lang="el-GR" cap="none" smtClean="0"/>
              <a:t>ΚΙΝΗΣΗ ΣΕ</a:t>
            </a:r>
            <a:r>
              <a:rPr lang="en-US" cap="none" smtClean="0"/>
              <a:t> </a:t>
            </a:r>
            <a:r>
              <a:rPr lang="el-GR" cap="none" smtClean="0"/>
              <a:t>ΕΥΘΕΙΑ</a:t>
            </a:r>
            <a:r>
              <a:rPr lang="en-US" cap="none" smtClean="0"/>
              <a:t> (</a:t>
            </a:r>
            <a:r>
              <a:rPr lang="el-GR" cap="none" smtClean="0"/>
              <a:t>ΓΙΑ </a:t>
            </a:r>
            <a:r>
              <a:rPr lang="en-US" cap="none" smtClean="0"/>
              <a:t>3 </a:t>
            </a:r>
            <a:r>
              <a:rPr lang="el-GR" cap="none" smtClean="0"/>
              <a:t>ΔΕΥΤΕΡΟΛΕΠΤΑ</a:t>
            </a:r>
            <a:r>
              <a:rPr lang="en-US" cap="none" smtClean="0"/>
              <a:t>)</a:t>
            </a:r>
          </a:p>
        </p:txBody>
      </p:sp>
      <p:pic>
        <p:nvPicPr>
          <p:cNvPr id="46082" name="Picture 5" descr="cYe8ZOwCkOQ8qFYjFHcssZvIxYReepNrvHOdvHnFdMc.png"/>
          <p:cNvPicPr>
            <a:picLocks noChangeAspect="1"/>
          </p:cNvPicPr>
          <p:nvPr/>
        </p:nvPicPr>
        <p:blipFill>
          <a:blip r:embed="rId2"/>
          <a:srcRect l="26556"/>
          <a:stretch>
            <a:fillRect/>
          </a:stretch>
        </p:blipFill>
        <p:spPr bwMode="auto">
          <a:xfrm>
            <a:off x="2792413" y="1846263"/>
            <a:ext cx="17526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21250" y="1614488"/>
            <a:ext cx="3811588" cy="4486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l-GR" b="1" u="sng">
                <a:solidFill>
                  <a:srgbClr val="7F7F7F"/>
                </a:solidFill>
              </a:rPr>
              <a:t>ΒΗΜΑ</a:t>
            </a:r>
            <a:r>
              <a:rPr lang="en-US" b="1" u="sng">
                <a:solidFill>
                  <a:srgbClr val="7F7F7F"/>
                </a:solidFill>
              </a:rPr>
              <a:t> 1</a:t>
            </a:r>
            <a:r>
              <a:rPr lang="en-US">
                <a:solidFill>
                  <a:srgbClr val="7F7F7F"/>
                </a:solidFill>
              </a:rPr>
              <a:t>: </a:t>
            </a:r>
            <a:r>
              <a:rPr lang="el-GR">
                <a:solidFill>
                  <a:srgbClr val="7F7F7F"/>
                </a:solidFill>
              </a:rPr>
              <a:t>Πράσινη ομάδα εντολών, κάνω κλικ και σέρνω την εντολή </a:t>
            </a:r>
            <a:r>
              <a:rPr lang="en-US">
                <a:solidFill>
                  <a:srgbClr val="7F7F7F"/>
                </a:solidFill>
              </a:rPr>
              <a:t>Move Steering </a:t>
            </a:r>
            <a:r>
              <a:rPr lang="el-GR">
                <a:solidFill>
                  <a:srgbClr val="7F7F7F"/>
                </a:solidFill>
              </a:rPr>
              <a:t>στην περιοχή προγραμματισμού</a:t>
            </a:r>
            <a:endParaRPr lang="en-US">
              <a:solidFill>
                <a:srgbClr val="7F7F7F"/>
              </a:solidFill>
            </a:endParaRPr>
          </a:p>
          <a:p>
            <a:endParaRPr lang="en-US">
              <a:solidFill>
                <a:srgbClr val="7F7F7F"/>
              </a:solidFill>
            </a:endParaRPr>
          </a:p>
          <a:p>
            <a:r>
              <a:rPr lang="el-GR" b="1" u="sng">
                <a:solidFill>
                  <a:srgbClr val="7F7F7F"/>
                </a:solidFill>
              </a:rPr>
              <a:t>ΒΗΜΑ</a:t>
            </a:r>
            <a:r>
              <a:rPr lang="en-US" b="1" u="sng">
                <a:solidFill>
                  <a:srgbClr val="7F7F7F"/>
                </a:solidFill>
              </a:rPr>
              <a:t> 2:</a:t>
            </a:r>
            <a:r>
              <a:rPr lang="en-US">
                <a:solidFill>
                  <a:srgbClr val="7F7F7F"/>
                </a:solidFill>
              </a:rPr>
              <a:t> </a:t>
            </a:r>
            <a:r>
              <a:rPr lang="el-GR">
                <a:solidFill>
                  <a:srgbClr val="7F7F7F"/>
                </a:solidFill>
              </a:rPr>
              <a:t>Τοποθετώ την εντολή δίπλα από την εντολή εκκίνησης</a:t>
            </a:r>
            <a:endParaRPr lang="en-US">
              <a:solidFill>
                <a:srgbClr val="7F7F7F"/>
              </a:solidFill>
            </a:endParaRPr>
          </a:p>
          <a:p>
            <a:endParaRPr lang="en-US"/>
          </a:p>
          <a:p>
            <a:r>
              <a:rPr lang="el-GR" b="1" u="sng"/>
              <a:t>ΒΗΜΑ</a:t>
            </a:r>
            <a:r>
              <a:rPr lang="en-US" b="1" u="sng"/>
              <a:t> 3:</a:t>
            </a:r>
            <a:r>
              <a:rPr lang="en-US"/>
              <a:t> </a:t>
            </a:r>
            <a:r>
              <a:rPr lang="el-GR"/>
              <a:t>Από τις </a:t>
            </a:r>
            <a:r>
              <a:rPr lang="el-GR" i="1"/>
              <a:t>Επιλογές</a:t>
            </a:r>
            <a:r>
              <a:rPr lang="en-US"/>
              <a:t>. </a:t>
            </a:r>
            <a:r>
              <a:rPr lang="el-GR"/>
              <a:t>Κίνηση</a:t>
            </a:r>
            <a:r>
              <a:rPr lang="en-US"/>
              <a:t> “3 Seconds”</a:t>
            </a:r>
            <a:r>
              <a:rPr lang="el-GR"/>
              <a:t> (3 δευτερόλεπτα)</a:t>
            </a:r>
            <a:endParaRPr lang="en-US"/>
          </a:p>
          <a:p>
            <a:endParaRPr lang="en-US"/>
          </a:p>
          <a:p>
            <a:r>
              <a:rPr lang="el-GR" b="1" u="sng"/>
              <a:t>ΒΗΜΑ</a:t>
            </a:r>
            <a:r>
              <a:rPr lang="en-US" b="1" u="sng"/>
              <a:t> 4:</a:t>
            </a:r>
            <a:r>
              <a:rPr lang="en-US"/>
              <a:t> </a:t>
            </a:r>
            <a:r>
              <a:rPr lang="el-GR"/>
              <a:t>Σύνδεση του καλωδίου </a:t>
            </a:r>
            <a:r>
              <a:rPr lang="en-US"/>
              <a:t>USB </a:t>
            </a:r>
            <a:r>
              <a:rPr lang="el-GR"/>
              <a:t>στον Η/Υ και στο </a:t>
            </a:r>
            <a:r>
              <a:rPr lang="en-US"/>
              <a:t>EV3.</a:t>
            </a:r>
          </a:p>
          <a:p>
            <a:endParaRPr lang="en-US"/>
          </a:p>
          <a:p>
            <a:r>
              <a:rPr lang="el-GR" b="1" u="sng"/>
              <a:t>ΒΗΜΑ</a:t>
            </a:r>
            <a:r>
              <a:rPr lang="en-US" b="1" u="sng"/>
              <a:t> 5:</a:t>
            </a:r>
            <a:r>
              <a:rPr lang="en-US"/>
              <a:t> </a:t>
            </a:r>
            <a:r>
              <a:rPr lang="el-GR"/>
              <a:t>Φόρτωμα του προγράμματος στο</a:t>
            </a:r>
            <a:r>
              <a:rPr lang="en-US"/>
              <a:t> EV3</a:t>
            </a:r>
          </a:p>
        </p:txBody>
      </p:sp>
      <p:pic>
        <p:nvPicPr>
          <p:cNvPr id="46084" name="Picture 6" descr="Screen Shot 2014-08-07 at 10.54.27 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4921250"/>
            <a:ext cx="46450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10" descr="Screen Shot 2014-08-07 at 10.59.55 AM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050" y="1846263"/>
            <a:ext cx="13208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447675" y="2249488"/>
            <a:ext cx="1497013" cy="36353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2375" y="2308225"/>
            <a:ext cx="271463" cy="558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463" y="5237163"/>
            <a:ext cx="509587" cy="438150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7850" y="2428875"/>
            <a:ext cx="1090613" cy="184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090" name="Picture 17"/>
          <p:cNvPicPr>
            <a:picLocks noChangeAspect="1"/>
          </p:cNvPicPr>
          <p:nvPr/>
        </p:nvPicPr>
        <p:blipFill>
          <a:blip r:embed="rId5"/>
          <a:srcRect r="41895"/>
          <a:stretch>
            <a:fillRect/>
          </a:stretch>
        </p:blipFill>
        <p:spPr bwMode="auto">
          <a:xfrm>
            <a:off x="527050" y="3109913"/>
            <a:ext cx="1689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1" name="TextBox 4"/>
          <p:cNvSpPr txBox="1">
            <a:spLocks noChangeArrowheads="1"/>
          </p:cNvSpPr>
          <p:nvPr/>
        </p:nvSpPr>
        <p:spPr bwMode="auto">
          <a:xfrm>
            <a:off x="2722563" y="1671638"/>
            <a:ext cx="1258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/>
              <a:t>Βήμα</a:t>
            </a:r>
            <a:r>
              <a:rPr lang="en-US"/>
              <a:t> 3</a:t>
            </a:r>
          </a:p>
        </p:txBody>
      </p:sp>
      <p:sp>
        <p:nvSpPr>
          <p:cNvPr id="46092" name="TextBox 14"/>
          <p:cNvSpPr txBox="1">
            <a:spLocks noChangeArrowheads="1"/>
          </p:cNvSpPr>
          <p:nvPr/>
        </p:nvSpPr>
        <p:spPr bwMode="auto">
          <a:xfrm>
            <a:off x="2149475" y="3732213"/>
            <a:ext cx="1258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/>
              <a:t>Βήμα</a:t>
            </a:r>
            <a:r>
              <a:rPr lang="en-US"/>
              <a:t> 4</a:t>
            </a:r>
          </a:p>
        </p:txBody>
      </p:sp>
      <p:sp>
        <p:nvSpPr>
          <p:cNvPr id="46093" name="TextBox 15"/>
          <p:cNvSpPr txBox="1">
            <a:spLocks noChangeArrowheads="1"/>
          </p:cNvSpPr>
          <p:nvPr/>
        </p:nvSpPr>
        <p:spPr bwMode="auto">
          <a:xfrm>
            <a:off x="3451225" y="4697413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/>
              <a:t>Βήμα</a:t>
            </a:r>
            <a:r>
              <a:rPr lang="en-US"/>
              <a:t> 5</a:t>
            </a:r>
          </a:p>
        </p:txBody>
      </p:sp>
      <p:sp>
        <p:nvSpPr>
          <p:cNvPr id="4609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557CD0-6F37-440D-8406-7FD422DC46C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l-GR" cap="none" smtClean="0"/>
              <a:t>ΟΔΗΓΙΕΣ ΓΙΑ ΤΟΝ ΕΚΠΑΙΔΕΥΤΗ</a:t>
            </a:r>
            <a:endParaRPr lang="en-US" cap="non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475"/>
            <a:ext cx="8245475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sz="2800" smtClean="0"/>
              <a:t>Χωρίζω τους μαθητές σε ομάδες</a:t>
            </a:r>
            <a:endParaRPr lang="en-US" sz="2800" smtClean="0"/>
          </a:p>
          <a:p>
            <a:pPr marL="342900" indent="-342900">
              <a:buFont typeface="Arial" charset="0"/>
              <a:buChar char="•"/>
            </a:pPr>
            <a:r>
              <a:rPr lang="el-GR" sz="2800" smtClean="0"/>
              <a:t>Δίνω σε κάθε ομάδα ένα αντίγραφο του φύλλου εργασίας</a:t>
            </a:r>
          </a:p>
          <a:p>
            <a:pPr marL="342900" indent="-342900">
              <a:buFont typeface="Arial" charset="0"/>
              <a:buChar char="•"/>
            </a:pPr>
            <a:r>
              <a:rPr lang="el-GR" sz="2800" smtClean="0"/>
              <a:t>Λεπτομέρειες της δραστηριότητας στη διαφάνεια 8</a:t>
            </a:r>
          </a:p>
          <a:p>
            <a:pPr marL="342900" indent="-342900">
              <a:buFont typeface="Arial" charset="0"/>
              <a:buChar char="•"/>
            </a:pPr>
            <a:r>
              <a:rPr lang="el-GR" sz="2800" smtClean="0"/>
              <a:t>Θέματα προς συζήτηση στη διαφάνεια 9</a:t>
            </a:r>
          </a:p>
          <a:p>
            <a:pPr marL="342900" indent="-342900">
              <a:buFont typeface="Arial" charset="0"/>
              <a:buChar char="•"/>
            </a:pPr>
            <a:r>
              <a:rPr lang="el-GR" sz="2800" smtClean="0"/>
              <a:t>Λύση της δραστηριότητας στη διαφάνεια 10</a:t>
            </a:r>
          </a:p>
          <a:p>
            <a:pPr marL="342900" indent="-342900">
              <a:buFont typeface="Arial" charset="0"/>
              <a:buChar char="•"/>
            </a:pPr>
            <a:r>
              <a:rPr lang="el-GR" sz="2800" smtClean="0"/>
              <a:t>Βελτιωμένη λύση στη διαφάνεια 11</a:t>
            </a:r>
            <a:endParaRPr lang="en-US" sz="2800" smtClean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CA9ECD-0159-4BBB-9872-6F560A23975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l-GR" sz="3200" cap="none" smtClean="0"/>
              <a:t>ΕΥΘΕΙΑ ΚΙΝΗΣΗ</a:t>
            </a:r>
            <a:r>
              <a:rPr lang="en-US" sz="3200" cap="none" smtClean="0"/>
              <a:t>: </a:t>
            </a:r>
            <a:r>
              <a:rPr lang="el-GR" sz="3200" cap="none" smtClean="0"/>
              <a:t/>
            </a:r>
            <a:br>
              <a:rPr lang="el-GR" sz="3200" cap="none" smtClean="0"/>
            </a:br>
            <a:r>
              <a:rPr lang="el-GR" sz="3200" cap="none" smtClean="0"/>
              <a:t>ΧΡΟΝΟΣ</a:t>
            </a:r>
            <a:r>
              <a:rPr lang="en-US" sz="3200" cap="none" smtClean="0"/>
              <a:t> </a:t>
            </a:r>
            <a:r>
              <a:rPr lang="el-GR" sz="3200" cap="none" smtClean="0"/>
              <a:t>-</a:t>
            </a:r>
            <a:r>
              <a:rPr lang="en-US" sz="3200" cap="none" smtClean="0"/>
              <a:t> </a:t>
            </a:r>
            <a:r>
              <a:rPr lang="el-GR" sz="3200" cap="none" smtClean="0"/>
              <a:t>ΜΟΙΡΕΣ</a:t>
            </a:r>
            <a:r>
              <a:rPr lang="en-US" sz="3200" cap="none" smtClean="0"/>
              <a:t> </a:t>
            </a:r>
            <a:r>
              <a:rPr lang="el-GR" sz="3200" cap="none" smtClean="0"/>
              <a:t>-</a:t>
            </a:r>
            <a:r>
              <a:rPr lang="en-US" sz="3200" cap="none" smtClean="0"/>
              <a:t> </a:t>
            </a:r>
            <a:r>
              <a:rPr lang="el-GR" sz="3200" cap="none" smtClean="0"/>
              <a:t>ΠΕΡΙΣΤΡΟΦΕΣ</a:t>
            </a:r>
            <a:endParaRPr lang="en-US" sz="3200" cap="none" smtClean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4556125" cy="5178425"/>
          </a:xfrm>
        </p:spPr>
        <p:txBody>
          <a:bodyPr/>
          <a:lstStyle/>
          <a:p>
            <a:pPr algn="ctr"/>
            <a:r>
              <a:rPr lang="el-GR" dirty="0" smtClean="0"/>
              <a:t>ΔΡΑΣΤΗΡΙΟΤΗΤΑ</a:t>
            </a:r>
            <a:r>
              <a:rPr lang="en-US" dirty="0" smtClean="0"/>
              <a:t> </a:t>
            </a:r>
            <a:endParaRPr lang="el-GR" dirty="0" smtClean="0"/>
          </a:p>
          <a:p>
            <a:r>
              <a:rPr lang="el-GR" dirty="0" smtClean="0"/>
              <a:t>Να προγραμματίσετε το ρομπότ ώστε να ξεκινήσει από την αφετηρία μέχρι τον τερματισμό (1) και να επιστρέψει πίσω στην αφετηρία (2).</a:t>
            </a:r>
          </a:p>
          <a:p>
            <a:endParaRPr lang="el-GR" dirty="0" smtClean="0"/>
          </a:p>
          <a:p>
            <a:r>
              <a:rPr lang="el-GR" dirty="0" smtClean="0"/>
              <a:t>Δοκιμάστε τις λειτουργίες ΧΡΟΝΟΣ (</a:t>
            </a:r>
            <a:r>
              <a:rPr lang="en-US" dirty="0" smtClean="0"/>
              <a:t>SECONDS</a:t>
            </a:r>
            <a:r>
              <a:rPr lang="el-GR" dirty="0" smtClean="0"/>
              <a:t>)</a:t>
            </a:r>
            <a:r>
              <a:rPr lang="en-US" dirty="0" smtClean="0"/>
              <a:t>, </a:t>
            </a:r>
            <a:r>
              <a:rPr lang="el-GR" dirty="0" smtClean="0"/>
              <a:t>μοίρες (</a:t>
            </a:r>
            <a:r>
              <a:rPr lang="en-US" dirty="0" smtClean="0"/>
              <a:t>DEGREES</a:t>
            </a:r>
            <a:r>
              <a:rPr lang="el-GR" dirty="0" smtClean="0"/>
              <a:t>)</a:t>
            </a:r>
            <a:r>
              <a:rPr lang="en-US" dirty="0" smtClean="0"/>
              <a:t> </a:t>
            </a:r>
            <a:r>
              <a:rPr lang="el-GR" dirty="0" smtClean="0"/>
              <a:t>ή</a:t>
            </a:r>
            <a:r>
              <a:rPr lang="en-US" dirty="0" smtClean="0"/>
              <a:t> </a:t>
            </a:r>
            <a:r>
              <a:rPr lang="el-GR" dirty="0" smtClean="0"/>
              <a:t>περιστροφές (</a:t>
            </a:r>
            <a:r>
              <a:rPr lang="en-US" dirty="0" smtClean="0"/>
              <a:t>ROTATIONS</a:t>
            </a:r>
            <a:r>
              <a:rPr lang="el-GR" dirty="0" smtClean="0"/>
              <a:t>)</a:t>
            </a:r>
            <a:r>
              <a:rPr lang="en-US" dirty="0" smtClean="0"/>
              <a:t> </a:t>
            </a:r>
            <a:r>
              <a:rPr lang="el-GR" dirty="0" smtClean="0"/>
              <a:t>και προσαρμόστε κατάλληλα την απόσταση και τη διάρκεια.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Δοκιμάστε διαφορετικές ταχύτητες.</a:t>
            </a:r>
            <a:endParaRPr lang="en-US" sz="2800" dirty="0" smtClean="0">
              <a:solidFill>
                <a:srgbClr val="3366FF"/>
              </a:solidFill>
            </a:endParaRPr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325" y="1871663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325" y="555783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038" y="2071688"/>
            <a:ext cx="0" cy="3355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1813" y="2071688"/>
            <a:ext cx="0" cy="3355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35" name="TextBox 15"/>
          <p:cNvSpPr txBox="1">
            <a:spLocks noChangeArrowheads="1"/>
          </p:cNvSpPr>
          <p:nvPr/>
        </p:nvSpPr>
        <p:spPr bwMode="auto">
          <a:xfrm>
            <a:off x="5561013" y="3449638"/>
            <a:ext cx="307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136" name="TextBox 16"/>
          <p:cNvSpPr txBox="1">
            <a:spLocks noChangeArrowheads="1"/>
          </p:cNvSpPr>
          <p:nvPr/>
        </p:nvSpPr>
        <p:spPr bwMode="auto">
          <a:xfrm>
            <a:off x="8275638" y="3602038"/>
            <a:ext cx="306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8137" name="TextBox 3"/>
          <p:cNvSpPr txBox="1">
            <a:spLocks noChangeArrowheads="1"/>
          </p:cNvSpPr>
          <p:nvPr/>
        </p:nvSpPr>
        <p:spPr bwMode="auto">
          <a:xfrm>
            <a:off x="6145213" y="1435100"/>
            <a:ext cx="200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/>
              <a:t>ΤΕΡΜΑΤΙΣΜΟΣ</a:t>
            </a:r>
            <a:endParaRPr lang="en-US"/>
          </a:p>
        </p:txBody>
      </p:sp>
      <p:sp>
        <p:nvSpPr>
          <p:cNvPr id="48138" name="TextBox 11"/>
          <p:cNvSpPr txBox="1">
            <a:spLocks noChangeArrowheads="1"/>
          </p:cNvSpPr>
          <p:nvPr/>
        </p:nvSpPr>
        <p:spPr bwMode="auto">
          <a:xfrm>
            <a:off x="5300663" y="5759450"/>
            <a:ext cx="1427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/>
              <a:t>ΑΦΕΤΗΡΙΑ</a:t>
            </a:r>
            <a:endParaRPr lang="en-US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 rot="-5400000">
            <a:off x="6668295" y="5406231"/>
            <a:ext cx="1052512" cy="1120775"/>
            <a:chOff x="6507213" y="1268447"/>
            <a:chExt cx="1199001" cy="1488066"/>
          </a:xfrm>
        </p:grpSpPr>
        <p:grpSp>
          <p:nvGrpSpPr>
            <p:cNvPr id="48141" name="Group 14"/>
            <p:cNvGrpSpPr>
              <a:grpSpLocks/>
            </p:cNvGrpSpPr>
            <p:nvPr/>
          </p:nvGrpSpPr>
          <p:grpSpPr bwMode="auto"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0556" y="2225212"/>
                <a:ext cx="519928" cy="89841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448" y="2526545"/>
                <a:ext cx="140440" cy="295752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116" y="2526545"/>
                <a:ext cx="140440" cy="295752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0877" y="2248928"/>
                <a:ext cx="179285" cy="166012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48142" name="TextBox 17"/>
            <p:cNvSpPr txBox="1">
              <a:spLocks noChangeArrowheads="1"/>
            </p:cNvSpPr>
            <p:nvPr/>
          </p:nvSpPr>
          <p:spPr bwMode="auto">
            <a:xfrm>
              <a:off x="7216810" y="1268447"/>
              <a:ext cx="4656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8143" name="TextBox 18"/>
            <p:cNvSpPr txBox="1">
              <a:spLocks noChangeArrowheads="1"/>
            </p:cNvSpPr>
            <p:nvPr/>
          </p:nvSpPr>
          <p:spPr bwMode="auto">
            <a:xfrm>
              <a:off x="7240594" y="2387181"/>
              <a:ext cx="4656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sp>
        <p:nvSpPr>
          <p:cNvPr id="4814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1867C3-94E1-4931-AB3E-0D5258D317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el-GR" cap="none" smtClean="0"/>
              <a:t>ΣΥΖΗΤΗΣΗ</a:t>
            </a:r>
            <a:endParaRPr lang="en-US" cap="none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4513" y="711200"/>
            <a:ext cx="7720012" cy="596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400" b="1"/>
              <a:t>Χρησιμοποίησες πολλές τυχαίες τιμές και δοκιμές;</a:t>
            </a:r>
            <a:endParaRPr lang="en-US" sz="2400" b="1"/>
          </a:p>
          <a:p>
            <a:pPr lvl="1"/>
            <a:r>
              <a:rPr lang="el-GR" sz="2200">
                <a:solidFill>
                  <a:srgbClr val="FF0000"/>
                </a:solidFill>
              </a:rPr>
              <a:t>Ναι</a:t>
            </a:r>
            <a:r>
              <a:rPr lang="en-US" sz="2200">
                <a:solidFill>
                  <a:srgbClr val="FF0000"/>
                </a:solidFill>
              </a:rPr>
              <a:t>. </a:t>
            </a:r>
            <a:r>
              <a:rPr lang="el-GR" sz="2200">
                <a:solidFill>
                  <a:srgbClr val="FF0000"/>
                </a:solidFill>
              </a:rPr>
              <a:t>Προγραμματίζοντας με το χρόνο, τις μοίρες και τις περιστροφές «μαντεύοντας» τιμές και κάνοντας δοκιμές, χρειάζομαι πολύ χρόνο και προσπάθεια.</a:t>
            </a:r>
          </a:p>
          <a:p>
            <a:endParaRPr lang="el-GR" sz="2400" b="1"/>
          </a:p>
          <a:p>
            <a:r>
              <a:rPr lang="el-GR" sz="2400" b="1"/>
              <a:t>Επηρεάζει η ταχύτητα κίνησης</a:t>
            </a:r>
            <a:r>
              <a:rPr lang="en-US" sz="2400" b="1"/>
              <a:t>?</a:t>
            </a:r>
          </a:p>
          <a:p>
            <a:pPr lvl="1"/>
            <a:r>
              <a:rPr lang="el-GR" sz="2200">
                <a:solidFill>
                  <a:srgbClr val="FF0000"/>
                </a:solidFill>
              </a:rPr>
              <a:t>Φυσικά</a:t>
            </a:r>
            <a:r>
              <a:rPr lang="en-US" sz="2200">
                <a:solidFill>
                  <a:srgbClr val="FF0000"/>
                </a:solidFill>
              </a:rPr>
              <a:t>. </a:t>
            </a:r>
            <a:r>
              <a:rPr lang="el-GR" sz="2200">
                <a:solidFill>
                  <a:srgbClr val="FF0000"/>
                </a:solidFill>
              </a:rPr>
              <a:t>Όταν το ρομπότ κινείται με χρόνο, η ταχύτητα παίζει σημαντικό ρόλο.</a:t>
            </a:r>
          </a:p>
          <a:p>
            <a:pPr lvl="1"/>
            <a:endParaRPr lang="en-US" sz="2000">
              <a:solidFill>
                <a:srgbClr val="FF0000"/>
              </a:solidFill>
            </a:endParaRPr>
          </a:p>
          <a:p>
            <a:r>
              <a:rPr lang="el-GR" sz="2400" b="1"/>
              <a:t>Παίζει κάποιο ρόλο η ακτίνα της ρόδας</a:t>
            </a:r>
            <a:r>
              <a:rPr lang="en-US" sz="2400" b="1"/>
              <a:t>? </a:t>
            </a:r>
            <a:r>
              <a:rPr lang="el-GR" sz="2400" b="1"/>
              <a:t>Γιατί</a:t>
            </a:r>
            <a:r>
              <a:rPr lang="en-US" sz="2400" b="1"/>
              <a:t>?</a:t>
            </a:r>
          </a:p>
          <a:p>
            <a:pPr lvl="1"/>
            <a:r>
              <a:rPr lang="el-GR" sz="2200">
                <a:solidFill>
                  <a:srgbClr val="FF0000"/>
                </a:solidFill>
              </a:rPr>
              <a:t>Η διάσταση της ρόδας επηρεάζει τις μοίρες και τις περιστροφές</a:t>
            </a:r>
            <a:r>
              <a:rPr lang="en-US" sz="2200">
                <a:solidFill>
                  <a:srgbClr val="FF0000"/>
                </a:solidFill>
              </a:rPr>
              <a:t>.</a:t>
            </a:r>
          </a:p>
          <a:p>
            <a:pPr lvl="1"/>
            <a:endParaRPr lang="en-US" sz="2200">
              <a:solidFill>
                <a:srgbClr val="FF0000"/>
              </a:solidFill>
            </a:endParaRPr>
          </a:p>
          <a:p>
            <a:r>
              <a:rPr lang="el-GR" sz="2400" b="1"/>
              <a:t>Είναι σημαντικό το επίπεδο φόρτισης της μπαταρίας</a:t>
            </a:r>
            <a:r>
              <a:rPr lang="en-US" sz="2400" b="1"/>
              <a:t>? </a:t>
            </a:r>
            <a:r>
              <a:rPr lang="el-GR" sz="2400" b="1"/>
              <a:t>Γιατί</a:t>
            </a:r>
            <a:r>
              <a:rPr lang="en-US" sz="2400" b="1"/>
              <a:t>?</a:t>
            </a:r>
          </a:p>
          <a:p>
            <a:pPr lvl="1"/>
            <a:r>
              <a:rPr lang="el-GR" sz="2200">
                <a:solidFill>
                  <a:srgbClr val="FF0000"/>
                </a:solidFill>
              </a:rPr>
              <a:t>Αν κινείσαι με το χρόνο το επίπεδο φόρτισης της μπαταρίας επηρεάζει την ισχύ</a:t>
            </a:r>
            <a:r>
              <a:rPr lang="el-GR" sz="2400">
                <a:solidFill>
                  <a:srgbClr val="FF0000"/>
                </a:solidFill>
              </a:rPr>
              <a:t>.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91BC86-5F57-4EC6-859D-F71FB98FAD7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6401</TotalTime>
  <Words>590</Words>
  <Application>Microsoft Office PowerPoint</Application>
  <PresentationFormat>Προβολή στην οθόνη (4:3)</PresentationFormat>
  <Paragraphs>106</Paragraphs>
  <Slides>12</Slides>
  <Notes>2</Notes>
  <HiddenSlides>0</HiddenSlides>
  <MMClips>0</MMClips>
  <ScaleCrop>false</ScaleCrop>
  <HeadingPairs>
    <vt:vector size="4" baseType="variant">
      <vt:variant>
        <vt:lpstr>Θέμα</vt:lpstr>
      </vt:variant>
      <vt:variant>
        <vt:i4>3</vt:i4>
      </vt:variant>
      <vt:variant>
        <vt:lpstr>Τίτλοι διαφανειών</vt:lpstr>
      </vt:variant>
      <vt:variant>
        <vt:i4>12</vt:i4>
      </vt:variant>
    </vt:vector>
  </HeadingPairs>
  <TitlesOfParts>
    <vt:vector size="15" baseType="lpstr">
      <vt:lpstr>Custom Design</vt:lpstr>
      <vt:lpstr>beginner</vt:lpstr>
      <vt:lpstr>1_Custom Design</vt:lpstr>
      <vt:lpstr>Παρουσίαση του PowerPoint</vt:lpstr>
      <vt:lpstr>ΣΤΟΧΟΙ ΤΟΥ ΜΑΘΗΜΑΤΟΣ</vt:lpstr>
      <vt:lpstr>ΕΝΤΟΛΗ MOVE STEERING</vt:lpstr>
      <vt:lpstr>ΘΕΤΙΚΗ ΚΑΙ ΑΡΝΗΤΙΚΗ ΙΣΧΥΣ:  ΚΙΝΗΣΗ ΕΜΠΡΟΣ ΚΑΙ ΠΙΣΩ</vt:lpstr>
      <vt:lpstr>ΠΩΣ ΚΙΝΟΥΜΑΙ ΣΕ ΕΥΘΕΙΑ;</vt:lpstr>
      <vt:lpstr>ΔΡΑΣΤΗΡΙΟΤΗΤΑ 1: ΚΙΝΗΣΗ ΣΕ ΕΥΘΕΙΑ (ΓΙΑ 3 ΔΕΥΤΕΡΟΛΕΠΤΑ)</vt:lpstr>
      <vt:lpstr>ΟΔΗΓΙΕΣ ΓΙΑ ΤΟΝ ΕΚΠΑΙΔΕΥΤΗ</vt:lpstr>
      <vt:lpstr>ΕΥΘΕΙΑ ΚΙΝΗΣΗ:  ΧΡΟΝΟΣ - ΜΟΙΡΕΣ - ΠΕΡΙΣΤΡΟΦΕΣ</vt:lpstr>
      <vt:lpstr>ΣΥΖΗΤΗΣΗ</vt:lpstr>
      <vt:lpstr>Η ΛΥΣΗ</vt:lpstr>
      <vt:lpstr>ΒΕΛΤΙΩΜΕΝΗ ΛΥΣΗ: ΧΡΗΣΗ ΤΟΥ PORT VIEW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Thanasis</cp:lastModifiedBy>
  <cp:revision>23</cp:revision>
  <cp:lastPrinted>2016-07-04T14:38:40Z</cp:lastPrinted>
  <dcterms:created xsi:type="dcterms:W3CDTF">2014-08-07T02:19:13Z</dcterms:created>
  <dcterms:modified xsi:type="dcterms:W3CDTF">2016-12-13T16:18:13Z</dcterms:modified>
</cp:coreProperties>
</file>