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Lst>
  <p:notesMasterIdLst>
    <p:notesMasterId r:id="rId11"/>
  </p:notesMasterIdLst>
  <p:handoutMasterIdLst>
    <p:handoutMasterId r:id="rId12"/>
  </p:handoutMasterIdLst>
  <p:sldIdLst>
    <p:sldId id="415" r:id="rId3"/>
    <p:sldId id="407" r:id="rId4"/>
    <p:sldId id="408" r:id="rId5"/>
    <p:sldId id="409" r:id="rId6"/>
    <p:sldId id="410" r:id="rId7"/>
    <p:sldId id="414" r:id="rId8"/>
    <p:sldId id="411" r:id="rId9"/>
    <p:sldId id="40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900"/>
    <a:srgbClr val="F6BD32"/>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8"/>
    <p:restoredTop sz="96271" autoAdjust="0"/>
  </p:normalViewPr>
  <p:slideViewPr>
    <p:cSldViewPr snapToGrid="0" snapToObjects="1">
      <p:cViewPr varScale="1">
        <p:scale>
          <a:sx n="110" d="100"/>
          <a:sy n="110" d="100"/>
        </p:scale>
        <p:origin x="-1548" y="-84"/>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12/13/2016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12/13/2016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185352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08805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7</a:t>
            </a:fld>
            <a:endParaRPr lang="en-US"/>
          </a:p>
        </p:txBody>
      </p:sp>
    </p:spTree>
    <p:extLst>
      <p:ext uri="{BB962C8B-B14F-4D97-AF65-F5344CB8AC3E}">
        <p14:creationId xmlns:p14="http://schemas.microsoft.com/office/powerpoint/2010/main" val="447597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02A542-A347-7C4E-84B7-C69E7B921E8E}" type="datetime1">
              <a:rPr lang="en-US" smtClean="0"/>
              <a:t>12/13/2016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smtClean="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392342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0FF91-69EB-A04C-9075-744B7A39257F}" type="datetime1">
              <a:rPr lang="en-US" smtClean="0"/>
              <a:t>12/13/2016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00781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531555-486E-2642-8608-DCAD4EE13C81}" type="datetime1">
              <a:rPr lang="en-US" smtClean="0"/>
              <a:t>12/13/2016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3924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A57077-4167-6949-9D33-F7A9E1AAFA08}" type="datetime1">
              <a:rPr lang="en-US" smtClean="0"/>
              <a:t>12/13/2016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9667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59E369-0BA0-8946-82A6-1B094D310696}" type="datetime1">
              <a:rPr lang="en-US" smtClean="0"/>
              <a:t>12/13/2016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1668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EA75C8-F4B1-E544-9592-442E77C43C21}" type="datetime1">
              <a:rPr lang="en-US" smtClean="0"/>
              <a:t>12/13/2016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14001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BF948A-5BE3-0548-8A28-B877469D6A67}" type="datetime1">
              <a:rPr lang="en-US" smtClean="0"/>
              <a:t>12/13/2016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8517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4D454C-2257-D84E-B008-E3BB674E6B5D}" type="datetime1">
              <a:rPr lang="en-US" smtClean="0"/>
              <a:t>12/13/2016</a:t>
            </a:fld>
            <a:endParaRPr lang="en-US"/>
          </a:p>
        </p:txBody>
      </p:sp>
      <p:sp>
        <p:nvSpPr>
          <p:cNvPr id="8" name="Footer Placeholder 7"/>
          <p:cNvSpPr>
            <a:spLocks noGrp="1"/>
          </p:cNvSpPr>
          <p:nvPr>
            <p:ph type="ftr" sz="quarter" idx="11"/>
          </p:nvPr>
        </p:nvSpPr>
        <p:spPr/>
        <p:txBody>
          <a:bodyPr/>
          <a:lstStyle/>
          <a:p>
            <a:r>
              <a:rPr lang="en-US" smtClean="0"/>
              <a:t>© EV3Lessons.com, 2016, (Last edit: 7/04/2016)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93569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BD3D21-4E25-CC4C-836E-91A72F67CF76}" type="datetime1">
              <a:rPr lang="en-US" smtClean="0"/>
              <a:t>12/13/2016</a:t>
            </a:fld>
            <a:endParaRPr lang="en-US"/>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67093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84E82-94C0-574A-AD63-516EC4B77AC0}" type="datetime1">
              <a:rPr lang="en-US" smtClean="0"/>
              <a:t>12/13/2016</a:t>
            </a:fld>
            <a:endParaRPr lang="en-US"/>
          </a:p>
        </p:txBody>
      </p:sp>
      <p:sp>
        <p:nvSpPr>
          <p:cNvPr id="3" name="Footer Placeholder 2"/>
          <p:cNvSpPr>
            <a:spLocks noGrp="1"/>
          </p:cNvSpPr>
          <p:nvPr>
            <p:ph type="ftr" sz="quarter" idx="11"/>
          </p:nvPr>
        </p:nvSpPr>
        <p:spPr/>
        <p:txBody>
          <a:bodyPr/>
          <a:lstStyle/>
          <a:p>
            <a:r>
              <a:rPr lang="en-US" smtClean="0"/>
              <a:t>© EV3Lessons.com, 2016, (Last edit: 7/04/2016)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8925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F324CE-C4E0-C74D-88E6-9C7F8653632D}" type="datetime1">
              <a:rPr lang="en-US" smtClean="0"/>
              <a:t>12/13/2016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390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CB6894-20E2-714A-8F24-113A73CBAAB1}" type="datetime1">
              <a:rPr lang="en-US" smtClean="0"/>
              <a:t>12/13/2016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51423619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806782-06ED-9A42-A974-A94EE091BE22}" type="datetime1">
              <a:rPr lang="en-US" smtClean="0"/>
              <a:t>12/13/2016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43583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F0C76E-463C-944C-98C5-343991D3A9B0}" type="datetime1">
              <a:rPr lang="en-US" smtClean="0"/>
              <a:t>12/13/2016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4116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0EB3F-1ED3-464F-AFA5-07CCF3FD7308}" type="datetime1">
              <a:rPr lang="en-US" smtClean="0"/>
              <a:t>12/13/2016</a:t>
            </a:fld>
            <a:endParaRPr lang="en-US"/>
          </a:p>
        </p:txBody>
      </p:sp>
      <p:sp>
        <p:nvSpPr>
          <p:cNvPr id="5" name="Footer Placeholder 4"/>
          <p:cNvSpPr>
            <a:spLocks noGrp="1"/>
          </p:cNvSpPr>
          <p:nvPr>
            <p:ph type="ftr" sz="quarter" idx="11"/>
          </p:nvPr>
        </p:nvSpPr>
        <p:spPr/>
        <p:txBody>
          <a:bodyPr/>
          <a:lstStyle/>
          <a:p>
            <a:r>
              <a:rPr lang="en-US" smtClean="0"/>
              <a:t>© EV3Lessons.com, 2016,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1750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C313BDA-17A9-8749-A339-66F6E8E03A82}" type="datetime1">
              <a:rPr lang="en-US" smtClean="0"/>
              <a:t>12/13/2016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EV3Lessons.com, 2016, (Last edit: 7/04/2016)</a:t>
            </a:r>
            <a:endParaRPr lang="en-US"/>
          </a:p>
        </p:txBody>
      </p:sp>
    </p:spTree>
    <p:extLst>
      <p:ext uri="{BB962C8B-B14F-4D97-AF65-F5344CB8AC3E}">
        <p14:creationId xmlns:p14="http://schemas.microsoft.com/office/powerpoint/2010/main" val="208652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BCD953-9CDD-E641-8DF1-F34622718B00}" type="datetime1">
              <a:rPr lang="en-US" smtClean="0"/>
              <a:t>12/13/2016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361622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EC1F0C-1782-5F47-BF85-11C088307CCE}" type="datetime1">
              <a:rPr lang="en-US" smtClean="0"/>
              <a:t>12/13/2016</a:t>
            </a:fld>
            <a:endParaRPr lang="en-US"/>
          </a:p>
        </p:txBody>
      </p:sp>
      <p:sp>
        <p:nvSpPr>
          <p:cNvPr id="8" name="Footer Placeholder 7"/>
          <p:cNvSpPr>
            <a:spLocks noGrp="1"/>
          </p:cNvSpPr>
          <p:nvPr>
            <p:ph type="ftr" sz="quarter" idx="11"/>
          </p:nvPr>
        </p:nvSpPr>
        <p:spPr/>
        <p:txBody>
          <a:bodyPr/>
          <a:lstStyle/>
          <a:p>
            <a:r>
              <a:rPr lang="en-US" smtClean="0"/>
              <a:t>© EV3Lessons.com, 2016, (Last edit: 7/04/2016)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277098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7B37F7-1EB0-5044-95FC-9842E2636BD0}" type="datetime1">
              <a:rPr lang="en-US" smtClean="0"/>
              <a:t>12/13/2016</a:t>
            </a:fld>
            <a:endParaRPr lang="en-US"/>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59757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37DE7-B9EE-4D40-A0EF-808DD4E7182D}" type="datetime1">
              <a:rPr lang="en-US" smtClean="0"/>
              <a:t>12/13/2016</a:t>
            </a:fld>
            <a:endParaRPr lang="en-US"/>
          </a:p>
        </p:txBody>
      </p:sp>
      <p:sp>
        <p:nvSpPr>
          <p:cNvPr id="3" name="Footer Placeholder 2"/>
          <p:cNvSpPr>
            <a:spLocks noGrp="1"/>
          </p:cNvSpPr>
          <p:nvPr>
            <p:ph type="ftr" sz="quarter" idx="11"/>
          </p:nvPr>
        </p:nvSpPr>
        <p:spPr/>
        <p:txBody>
          <a:bodyPr/>
          <a:lstStyle/>
          <a:p>
            <a:r>
              <a:rPr lang="en-US" smtClean="0"/>
              <a:t>© EV3Lessons.com, 2016, (Last edit: 7/04/2016)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0238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2395F5-5978-9540-BD24-F2F9C0B9FCBE}" type="datetime1">
              <a:rPr lang="en-US" smtClean="0"/>
              <a:t>12/13/2016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261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3B662-E131-CF46-AFCD-B12B87E9F76A}" type="datetime1">
              <a:rPr lang="en-US" smtClean="0"/>
              <a:t>12/13/2016</a:t>
            </a:fld>
            <a:endParaRPr lang="en-US"/>
          </a:p>
        </p:txBody>
      </p:sp>
      <p:sp>
        <p:nvSpPr>
          <p:cNvPr id="6" name="Footer Placeholder 5"/>
          <p:cNvSpPr>
            <a:spLocks noGrp="1"/>
          </p:cNvSpPr>
          <p:nvPr>
            <p:ph type="ftr" sz="quarter" idx="11"/>
          </p:nvPr>
        </p:nvSpPr>
        <p:spPr/>
        <p:txBody>
          <a:bodyPr/>
          <a:lstStyle/>
          <a:p>
            <a:r>
              <a:rPr lang="en-US" smtClean="0"/>
              <a:t>© EV3Lessons.com, 2016,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88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C388A24-F5D9-8F4C-8800-3F9D2728CE6D}" type="datetime1">
              <a:rPr lang="en-US" smtClean="0"/>
              <a:t>12/13/2016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EV3Lessons.com, 2016, (Last edit: 7/04/2016)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699534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77908-5A09-BB4F-859F-0387F355CD29}" type="datetime1">
              <a:rPr lang="en-US" smtClean="0"/>
              <a:t>12/13/2016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EV3Lessons.com, 2016, (Last edit: 7/04/2016)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8152765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 Id="rId5" Type="http://schemas.openxmlformats.org/officeDocument/2006/relationships/image" Target="../media/image8.tiff"/><Relationship Id="rId4" Type="http://schemas.openxmlformats.org/officeDocument/2006/relationships/image" Target="../media/image7.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32517" y="3427224"/>
            <a:ext cx="6858000" cy="575433"/>
          </a:xfrm>
        </p:spPr>
        <p:txBody>
          <a:bodyPr>
            <a:normAutofit/>
          </a:bodyPr>
          <a:lstStyle/>
          <a:p>
            <a:r>
              <a:rPr lang="el-GR" dirty="0" smtClean="0"/>
              <a:t>Ανάγνωση θυρών και δεδομένων</a:t>
            </a:r>
            <a:endParaRPr lang="en-US" dirty="0" smtClean="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17877" y="4506144"/>
            <a:ext cx="1700816" cy="1056435"/>
          </a:xfrm>
          <a:prstGeom prst="rect">
            <a:avLst/>
          </a:prstGeom>
        </p:spPr>
      </p:pic>
      <p:sp>
        <p:nvSpPr>
          <p:cNvPr id="5" name="Title 2"/>
          <p:cNvSpPr>
            <a:spLocks noGrp="1"/>
          </p:cNvSpPr>
          <p:nvPr>
            <p:ph type="ctrTitle"/>
          </p:nvPr>
        </p:nvSpPr>
        <p:spPr>
          <a:xfrm>
            <a:off x="371534" y="6037132"/>
            <a:ext cx="8393502" cy="602769"/>
          </a:xfrm>
        </p:spPr>
        <p:txBody>
          <a:bodyPr/>
          <a:lstStyle/>
          <a:p>
            <a:pPr algn="ctr"/>
            <a:r>
              <a:rPr lang="el-GR" sz="2400" dirty="0" smtClean="0"/>
              <a:t>ΜΑΘΗΜΑΤΑ ΠΡΟΓΡΑΜΜΑΤΙΣΜΟΥ ΓΙΑ ΑΡΧΑΡΙΟΥΣ</a:t>
            </a:r>
            <a:endParaRPr lang="en-US" sz="2400" dirty="0"/>
          </a:p>
        </p:txBody>
      </p:sp>
    </p:spTree>
    <p:extLst>
      <p:ext uri="{BB962C8B-B14F-4D97-AF65-F5344CB8AC3E}">
        <p14:creationId xmlns:p14="http://schemas.microsoft.com/office/powerpoint/2010/main" val="1621017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ΣΤΟΧΟΙ</a:t>
            </a:r>
            <a:endParaRPr lang="en-US" dirty="0"/>
          </a:p>
        </p:txBody>
      </p:sp>
      <p:sp>
        <p:nvSpPr>
          <p:cNvPr id="3" name="Content Placeholder 2"/>
          <p:cNvSpPr>
            <a:spLocks noGrp="1"/>
          </p:cNvSpPr>
          <p:nvPr>
            <p:ph idx="1"/>
          </p:nvPr>
        </p:nvSpPr>
        <p:spPr>
          <a:xfrm>
            <a:off x="457200" y="1752601"/>
            <a:ext cx="8245474" cy="2862532"/>
          </a:xfrm>
        </p:spPr>
        <p:txBody>
          <a:bodyPr/>
          <a:lstStyle/>
          <a:p>
            <a:pPr marL="457200" indent="-457200">
              <a:buFont typeface="+mj-lt"/>
              <a:buAutoNum type="arabicPeriod"/>
            </a:pPr>
            <a:r>
              <a:rPr lang="el-GR" dirty="0" smtClean="0"/>
              <a:t>Μαθαίνω να διαβάζω και να χρησιμοποιώ δεδομένα από τους αισθητήρες</a:t>
            </a:r>
          </a:p>
          <a:p>
            <a:pPr marL="457200" indent="-457200">
              <a:buFont typeface="+mj-lt"/>
              <a:buAutoNum type="arabicPeriod"/>
            </a:pPr>
            <a:r>
              <a:rPr lang="el-GR" dirty="0" smtClean="0"/>
              <a:t>Μαθαίνω να χρησιμοποιώ το μενού </a:t>
            </a:r>
            <a:r>
              <a:rPr lang="en-US" dirty="0" smtClean="0"/>
              <a:t>Port View </a:t>
            </a:r>
            <a:r>
              <a:rPr lang="el-GR" dirty="0" smtClean="0"/>
              <a:t>του </a:t>
            </a:r>
            <a:r>
              <a:rPr lang="en-US" dirty="0" smtClean="0"/>
              <a:t>EV3</a:t>
            </a:r>
            <a:endParaRPr lang="el-GR" dirty="0" smtClean="0"/>
          </a:p>
          <a:p>
            <a:pPr marL="457200" indent="-457200">
              <a:buFont typeface="+mj-lt"/>
              <a:buAutoNum type="arabicPeriod"/>
            </a:pPr>
            <a:r>
              <a:rPr lang="el-GR" dirty="0" smtClean="0"/>
              <a:t>Μαθαίνω με παραδείγματα πότε και πού είναι χρήσιμο το μενού </a:t>
            </a:r>
            <a:r>
              <a:rPr lang="en-US" dirty="0" smtClean="0"/>
              <a:t>Port View</a:t>
            </a:r>
          </a:p>
          <a:p>
            <a:pPr marL="457200" indent="-457200">
              <a:buFont typeface="+mj-lt"/>
              <a:buAutoNum type="arabicPeriod"/>
            </a:pPr>
            <a:r>
              <a:rPr lang="el-GR" dirty="0" smtClean="0"/>
              <a:t>Προσπαθώ να λύσω ορισμένα κοινά προβλήματα χρησιμοποιώντας το μενού </a:t>
            </a:r>
            <a:r>
              <a:rPr lang="en-US" dirty="0" smtClean="0"/>
              <a:t>Port View</a:t>
            </a:r>
            <a:endParaRPr lang="en-US" dirty="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1852040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ΓΙΑΤΙ ΧΡΕΙΑΖΟΜΑΙ ΤΑ ΔΕΔΟΜΕΝΑ ΤΩΝ ΑΙΣΘΗΤΗΡΩΝ;</a:t>
            </a:r>
            <a:endParaRPr lang="en-US" dirty="0"/>
          </a:p>
        </p:txBody>
      </p:sp>
      <p:sp>
        <p:nvSpPr>
          <p:cNvPr id="3" name="Content Placeholder 2"/>
          <p:cNvSpPr>
            <a:spLocks noGrp="1"/>
          </p:cNvSpPr>
          <p:nvPr>
            <p:ph idx="1"/>
          </p:nvPr>
        </p:nvSpPr>
        <p:spPr/>
        <p:txBody>
          <a:bodyPr>
            <a:normAutofit/>
          </a:bodyPr>
          <a:lstStyle/>
          <a:p>
            <a:r>
              <a:rPr lang="el-GR" dirty="0" smtClean="0"/>
              <a:t>Τα δεδομένα των αισθητήρων χρησιμοποιούνται για …</a:t>
            </a:r>
          </a:p>
          <a:p>
            <a:endParaRPr lang="is-IS" dirty="0" smtClean="0"/>
          </a:p>
          <a:p>
            <a:pPr lvl="1"/>
            <a:r>
              <a:rPr lang="el-GR" dirty="0" smtClean="0"/>
              <a:t>… πιο εύκολο προγραμματισμό (χωρίς δοκιμή &amp; επαλήθευση)</a:t>
            </a:r>
          </a:p>
          <a:p>
            <a:pPr lvl="1"/>
            <a:endParaRPr lang="el-GR" dirty="0" smtClean="0"/>
          </a:p>
          <a:p>
            <a:pPr lvl="1"/>
            <a:r>
              <a:rPr lang="el-GR" dirty="0" smtClean="0"/>
              <a:t>… πιο ακριβή προγραμματισμό</a:t>
            </a:r>
            <a:endParaRPr lang="en-US" dirty="0"/>
          </a:p>
          <a:p>
            <a:pPr lvl="1"/>
            <a:endParaRPr lang="en-US" dirty="0" smtClean="0"/>
          </a:p>
          <a:p>
            <a:pPr lvl="1"/>
            <a:r>
              <a:rPr lang="el-GR" dirty="0" smtClean="0"/>
              <a:t>… πιο εύκολο εντοπισμό λαθών στον προγραμματισμό</a:t>
            </a:r>
            <a:endParaRPr lang="en-US" dirty="0" smtClean="0"/>
          </a:p>
          <a:p>
            <a:pPr lvl="1"/>
            <a:endParaRPr lang="en-US" dirty="0"/>
          </a:p>
          <a:p>
            <a:pPr lvl="1"/>
            <a:endParaRPr lang="en-US" dirty="0" smtClean="0"/>
          </a:p>
          <a:p>
            <a:r>
              <a:rPr lang="el-GR" dirty="0" smtClean="0"/>
              <a:t>Το μενού </a:t>
            </a:r>
            <a:r>
              <a:rPr lang="en-US" dirty="0" smtClean="0"/>
              <a:t>PORT VIEW </a:t>
            </a:r>
            <a:r>
              <a:rPr lang="el-GR" dirty="0" smtClean="0"/>
              <a:t>είναι ένας εύκολος τρόπος διαβάσματος των δεδομένων των αισθητήρων</a:t>
            </a:r>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Tree>
    <p:extLst>
      <p:ext uri="{BB962C8B-B14F-4D97-AF65-F5344CB8AC3E}">
        <p14:creationId xmlns:p14="http://schemas.microsoft.com/office/powerpoint/2010/main" val="197934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ΠΩΣ ΒΡΙΣΚΩ ΤΟ ΜΕΝΟΥ </a:t>
            </a:r>
            <a:r>
              <a:rPr lang="en-US" dirty="0" smtClean="0"/>
              <a:t>Port View?</a:t>
            </a:r>
            <a:endParaRPr lang="en-US" dirty="0"/>
          </a:p>
        </p:txBody>
      </p:sp>
      <p:sp>
        <p:nvSpPr>
          <p:cNvPr id="3" name="Content Placeholder 2"/>
          <p:cNvSpPr>
            <a:spLocks noGrp="1"/>
          </p:cNvSpPr>
          <p:nvPr>
            <p:ph idx="1"/>
          </p:nvPr>
        </p:nvSpPr>
        <p:spPr>
          <a:xfrm>
            <a:off x="476063" y="1700048"/>
            <a:ext cx="3757448" cy="3586655"/>
          </a:xfrm>
        </p:spPr>
        <p:txBody>
          <a:bodyPr>
            <a:normAutofit fontScale="70000" lnSpcReduction="20000"/>
          </a:bodyPr>
          <a:lstStyle/>
          <a:p>
            <a:pPr marL="342900" indent="-342900">
              <a:buFont typeface="Arial" charset="0"/>
              <a:buChar char="•"/>
            </a:pPr>
            <a:r>
              <a:rPr lang="el-GR" dirty="0" smtClean="0">
                <a:solidFill>
                  <a:srgbClr val="00B900"/>
                </a:solidFill>
              </a:rPr>
              <a:t>Βήμα</a:t>
            </a:r>
            <a:r>
              <a:rPr lang="en-US" dirty="0" smtClean="0">
                <a:solidFill>
                  <a:srgbClr val="00B900"/>
                </a:solidFill>
              </a:rPr>
              <a:t> 1</a:t>
            </a:r>
            <a:r>
              <a:rPr lang="en-US" b="0" dirty="0" smtClean="0">
                <a:solidFill>
                  <a:srgbClr val="00B900"/>
                </a:solidFill>
              </a:rPr>
              <a:t>: </a:t>
            </a:r>
          </a:p>
          <a:p>
            <a:pPr marL="800100" lvl="1" indent="-342900">
              <a:buFont typeface="Arial" charset="0"/>
              <a:buChar char="•"/>
            </a:pPr>
            <a:r>
              <a:rPr lang="el-GR" b="0" dirty="0" smtClean="0">
                <a:solidFill>
                  <a:srgbClr val="00B900"/>
                </a:solidFill>
              </a:rPr>
              <a:t>Κλικ στο δεξί ή στο αριστερό κουμπί του </a:t>
            </a:r>
            <a:r>
              <a:rPr lang="en-US" b="0" dirty="0" smtClean="0">
                <a:solidFill>
                  <a:srgbClr val="00B900"/>
                </a:solidFill>
              </a:rPr>
              <a:t>EV3 </a:t>
            </a:r>
            <a:r>
              <a:rPr lang="el-GR" b="0" dirty="0" smtClean="0">
                <a:solidFill>
                  <a:srgbClr val="00B900"/>
                </a:solidFill>
              </a:rPr>
              <a:t>μέχρι να ενεργοποιήσω την τρίτη καρτέλα (εικονίδιο με 6 μικρούς κύκλους)</a:t>
            </a:r>
          </a:p>
          <a:p>
            <a:pPr marL="800100" lvl="1" indent="-342900">
              <a:buFont typeface="Arial" charset="0"/>
              <a:buChar char="•"/>
            </a:pPr>
            <a:r>
              <a:rPr lang="el-GR" b="0" dirty="0" smtClean="0">
                <a:solidFill>
                  <a:srgbClr val="00B900"/>
                </a:solidFill>
              </a:rPr>
              <a:t>Η πρώτη επιλογή είναι η</a:t>
            </a:r>
            <a:r>
              <a:rPr lang="en-US" b="0" dirty="0" smtClean="0">
                <a:solidFill>
                  <a:srgbClr val="00B900"/>
                </a:solidFill>
              </a:rPr>
              <a:t> Port View</a:t>
            </a:r>
            <a:r>
              <a:rPr lang="en-US" dirty="0" smtClean="0">
                <a:solidFill>
                  <a:srgbClr val="00B900"/>
                </a:solidFill>
              </a:rPr>
              <a:t>. (</a:t>
            </a:r>
            <a:r>
              <a:rPr lang="el-GR" dirty="0" smtClean="0">
                <a:solidFill>
                  <a:srgbClr val="00B900"/>
                </a:solidFill>
              </a:rPr>
              <a:t>Κλικ στο μεσαίο κουμπί του </a:t>
            </a:r>
            <a:r>
              <a:rPr lang="en-US" dirty="0" smtClean="0">
                <a:solidFill>
                  <a:srgbClr val="00B900"/>
                </a:solidFill>
              </a:rPr>
              <a:t>EV3 </a:t>
            </a:r>
            <a:r>
              <a:rPr lang="el-GR" dirty="0" smtClean="0">
                <a:solidFill>
                  <a:srgbClr val="00B900"/>
                </a:solidFill>
              </a:rPr>
              <a:t>για να επιλέξω</a:t>
            </a:r>
            <a:r>
              <a:rPr lang="en-US" dirty="0" smtClean="0">
                <a:solidFill>
                  <a:srgbClr val="00B900"/>
                </a:solidFill>
              </a:rPr>
              <a:t> Port View)</a:t>
            </a:r>
          </a:p>
          <a:p>
            <a:pPr marL="800100" lvl="1" indent="-342900">
              <a:buFont typeface="Arial" charset="0"/>
              <a:buChar char="•"/>
            </a:pPr>
            <a:endParaRPr lang="en-US" dirty="0">
              <a:solidFill>
                <a:srgbClr val="00B900"/>
              </a:solidFill>
            </a:endParaRPr>
          </a:p>
          <a:p>
            <a:pPr lvl="1" indent="0">
              <a:buNone/>
            </a:pPr>
            <a:endParaRPr lang="en-US" dirty="0" smtClean="0">
              <a:solidFill>
                <a:srgbClr val="00B900"/>
              </a:solidFill>
            </a:endParaRPr>
          </a:p>
          <a:p>
            <a:pPr marL="342900" indent="-342900">
              <a:buFont typeface="Arial" charset="0"/>
              <a:buChar char="•"/>
            </a:pPr>
            <a:r>
              <a:rPr lang="el-GR" dirty="0" smtClean="0">
                <a:solidFill>
                  <a:srgbClr val="7030A0"/>
                </a:solidFill>
              </a:rPr>
              <a:t>Βήμα</a:t>
            </a:r>
            <a:r>
              <a:rPr lang="en-US" dirty="0" smtClean="0">
                <a:solidFill>
                  <a:srgbClr val="7030A0"/>
                </a:solidFill>
              </a:rPr>
              <a:t> 2: </a:t>
            </a:r>
          </a:p>
          <a:p>
            <a:pPr marL="800100" lvl="1" indent="-342900">
              <a:buFont typeface="Arial" charset="0"/>
              <a:buChar char="•"/>
            </a:pPr>
            <a:r>
              <a:rPr lang="el-GR" dirty="0" smtClean="0">
                <a:solidFill>
                  <a:srgbClr val="7030A0"/>
                </a:solidFill>
              </a:rPr>
              <a:t>Με το δεξί / αριστερό κουμπί του </a:t>
            </a:r>
            <a:r>
              <a:rPr lang="en-US" dirty="0" smtClean="0">
                <a:solidFill>
                  <a:srgbClr val="7030A0"/>
                </a:solidFill>
              </a:rPr>
              <a:t>EV3 </a:t>
            </a:r>
            <a:r>
              <a:rPr lang="el-GR" dirty="0" smtClean="0">
                <a:solidFill>
                  <a:srgbClr val="7030A0"/>
                </a:solidFill>
              </a:rPr>
              <a:t>επιλέγω τη θύρα του αισθητήρα / μοτέρ που επιθυμώ</a:t>
            </a:r>
            <a:endParaRPr lang="en-US" dirty="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pic>
        <p:nvPicPr>
          <p:cNvPr id="10" name="Picture 9"/>
          <p:cNvPicPr>
            <a:picLocks noChangeAspect="1"/>
          </p:cNvPicPr>
          <p:nvPr/>
        </p:nvPicPr>
        <p:blipFill>
          <a:blip r:embed="rId3"/>
          <a:stretch>
            <a:fillRect/>
          </a:stretch>
        </p:blipFill>
        <p:spPr>
          <a:xfrm>
            <a:off x="4908331" y="1145627"/>
            <a:ext cx="2811438" cy="4368261"/>
          </a:xfrm>
          <a:prstGeom prst="rect">
            <a:avLst/>
          </a:prstGeom>
        </p:spPr>
      </p:pic>
      <p:sp>
        <p:nvSpPr>
          <p:cNvPr id="11" name="Rounded Rectangle 10"/>
          <p:cNvSpPr/>
          <p:nvPr/>
        </p:nvSpPr>
        <p:spPr>
          <a:xfrm>
            <a:off x="5318234" y="1524319"/>
            <a:ext cx="1870842" cy="5568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822800" y="4139562"/>
            <a:ext cx="529312" cy="307777"/>
          </a:xfrm>
          <a:prstGeom prst="rect">
            <a:avLst/>
          </a:prstGeom>
          <a:noFill/>
        </p:spPr>
        <p:txBody>
          <a:bodyPr wrap="none" rtlCol="0">
            <a:spAutoFit/>
          </a:bodyPr>
          <a:lstStyle/>
          <a:p>
            <a:r>
              <a:rPr lang="el-GR" sz="1400" b="1" dirty="0" smtClean="0">
                <a:solidFill>
                  <a:srgbClr val="7030A0"/>
                </a:solidFill>
              </a:rPr>
              <a:t>Δεξί</a:t>
            </a:r>
            <a:endParaRPr lang="en-US" sz="1400" b="1" dirty="0">
              <a:solidFill>
                <a:srgbClr val="7030A0"/>
              </a:solidFill>
            </a:endParaRPr>
          </a:p>
        </p:txBody>
      </p:sp>
      <p:sp>
        <p:nvSpPr>
          <p:cNvPr id="14" name="TextBox 13"/>
          <p:cNvSpPr txBox="1"/>
          <p:nvPr/>
        </p:nvSpPr>
        <p:spPr>
          <a:xfrm>
            <a:off x="5094256" y="4107008"/>
            <a:ext cx="982961" cy="307777"/>
          </a:xfrm>
          <a:prstGeom prst="rect">
            <a:avLst/>
          </a:prstGeom>
          <a:noFill/>
        </p:spPr>
        <p:txBody>
          <a:bodyPr wrap="none" rtlCol="0">
            <a:spAutoFit/>
          </a:bodyPr>
          <a:lstStyle/>
          <a:p>
            <a:r>
              <a:rPr lang="el-GR" sz="1400" b="1" dirty="0" smtClean="0">
                <a:solidFill>
                  <a:srgbClr val="7030A0"/>
                </a:solidFill>
              </a:rPr>
              <a:t>Αριστερό</a:t>
            </a:r>
            <a:endParaRPr lang="en-US" sz="1400" b="1" dirty="0">
              <a:solidFill>
                <a:srgbClr val="7030A0"/>
              </a:solidFill>
            </a:endParaRPr>
          </a:p>
        </p:txBody>
      </p:sp>
      <p:sp>
        <p:nvSpPr>
          <p:cNvPr id="12" name="TextBox 11"/>
          <p:cNvSpPr txBox="1"/>
          <p:nvPr/>
        </p:nvSpPr>
        <p:spPr>
          <a:xfrm>
            <a:off x="476063" y="6185154"/>
            <a:ext cx="7882759" cy="276999"/>
          </a:xfrm>
          <a:prstGeom prst="rect">
            <a:avLst/>
          </a:prstGeom>
          <a:noFill/>
        </p:spPr>
        <p:txBody>
          <a:bodyPr wrap="square" rtlCol="0">
            <a:spAutoFit/>
          </a:bodyPr>
          <a:lstStyle/>
          <a:p>
            <a:r>
              <a:rPr lang="en-US" sz="1200" dirty="0"/>
              <a:t>All images of the EV3 Brick </a:t>
            </a:r>
            <a:r>
              <a:rPr lang="en-US" sz="1200" dirty="0" smtClean="0"/>
              <a:t>in this lesson were </a:t>
            </a:r>
            <a:r>
              <a:rPr lang="en-US" sz="1200" dirty="0"/>
              <a:t>obtained using </a:t>
            </a:r>
            <a:r>
              <a:rPr lang="en-US" sz="1200" dirty="0" smtClean="0"/>
              <a:t>screenshots of </a:t>
            </a:r>
            <a:r>
              <a:rPr lang="en-US" sz="1200" dirty="0" err="1" smtClean="0"/>
              <a:t>Cogmation’s</a:t>
            </a:r>
            <a:r>
              <a:rPr lang="en-US" sz="1200" dirty="0" smtClean="0"/>
              <a:t> Virtual Robotics </a:t>
            </a:r>
            <a:r>
              <a:rPr lang="en-US" sz="1200" dirty="0"/>
              <a:t>Toolkit</a:t>
            </a:r>
            <a:r>
              <a:rPr lang="en-US" sz="1200" dirty="0" smtClean="0"/>
              <a:t>.</a:t>
            </a:r>
            <a:endParaRPr lang="en-US" sz="1200" dirty="0"/>
          </a:p>
        </p:txBody>
      </p:sp>
    </p:spTree>
    <p:extLst>
      <p:ext uri="{BB962C8B-B14F-4D97-AF65-F5344CB8AC3E}">
        <p14:creationId xmlns:p14="http://schemas.microsoft.com/office/powerpoint/2010/main" val="1960794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66917" y="3342792"/>
            <a:ext cx="2389535" cy="1747103"/>
          </a:xfrm>
          <a:prstGeom prst="rect">
            <a:avLst/>
          </a:prstGeom>
        </p:spPr>
      </p:pic>
      <p:sp>
        <p:nvSpPr>
          <p:cNvPr id="2" name="Title 1"/>
          <p:cNvSpPr>
            <a:spLocks noGrp="1"/>
          </p:cNvSpPr>
          <p:nvPr>
            <p:ph type="title"/>
          </p:nvPr>
        </p:nvSpPr>
        <p:spPr>
          <a:xfrm>
            <a:off x="457200" y="112001"/>
            <a:ext cx="8245475" cy="1371600"/>
          </a:xfrm>
        </p:spPr>
        <p:txBody>
          <a:bodyPr/>
          <a:lstStyle/>
          <a:p>
            <a:r>
              <a:rPr lang="el-GR" dirty="0" smtClean="0"/>
              <a:t>ΤΙ ΒΛΕΠΕΙΣ ΣΤΟ </a:t>
            </a:r>
            <a:r>
              <a:rPr lang="en-US" dirty="0" smtClean="0"/>
              <a:t>PORT VIEW</a:t>
            </a:r>
            <a:endParaRPr lang="en-US" dirty="0"/>
          </a:p>
        </p:txBody>
      </p:sp>
      <p:sp>
        <p:nvSpPr>
          <p:cNvPr id="3" name="Content Placeholder 2"/>
          <p:cNvSpPr>
            <a:spLocks noGrp="1"/>
          </p:cNvSpPr>
          <p:nvPr>
            <p:ph idx="1"/>
          </p:nvPr>
        </p:nvSpPr>
        <p:spPr>
          <a:xfrm>
            <a:off x="365809" y="1543436"/>
            <a:ext cx="2860469" cy="3608366"/>
          </a:xfrm>
        </p:spPr>
        <p:txBody>
          <a:bodyPr>
            <a:normAutofit fontScale="77500" lnSpcReduction="20000"/>
          </a:bodyPr>
          <a:lstStyle/>
          <a:p>
            <a:r>
              <a:rPr lang="en-US" dirty="0" smtClean="0">
                <a:solidFill>
                  <a:srgbClr val="FF0000"/>
                </a:solidFill>
              </a:rPr>
              <a:t>A. </a:t>
            </a:r>
            <a:r>
              <a:rPr lang="el-GR" dirty="0" smtClean="0">
                <a:solidFill>
                  <a:srgbClr val="FF0000"/>
                </a:solidFill>
              </a:rPr>
              <a:t>Αριθμός θύρας</a:t>
            </a:r>
            <a:endParaRPr lang="en-US" dirty="0" smtClean="0">
              <a:solidFill>
                <a:srgbClr val="FF0000"/>
              </a:solidFill>
            </a:endParaRPr>
          </a:p>
          <a:p>
            <a:r>
              <a:rPr lang="en-US" dirty="0" smtClean="0">
                <a:solidFill>
                  <a:srgbClr val="00B0F0"/>
                </a:solidFill>
              </a:rPr>
              <a:t>B. </a:t>
            </a:r>
            <a:r>
              <a:rPr lang="el-GR" dirty="0" smtClean="0">
                <a:solidFill>
                  <a:srgbClr val="00B0F0"/>
                </a:solidFill>
              </a:rPr>
              <a:t>ΑΙΣΘΗΤΗΡΑΣ/ΜΟΤΕΡ &amp; ΛΕΙΤΟΥΡΓΙΑ</a:t>
            </a:r>
            <a:endParaRPr lang="en-US" dirty="0" smtClean="0">
              <a:solidFill>
                <a:srgbClr val="00B0F0"/>
              </a:solidFill>
            </a:endParaRPr>
          </a:p>
          <a:p>
            <a:r>
              <a:rPr lang="en-US" dirty="0" smtClean="0">
                <a:solidFill>
                  <a:srgbClr val="00B900"/>
                </a:solidFill>
              </a:rPr>
              <a:t>C. </a:t>
            </a:r>
            <a:r>
              <a:rPr lang="el-GR" dirty="0" smtClean="0">
                <a:solidFill>
                  <a:srgbClr val="00B900"/>
                </a:solidFill>
              </a:rPr>
              <a:t>Επιλέγοντας συγκεκριμένο αισθητήρα </a:t>
            </a:r>
            <a:r>
              <a:rPr lang="en-US" dirty="0" smtClean="0">
                <a:solidFill>
                  <a:srgbClr val="00B900"/>
                </a:solidFill>
              </a:rPr>
              <a:t>(</a:t>
            </a:r>
            <a:r>
              <a:rPr lang="el-GR" dirty="0" smtClean="0">
                <a:solidFill>
                  <a:srgbClr val="00B900"/>
                </a:solidFill>
              </a:rPr>
              <a:t>μεσαίο κουμπί στο </a:t>
            </a:r>
            <a:r>
              <a:rPr lang="en-US" dirty="0" smtClean="0">
                <a:solidFill>
                  <a:srgbClr val="00B900"/>
                </a:solidFill>
              </a:rPr>
              <a:t>EV3)</a:t>
            </a:r>
            <a:r>
              <a:rPr lang="el-GR" dirty="0" smtClean="0">
                <a:solidFill>
                  <a:srgbClr val="00B900"/>
                </a:solidFill>
              </a:rPr>
              <a:t>, μπορείς να αλλάξεις τη λειτουργία</a:t>
            </a:r>
            <a:endParaRPr lang="en-US" dirty="0" smtClean="0">
              <a:solidFill>
                <a:srgbClr val="00B900"/>
              </a:solidFill>
            </a:endParaRPr>
          </a:p>
          <a:p>
            <a:r>
              <a:rPr lang="en-US" dirty="0" smtClean="0">
                <a:solidFill>
                  <a:srgbClr val="FFC000"/>
                </a:solidFill>
              </a:rPr>
              <a:t>D. </a:t>
            </a:r>
            <a:r>
              <a:rPr lang="el-GR" dirty="0" smtClean="0">
                <a:solidFill>
                  <a:srgbClr val="FFC000"/>
                </a:solidFill>
              </a:rPr>
              <a:t>ΤΙΜΗ</a:t>
            </a:r>
            <a:r>
              <a:rPr lang="en-US" dirty="0" smtClean="0">
                <a:solidFill>
                  <a:srgbClr val="FFC000"/>
                </a:solidFill>
              </a:rPr>
              <a:t> . </a:t>
            </a:r>
            <a:r>
              <a:rPr lang="el-GR" dirty="0" smtClean="0">
                <a:solidFill>
                  <a:srgbClr val="FFC000"/>
                </a:solidFill>
              </a:rPr>
              <a:t>Εάν θέλεις να αρχίσεις από</a:t>
            </a:r>
            <a:r>
              <a:rPr lang="en-US" dirty="0" smtClean="0">
                <a:solidFill>
                  <a:srgbClr val="FFC000"/>
                </a:solidFill>
              </a:rPr>
              <a:t> “0” (</a:t>
            </a:r>
            <a:r>
              <a:rPr lang="el-GR" dirty="0" smtClean="0">
                <a:solidFill>
                  <a:srgbClr val="FFC000"/>
                </a:solidFill>
              </a:rPr>
              <a:t>π.χ.</a:t>
            </a:r>
            <a:r>
              <a:rPr lang="en-US" dirty="0" smtClean="0">
                <a:solidFill>
                  <a:srgbClr val="FFC000"/>
                </a:solidFill>
              </a:rPr>
              <a:t> </a:t>
            </a:r>
            <a:r>
              <a:rPr lang="el-GR" dirty="0" smtClean="0">
                <a:solidFill>
                  <a:srgbClr val="FFC000"/>
                </a:solidFill>
              </a:rPr>
              <a:t>για τη μέτρηση μοιρών μιας στροφής</a:t>
            </a:r>
            <a:r>
              <a:rPr lang="en-US" dirty="0" smtClean="0">
                <a:solidFill>
                  <a:srgbClr val="FFC000"/>
                </a:solidFill>
              </a:rPr>
              <a:t>). </a:t>
            </a:r>
            <a:r>
              <a:rPr lang="el-GR" dirty="0" smtClean="0">
                <a:solidFill>
                  <a:srgbClr val="FFC000"/>
                </a:solidFill>
              </a:rPr>
              <a:t>Για μηδενισμό της τιμής</a:t>
            </a:r>
            <a:r>
              <a:rPr lang="en-US" dirty="0" smtClean="0">
                <a:solidFill>
                  <a:srgbClr val="FFC000"/>
                </a:solidFill>
              </a:rPr>
              <a:t>, </a:t>
            </a:r>
            <a:r>
              <a:rPr lang="el-GR" dirty="0" smtClean="0">
                <a:solidFill>
                  <a:srgbClr val="FFC000"/>
                </a:solidFill>
              </a:rPr>
              <a:t>έξοδος από το </a:t>
            </a:r>
            <a:r>
              <a:rPr lang="en-US" dirty="0" smtClean="0">
                <a:solidFill>
                  <a:srgbClr val="FFC000"/>
                </a:solidFill>
              </a:rPr>
              <a:t> Port View </a:t>
            </a:r>
            <a:r>
              <a:rPr lang="el-GR" dirty="0" smtClean="0">
                <a:solidFill>
                  <a:srgbClr val="FFC000"/>
                </a:solidFill>
              </a:rPr>
              <a:t>και επιστροφή πίσω σε αυτή την οθόνη.</a:t>
            </a:r>
            <a:endParaRPr lang="en-US" dirty="0" smtClean="0">
              <a:solidFill>
                <a:srgbClr val="FFC000"/>
              </a:solidFill>
            </a:endParaRPr>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sp>
        <p:nvSpPr>
          <p:cNvPr id="7" name="TextBox 6"/>
          <p:cNvSpPr txBox="1"/>
          <p:nvPr/>
        </p:nvSpPr>
        <p:spPr>
          <a:xfrm>
            <a:off x="476063" y="6185154"/>
            <a:ext cx="7882759" cy="276999"/>
          </a:xfrm>
          <a:prstGeom prst="rect">
            <a:avLst/>
          </a:prstGeom>
          <a:noFill/>
        </p:spPr>
        <p:txBody>
          <a:bodyPr wrap="square" rtlCol="0">
            <a:spAutoFit/>
          </a:bodyPr>
          <a:lstStyle/>
          <a:p>
            <a:r>
              <a:rPr lang="en-US" sz="1200" dirty="0"/>
              <a:t>All images of the EV3 Brick </a:t>
            </a:r>
            <a:r>
              <a:rPr lang="en-US" sz="1200" dirty="0" smtClean="0"/>
              <a:t>in this lesson were </a:t>
            </a:r>
            <a:r>
              <a:rPr lang="en-US" sz="1200" dirty="0"/>
              <a:t>obtained using </a:t>
            </a:r>
            <a:r>
              <a:rPr lang="en-US" sz="1200" dirty="0" smtClean="0"/>
              <a:t>screenshots of </a:t>
            </a:r>
            <a:r>
              <a:rPr lang="en-US" sz="1200" dirty="0" err="1" smtClean="0"/>
              <a:t>Cogmation’s</a:t>
            </a:r>
            <a:r>
              <a:rPr lang="en-US" sz="1200" dirty="0" smtClean="0"/>
              <a:t> Virtual Robotics </a:t>
            </a:r>
            <a:r>
              <a:rPr lang="en-US" sz="1200" dirty="0"/>
              <a:t>Toolkit</a:t>
            </a:r>
            <a:r>
              <a:rPr lang="en-US" sz="1200" dirty="0" smtClean="0"/>
              <a:t>.</a:t>
            </a:r>
            <a:endParaRPr lang="en-US" sz="1200" dirty="0"/>
          </a:p>
        </p:txBody>
      </p:sp>
      <p:pic>
        <p:nvPicPr>
          <p:cNvPr id="16" name="Picture 15"/>
          <p:cNvPicPr>
            <a:picLocks noChangeAspect="1"/>
          </p:cNvPicPr>
          <p:nvPr/>
        </p:nvPicPr>
        <p:blipFill>
          <a:blip r:embed="rId3"/>
          <a:stretch>
            <a:fillRect/>
          </a:stretch>
        </p:blipFill>
        <p:spPr>
          <a:xfrm>
            <a:off x="3766917" y="1529883"/>
            <a:ext cx="2379058" cy="1766627"/>
          </a:xfrm>
          <a:prstGeom prst="rect">
            <a:avLst/>
          </a:prstGeom>
        </p:spPr>
      </p:pic>
      <p:pic>
        <p:nvPicPr>
          <p:cNvPr id="19" name="Picture 18"/>
          <p:cNvPicPr>
            <a:picLocks noChangeAspect="1"/>
          </p:cNvPicPr>
          <p:nvPr/>
        </p:nvPicPr>
        <p:blipFill>
          <a:blip r:embed="rId4"/>
          <a:stretch>
            <a:fillRect/>
          </a:stretch>
        </p:blipFill>
        <p:spPr>
          <a:xfrm>
            <a:off x="6202190" y="3345368"/>
            <a:ext cx="2411231" cy="1806433"/>
          </a:xfrm>
          <a:prstGeom prst="rect">
            <a:avLst/>
          </a:prstGeom>
        </p:spPr>
      </p:pic>
      <p:pic>
        <p:nvPicPr>
          <p:cNvPr id="21" name="Picture 20"/>
          <p:cNvPicPr>
            <a:picLocks noChangeAspect="1"/>
          </p:cNvPicPr>
          <p:nvPr/>
        </p:nvPicPr>
        <p:blipFill>
          <a:blip r:embed="rId5"/>
          <a:stretch>
            <a:fillRect/>
          </a:stretch>
        </p:blipFill>
        <p:spPr>
          <a:xfrm>
            <a:off x="6197549" y="1526461"/>
            <a:ext cx="2393785" cy="1773469"/>
          </a:xfrm>
          <a:prstGeom prst="rect">
            <a:avLst/>
          </a:prstGeom>
        </p:spPr>
      </p:pic>
      <p:sp>
        <p:nvSpPr>
          <p:cNvPr id="22" name="Rounded Rectangle 21"/>
          <p:cNvSpPr/>
          <p:nvPr/>
        </p:nvSpPr>
        <p:spPr>
          <a:xfrm>
            <a:off x="4666594" y="2196139"/>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V="1">
            <a:off x="4835123" y="2211142"/>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V="1">
            <a:off x="7129732" y="2194162"/>
            <a:ext cx="921191" cy="46495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844285" y="2089766"/>
            <a:ext cx="351378"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26" name="TextBox 25"/>
          <p:cNvSpPr txBox="1"/>
          <p:nvPr/>
        </p:nvSpPr>
        <p:spPr>
          <a:xfrm>
            <a:off x="5673950" y="2095799"/>
            <a:ext cx="351378" cy="369332"/>
          </a:xfrm>
          <a:prstGeom prst="rect">
            <a:avLst/>
          </a:prstGeom>
          <a:noFill/>
        </p:spPr>
        <p:txBody>
          <a:bodyPr wrap="none" rtlCol="0">
            <a:spAutoFit/>
          </a:bodyPr>
          <a:lstStyle/>
          <a:p>
            <a:r>
              <a:rPr lang="en-US" b="1" dirty="0" smtClean="0">
                <a:solidFill>
                  <a:srgbClr val="00B0F0"/>
                </a:solidFill>
              </a:rPr>
              <a:t>B</a:t>
            </a:r>
            <a:endParaRPr lang="en-US" b="1" dirty="0">
              <a:solidFill>
                <a:srgbClr val="00B0F0"/>
              </a:solidFill>
            </a:endParaRPr>
          </a:p>
        </p:txBody>
      </p:sp>
      <p:sp>
        <p:nvSpPr>
          <p:cNvPr id="28" name="Rounded Rectangle 27"/>
          <p:cNvSpPr/>
          <p:nvPr/>
        </p:nvSpPr>
        <p:spPr>
          <a:xfrm>
            <a:off x="4677354" y="4010272"/>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V="1">
            <a:off x="4845883" y="4014764"/>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810836" y="3899420"/>
            <a:ext cx="351378"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31" name="TextBox 30"/>
          <p:cNvSpPr txBox="1"/>
          <p:nvPr/>
        </p:nvSpPr>
        <p:spPr>
          <a:xfrm>
            <a:off x="5708004" y="3878418"/>
            <a:ext cx="351378" cy="369332"/>
          </a:xfrm>
          <a:prstGeom prst="rect">
            <a:avLst/>
          </a:prstGeom>
          <a:noFill/>
        </p:spPr>
        <p:txBody>
          <a:bodyPr wrap="none" rtlCol="0">
            <a:spAutoFit/>
          </a:bodyPr>
          <a:lstStyle/>
          <a:p>
            <a:r>
              <a:rPr lang="en-US" b="1" dirty="0" smtClean="0">
                <a:solidFill>
                  <a:srgbClr val="00B0F0"/>
                </a:solidFill>
              </a:rPr>
              <a:t>B</a:t>
            </a:r>
            <a:endParaRPr lang="en-US" b="1" dirty="0">
              <a:solidFill>
                <a:srgbClr val="00B0F0"/>
              </a:solidFill>
            </a:endParaRPr>
          </a:p>
        </p:txBody>
      </p:sp>
      <p:sp>
        <p:nvSpPr>
          <p:cNvPr id="33" name="Rounded Rectangle 32"/>
          <p:cNvSpPr/>
          <p:nvPr/>
        </p:nvSpPr>
        <p:spPr>
          <a:xfrm flipV="1">
            <a:off x="7089752" y="4140885"/>
            <a:ext cx="575048" cy="23141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612043" y="4079804"/>
            <a:ext cx="351378" cy="369332"/>
          </a:xfrm>
          <a:prstGeom prst="rect">
            <a:avLst/>
          </a:prstGeom>
          <a:noFill/>
        </p:spPr>
        <p:txBody>
          <a:bodyPr wrap="none" rtlCol="0">
            <a:spAutoFit/>
          </a:bodyPr>
          <a:lstStyle/>
          <a:p>
            <a:r>
              <a:rPr lang="en-US" b="1" dirty="0">
                <a:solidFill>
                  <a:srgbClr val="FFC000"/>
                </a:solidFill>
              </a:rPr>
              <a:t>D</a:t>
            </a:r>
          </a:p>
        </p:txBody>
      </p:sp>
      <p:sp>
        <p:nvSpPr>
          <p:cNvPr id="27" name="TextBox 26"/>
          <p:cNvSpPr txBox="1"/>
          <p:nvPr/>
        </p:nvSpPr>
        <p:spPr>
          <a:xfrm>
            <a:off x="8145439" y="2111609"/>
            <a:ext cx="351378" cy="369332"/>
          </a:xfrm>
          <a:prstGeom prst="rect">
            <a:avLst/>
          </a:prstGeom>
          <a:noFill/>
        </p:spPr>
        <p:txBody>
          <a:bodyPr wrap="none" rtlCol="0">
            <a:spAutoFit/>
          </a:bodyPr>
          <a:lstStyle/>
          <a:p>
            <a:r>
              <a:rPr lang="en-US" b="1" dirty="0">
                <a:solidFill>
                  <a:srgbClr val="00B900"/>
                </a:solidFill>
              </a:rPr>
              <a:t>C</a:t>
            </a:r>
          </a:p>
        </p:txBody>
      </p:sp>
    </p:spTree>
    <p:extLst>
      <p:ext uri="{BB962C8B-B14F-4D97-AF65-F5344CB8AC3E}">
        <p14:creationId xmlns:p14="http://schemas.microsoft.com/office/powerpoint/2010/main" val="603089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066482"/>
          </a:xfrm>
        </p:spPr>
        <p:txBody>
          <a:bodyPr>
            <a:normAutofit fontScale="90000"/>
          </a:bodyPr>
          <a:lstStyle/>
          <a:p>
            <a:r>
              <a:rPr lang="el-GR" dirty="0" smtClean="0"/>
              <a:t>ΤΟ </a:t>
            </a:r>
            <a:r>
              <a:rPr lang="en-US" dirty="0" smtClean="0"/>
              <a:t>PORT VIEW </a:t>
            </a:r>
            <a:r>
              <a:rPr lang="el-GR" dirty="0" smtClean="0"/>
              <a:t>ΕΧΕΙ ΠΟΛΛΕΣ ΔΥΝΑΤΟΤΗΤΕΣ</a:t>
            </a:r>
            <a:endParaRPr lang="en-US" dirty="0"/>
          </a:p>
        </p:txBody>
      </p:sp>
      <p:sp>
        <p:nvSpPr>
          <p:cNvPr id="3" name="Content Placeholder 2"/>
          <p:cNvSpPr>
            <a:spLocks noGrp="1"/>
          </p:cNvSpPr>
          <p:nvPr>
            <p:ph idx="1"/>
          </p:nvPr>
        </p:nvSpPr>
        <p:spPr>
          <a:xfrm>
            <a:off x="457200" y="1578634"/>
            <a:ext cx="8245474" cy="4547529"/>
          </a:xfrm>
        </p:spPr>
        <p:txBody>
          <a:bodyPr/>
          <a:lstStyle/>
          <a:p>
            <a:r>
              <a:rPr lang="el-GR" dirty="0" smtClean="0"/>
              <a:t>Όσο προχωράνε τα μαθήματα από το </a:t>
            </a:r>
            <a:r>
              <a:rPr lang="en-US" dirty="0"/>
              <a:t>EV3Lessons.com</a:t>
            </a:r>
            <a:r>
              <a:rPr lang="en-US" dirty="0" smtClean="0"/>
              <a:t>,</a:t>
            </a:r>
            <a:r>
              <a:rPr lang="el-GR" dirty="0" smtClean="0"/>
              <a:t> τόσο περισσότερο θα χρησιμοποιείς το </a:t>
            </a:r>
            <a:r>
              <a:rPr lang="en-US" dirty="0" smtClean="0"/>
              <a:t>Port View.</a:t>
            </a:r>
            <a:endParaRPr lang="el-GR" dirty="0" smtClean="0"/>
          </a:p>
          <a:p>
            <a:endParaRPr lang="en-US" dirty="0" smtClean="0"/>
          </a:p>
          <a:p>
            <a:r>
              <a:rPr lang="el-GR" dirty="0" smtClean="0"/>
              <a:t>Σε κάθε αποστολή, απλά σκέψου πώς το </a:t>
            </a:r>
            <a:r>
              <a:rPr lang="en-US" dirty="0" smtClean="0"/>
              <a:t>Port View </a:t>
            </a:r>
            <a:r>
              <a:rPr lang="el-GR" dirty="0" smtClean="0"/>
              <a:t>μπορεί να σε βοηθήσει.</a:t>
            </a:r>
          </a:p>
          <a:p>
            <a:endParaRPr lang="el-GR" dirty="0" smtClean="0"/>
          </a:p>
          <a:p>
            <a:r>
              <a:rPr lang="el-GR" dirty="0" smtClean="0"/>
              <a:t>Στην επόμενη σελίδα θα βρεις μερικά παραδείγματα που θα σε βάλουν σε σκέψεις…</a:t>
            </a:r>
            <a:endParaRPr lang="en-US" dirty="0" smtClean="0"/>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6</a:t>
            </a:fld>
            <a:endParaRPr lang="en-US" dirty="0"/>
          </a:p>
        </p:txBody>
      </p:sp>
    </p:spTree>
    <p:extLst>
      <p:ext uri="{BB962C8B-B14F-4D97-AF65-F5344CB8AC3E}">
        <p14:creationId xmlns:p14="http://schemas.microsoft.com/office/powerpoint/2010/main" val="266999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218882"/>
          </a:xfrm>
        </p:spPr>
        <p:txBody>
          <a:bodyPr>
            <a:normAutofit/>
          </a:bodyPr>
          <a:lstStyle/>
          <a:p>
            <a:r>
              <a:rPr lang="el-GR" dirty="0" smtClean="0"/>
              <a:t>ΠΡΟΒΛΗΜΑΤΑ ΠΟΥ ΜΠΟΡΕΙΣ ΝΑ ΛΥΣΕΙΣ ΜΕ ΤΟ </a:t>
            </a:r>
            <a:r>
              <a:rPr lang="en-US" dirty="0" smtClean="0"/>
              <a:t>PORT VIEW</a:t>
            </a:r>
            <a:endParaRPr lang="en-US" dirty="0"/>
          </a:p>
        </p:txBody>
      </p:sp>
      <p:sp>
        <p:nvSpPr>
          <p:cNvPr id="3" name="Content Placeholder 2"/>
          <p:cNvSpPr>
            <a:spLocks noGrp="1"/>
          </p:cNvSpPr>
          <p:nvPr>
            <p:ph idx="1"/>
          </p:nvPr>
        </p:nvSpPr>
        <p:spPr>
          <a:xfrm>
            <a:off x="1620350" y="1442658"/>
            <a:ext cx="6738471" cy="4945117"/>
          </a:xfrm>
        </p:spPr>
        <p:txBody>
          <a:bodyPr>
            <a:normAutofit fontScale="85000" lnSpcReduction="20000"/>
          </a:bodyPr>
          <a:lstStyle/>
          <a:p>
            <a:r>
              <a:rPr lang="el-GR" sz="1400" dirty="0" smtClean="0"/>
              <a:t>Πρόβλημα</a:t>
            </a:r>
            <a:r>
              <a:rPr lang="en-US" sz="1400" dirty="0" smtClean="0"/>
              <a:t> 1: </a:t>
            </a:r>
            <a:r>
              <a:rPr lang="el-GR" sz="1400" dirty="0" smtClean="0"/>
              <a:t>Προγραμματίζω εύκολα και με ακρίβεια</a:t>
            </a:r>
            <a:endParaRPr lang="en-US" sz="1400" dirty="0" smtClean="0"/>
          </a:p>
          <a:p>
            <a:r>
              <a:rPr lang="el-GR" sz="1400" b="0" dirty="0" smtClean="0"/>
              <a:t>Θέλω η κατασκευή μου να πάει από ένα σημείο σε ένα μοντέλο </a:t>
            </a:r>
            <a:r>
              <a:rPr lang="en-US" sz="1400" b="0" dirty="0" smtClean="0"/>
              <a:t>LEGO. </a:t>
            </a:r>
            <a:r>
              <a:rPr lang="el-GR" sz="1400" b="0" dirty="0" smtClean="0"/>
              <a:t>Συνεχώς δοκιμάζω κι ελέγχω. Πώς μπορώ να καταλάβω πόσο μακριά βρίσκεται το μοντέλο </a:t>
            </a:r>
            <a:r>
              <a:rPr lang="en-US" sz="1400" b="0" dirty="0" smtClean="0"/>
              <a:t>LEGO</a:t>
            </a:r>
            <a:r>
              <a:rPr lang="el-GR" sz="1400" b="0" dirty="0" smtClean="0"/>
              <a:t>;</a:t>
            </a:r>
          </a:p>
          <a:p>
            <a:endParaRPr lang="en-US" sz="1400" dirty="0"/>
          </a:p>
          <a:p>
            <a:r>
              <a:rPr lang="el-GR" sz="1400" dirty="0" smtClean="0"/>
              <a:t>Πρόβλημα 2</a:t>
            </a:r>
            <a:r>
              <a:rPr lang="en-US" sz="1400" dirty="0" smtClean="0"/>
              <a:t>: </a:t>
            </a:r>
            <a:r>
              <a:rPr lang="el-GR" sz="1400" dirty="0"/>
              <a:t>Προγραμματίζω εύκολα και με ακρίβεια</a:t>
            </a:r>
            <a:endParaRPr lang="en-US" sz="1400" dirty="0"/>
          </a:p>
          <a:p>
            <a:r>
              <a:rPr lang="el-GR" sz="1400" b="0" dirty="0" smtClean="0"/>
              <a:t>Θέλω το ρομπότ μου να στρίβει 90 μοίρες. Όμως οι πραγματικές 90 μοίρες δεν αντιστοιχούν σε 90 μοίρες του ρομπότ. Επομένως, πόσο πρέπει να στρίψει το ρομπότ ώστε να πραγματοποιήσει μια στροφή 90 μοιρών; </a:t>
            </a:r>
          </a:p>
          <a:p>
            <a:endParaRPr lang="en-US" sz="1400" dirty="0"/>
          </a:p>
          <a:p>
            <a:r>
              <a:rPr lang="el-GR" sz="1400" dirty="0" smtClean="0"/>
              <a:t>Πρόβλημα</a:t>
            </a:r>
            <a:r>
              <a:rPr lang="en-US" sz="1400" dirty="0" smtClean="0"/>
              <a:t> 3: </a:t>
            </a:r>
            <a:r>
              <a:rPr lang="el-GR" sz="1400" dirty="0" smtClean="0"/>
              <a:t>Διόρθωση κώδικα (προγράμματος)</a:t>
            </a:r>
            <a:endParaRPr lang="en-US" sz="1400" dirty="0"/>
          </a:p>
          <a:p>
            <a:r>
              <a:rPr lang="el-GR" sz="1400" b="0" dirty="0" smtClean="0"/>
              <a:t>Το ρομπότ δεν ακολουθεί την πράσινη γραμμή, όπως το είχα προγραμματίσει. Γιατί; Τι χρώμα νομίζει ότι είναι η πράσινη γραμμή; Δοκίμασε να βάλεις το ρομπότ πάνω σε διαφορετικές επιφάνειες, ματ ή γυαλιστερές για να δεις τι χρώματα ή τι τιμές ανάκλασης του φωτός διαβάζει ο αισθητήρας.</a:t>
            </a:r>
          </a:p>
          <a:p>
            <a:endParaRPr lang="en-US" sz="1400" dirty="0"/>
          </a:p>
          <a:p>
            <a:r>
              <a:rPr lang="el-GR" sz="1400" dirty="0" smtClean="0"/>
              <a:t>Πρόβλημα</a:t>
            </a:r>
            <a:r>
              <a:rPr lang="en-US" sz="1400" dirty="0" smtClean="0"/>
              <a:t> 4: </a:t>
            </a:r>
            <a:r>
              <a:rPr lang="el-GR" sz="1400" dirty="0" smtClean="0"/>
              <a:t>Έλεγχος κατασκευών</a:t>
            </a:r>
            <a:endParaRPr lang="en-US" sz="1400" dirty="0" smtClean="0"/>
          </a:p>
          <a:p>
            <a:r>
              <a:rPr lang="el-GR" sz="1400" b="0" dirty="0" smtClean="0"/>
              <a:t>Δημιούργησα το ρομπότ μου με τον αισθητήρα αφής τοποθετημένο εσωτερικά. Δεν είμαι σίγουρος όμως ότι πιέζεται αρκετά. Πώς μπορώ να διαπιστώσω αν πατιέται κανονικά ή όχι;</a:t>
            </a:r>
          </a:p>
          <a:p>
            <a:endParaRPr lang="en-US" sz="1400" dirty="0"/>
          </a:p>
          <a:p>
            <a:r>
              <a:rPr lang="el-GR" sz="1400" dirty="0" smtClean="0"/>
              <a:t>Πρόβλημα </a:t>
            </a:r>
            <a:r>
              <a:rPr lang="en-US" sz="1400" dirty="0" smtClean="0"/>
              <a:t>5: </a:t>
            </a:r>
            <a:r>
              <a:rPr lang="el-GR" sz="1400" dirty="0" smtClean="0"/>
              <a:t>Έλεγχος αισθητήρων</a:t>
            </a:r>
            <a:endParaRPr lang="en-US" sz="1400" dirty="0" smtClean="0"/>
          </a:p>
          <a:p>
            <a:r>
              <a:rPr lang="el-GR" sz="1400" b="0" dirty="0" smtClean="0"/>
              <a:t>Προγραμμάτισα το ρομπότ μου ώστε να σταματάει όταν ο αισθητήρας υπερήχων είναι στα 20 εκατοστά. Όμως αυτό σταματά αρκετά νωρίτερα. Λειτουργεί ο αισθητήρας σωστά; Πώς μπορώ να δω κι εγώ ότι «βλέπει» ο αισθητήρας;</a:t>
            </a:r>
          </a:p>
        </p:txBody>
      </p:sp>
      <p:sp>
        <p:nvSpPr>
          <p:cNvPr id="4" name="Footer Placeholder 3"/>
          <p:cNvSpPr>
            <a:spLocks noGrp="1"/>
          </p:cNvSpPr>
          <p:nvPr>
            <p:ph type="ftr" sz="quarter" idx="11"/>
          </p:nvPr>
        </p:nvSpPr>
        <p:spPr/>
        <p:txBody>
          <a:bodyPr/>
          <a:lstStyle/>
          <a:p>
            <a:r>
              <a:rPr lang="en-US" smtClean="0"/>
              <a:t>© EV3Lessons.com, 2016,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7</a:t>
            </a:fld>
            <a:endParaRPr lang="en-US" dirty="0"/>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725" y="4581295"/>
            <a:ext cx="861937" cy="6456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25" y="5546807"/>
            <a:ext cx="964140" cy="601646"/>
          </a:xfrm>
          <a:prstGeom prst="rect">
            <a:avLst/>
          </a:prstGeom>
        </p:spPr>
      </p:pic>
      <p:cxnSp>
        <p:nvCxnSpPr>
          <p:cNvPr id="12" name="Straight Connector 11"/>
          <p:cNvCxnSpPr/>
          <p:nvPr/>
        </p:nvCxnSpPr>
        <p:spPr>
          <a:xfrm flipV="1">
            <a:off x="457199" y="3845153"/>
            <a:ext cx="826463" cy="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8710" y="2463860"/>
            <a:ext cx="783440" cy="783440"/>
          </a:xfrm>
          <a:prstGeom prst="rect">
            <a:avLst/>
          </a:prstGeom>
        </p:spPr>
      </p:pic>
      <p:pic>
        <p:nvPicPr>
          <p:cNvPr id="7" name="Picture 6"/>
          <p:cNvPicPr>
            <a:picLocks noChangeAspect="1"/>
          </p:cNvPicPr>
          <p:nvPr/>
        </p:nvPicPr>
        <p:blipFill>
          <a:blip r:embed="rId6"/>
          <a:stretch>
            <a:fillRect/>
          </a:stretch>
        </p:blipFill>
        <p:spPr>
          <a:xfrm>
            <a:off x="421725" y="1470411"/>
            <a:ext cx="964140" cy="642760"/>
          </a:xfrm>
          <a:prstGeom prst="rect">
            <a:avLst/>
          </a:prstGeom>
        </p:spPr>
      </p:pic>
    </p:spTree>
    <p:extLst>
      <p:ext uri="{BB962C8B-B14F-4D97-AF65-F5344CB8AC3E}">
        <p14:creationId xmlns:p14="http://schemas.microsoft.com/office/powerpoint/2010/main" val="1276815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smtClean="0"/>
              <a:t>CREDITS</a:t>
            </a:r>
            <a:endParaRPr lang="en-US" dirty="0"/>
          </a:p>
        </p:txBody>
      </p:sp>
      <p:sp>
        <p:nvSpPr>
          <p:cNvPr id="3" name="Content Placeholder 2"/>
          <p:cNvSpPr>
            <a:spLocks noGrp="1"/>
          </p:cNvSpPr>
          <p:nvPr>
            <p:ph idx="1"/>
          </p:nvPr>
        </p:nvSpPr>
        <p:spPr>
          <a:xfrm>
            <a:off x="457200" y="1513114"/>
            <a:ext cx="8245474" cy="4574775"/>
          </a:xfrm>
        </p:spPr>
        <p:txBody>
          <a:bodyPr>
            <a:noAutofit/>
          </a:bodyPr>
          <a:lstStyle/>
          <a:p>
            <a:pPr marL="342900" indent="-342900">
              <a:buFont typeface="Arial"/>
              <a:buChar char="•"/>
            </a:pPr>
            <a:r>
              <a:rPr lang="en-US" sz="1800" dirty="0" smtClean="0"/>
              <a:t>This tutorial was created by Sanjay Seshan and Arvind </a:t>
            </a:r>
            <a:r>
              <a:rPr lang="en-US" sz="1800" dirty="0" err="1" smtClean="0"/>
              <a:t>Seshan</a:t>
            </a:r>
            <a:endParaRPr lang="en-US" sz="1800" dirty="0" smtClean="0"/>
          </a:p>
          <a:p>
            <a:pPr marL="342900" indent="-342900">
              <a:buFont typeface="Arial"/>
              <a:buChar char="•"/>
            </a:pPr>
            <a:r>
              <a:rPr lang="el-GR" sz="1800" dirty="0" smtClean="0"/>
              <a:t>Περισσότερα μαθήματα στο </a:t>
            </a:r>
            <a:r>
              <a:rPr lang="en-US" sz="1800" dirty="0" smtClean="0"/>
              <a:t>www.ev3lessons.com</a:t>
            </a:r>
            <a:endParaRPr lang="en-US" sz="1800" dirty="0" smtClean="0"/>
          </a:p>
        </p:txBody>
      </p:sp>
      <p:sp>
        <p:nvSpPr>
          <p:cNvPr id="4" name="Footer Placeholder 3"/>
          <p:cNvSpPr>
            <a:spLocks noGrp="1"/>
          </p:cNvSpPr>
          <p:nvPr>
            <p:ph type="ftr" sz="quarter" idx="11"/>
          </p:nvPr>
        </p:nvSpPr>
        <p:spPr/>
        <p:txBody>
          <a:bodyPr/>
          <a:lstStyle/>
          <a:p>
            <a:r>
              <a:rPr lang="en-US" smtClean="0"/>
              <a:t>© EV3Lessons.com, 2016, (Last edit: 7/04/2016)</a:t>
            </a:r>
            <a:endParaRPr lang="en-US" dirty="0"/>
          </a:p>
        </p:txBody>
      </p:sp>
      <p:sp>
        <p:nvSpPr>
          <p:cNvPr id="9" name="Slide Number Placeholder 8"/>
          <p:cNvSpPr>
            <a:spLocks noGrp="1"/>
          </p:cNvSpPr>
          <p:nvPr>
            <p:ph type="sldNum" sz="quarter" idx="12"/>
          </p:nvPr>
        </p:nvSpPr>
        <p:spPr/>
        <p:txBody>
          <a:bodyPr/>
          <a:lstStyle/>
          <a:p>
            <a:fld id="{4DBC7FC8-25FB-FC45-8177-2B991DA6778C}" type="slidenum">
              <a:rPr lang="en-US" smtClean="0"/>
              <a:t>8</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2"/>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2"/>
              </a:rPr>
              <a:t>NonCommercial</a:t>
            </a:r>
            <a:r>
              <a:rPr kumimoji="0" lang="en-US" altLang="en-US" sz="2000" b="0" i="0" u="none" strike="noStrike" cap="none" normalizeH="0" baseline="0" dirty="0" smtClean="0">
                <a:ln>
                  <a:noFill/>
                </a:ln>
                <a:solidFill>
                  <a:srgbClr val="4374B7"/>
                </a:solidFill>
                <a:effectLst/>
                <a:latin typeface="Helvetica Neue"/>
                <a:hlinkClick r:id="rId2"/>
              </a:rPr>
              <a:t>-</a:t>
            </a:r>
            <a:r>
              <a:rPr kumimoji="0" lang="en-US" altLang="en-US" sz="2000" b="0" i="0" u="none" strike="noStrike" cap="none" normalizeH="0" baseline="0" dirty="0" err="1" smtClean="0">
                <a:ln>
                  <a:noFill/>
                </a:ln>
                <a:solidFill>
                  <a:srgbClr val="4374B7"/>
                </a:solidFill>
                <a:effectLst/>
                <a:latin typeface="Helvetica Neue"/>
                <a:hlinkClick r:id="rId2"/>
              </a:rPr>
              <a:t>ShareAlike</a:t>
            </a:r>
            <a:r>
              <a:rPr kumimoji="0" lang="en-US" altLang="en-US" sz="2000" b="0" i="0" u="none" strike="noStrike" cap="none" normalizeH="0" baseline="0" dirty="0" smtClean="0">
                <a:ln>
                  <a:noFill/>
                </a:ln>
                <a:solidFill>
                  <a:srgbClr val="4374B7"/>
                </a:solidFill>
                <a:effectLst/>
                <a:latin typeface="Helvetica Neue"/>
                <a:hlinkClick r:id="rId2"/>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20833" y="3023643"/>
            <a:ext cx="3373515" cy="338554"/>
          </a:xfrm>
          <a:prstGeom prst="rect">
            <a:avLst/>
          </a:prstGeom>
          <a:noFill/>
        </p:spPr>
        <p:txBody>
          <a:bodyPr wrap="square" rtlCol="0">
            <a:spAutoFit/>
          </a:bodyPr>
          <a:lstStyle/>
          <a:p>
            <a:r>
              <a:rPr lang="el-GR" sz="1600" b="1" dirty="0" smtClean="0">
                <a:effectLst>
                  <a:outerShdw blurRad="38100" dist="38100" dir="2700000" algn="tl">
                    <a:srgbClr val="000000">
                      <a:alpha val="43137"/>
                    </a:srgbClr>
                  </a:outerShdw>
                </a:effectLst>
                <a:latin typeface="Segoe Script" panose="030B0504020000000003" pitchFamily="66" charset="0"/>
              </a:rPr>
              <a:t>Μετάφραση: Αθανάσιος Γκίκας</a:t>
            </a:r>
            <a:endParaRPr lang="el-GR" sz="1600" b="1" dirty="0">
              <a:effectLst>
                <a:outerShdw blurRad="38100" dist="38100" dir="2700000" algn="tl">
                  <a:srgbClr val="000000">
                    <a:alpha val="43137"/>
                  </a:srgbClr>
                </a:outerShdw>
              </a:effectLst>
              <a:latin typeface="Segoe Script" panose="030B0504020000000003" pitchFamily="66" charset="0"/>
            </a:endParaRPr>
          </a:p>
        </p:txBody>
      </p:sp>
    </p:spTree>
    <p:extLst>
      <p:ext uri="{BB962C8B-B14F-4D97-AF65-F5344CB8AC3E}">
        <p14:creationId xmlns:p14="http://schemas.microsoft.com/office/powerpoint/2010/main" val="23514724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 xmlns:thm15="http://schemas.microsoft.com/office/thememl/2012/main" name="beginner" id="{2CEFEB64-C992-CF42-AC34-A2A7B15E4CF5}" vid="{484731AA-B6D9-C841-B3ED-40BE794FD84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beginner</Template>
  <TotalTime>6993</TotalTime>
  <Words>678</Words>
  <Application>Microsoft Office PowerPoint</Application>
  <PresentationFormat>Προβολή στην οθόνη (4:3)</PresentationFormat>
  <Paragraphs>84</Paragraphs>
  <Slides>8</Slides>
  <Notes>3</Notes>
  <HiddenSlides>0</HiddenSlides>
  <MMClips>0</MMClips>
  <ScaleCrop>false</ScaleCrop>
  <HeadingPairs>
    <vt:vector size="4" baseType="variant">
      <vt:variant>
        <vt:lpstr>Θέμα</vt:lpstr>
      </vt:variant>
      <vt:variant>
        <vt:i4>2</vt:i4>
      </vt:variant>
      <vt:variant>
        <vt:lpstr>Τίτλοι διαφανειών</vt:lpstr>
      </vt:variant>
      <vt:variant>
        <vt:i4>8</vt:i4>
      </vt:variant>
    </vt:vector>
  </HeadingPairs>
  <TitlesOfParts>
    <vt:vector size="10" baseType="lpstr">
      <vt:lpstr>beginner</vt:lpstr>
      <vt:lpstr>Custom Design</vt:lpstr>
      <vt:lpstr>ΜΑΘΗΜΑΤΑ ΠΡΟΓΡΑΜΜΑΤΙΣΜΟΥ ΓΙΑ ΑΡΧΑΡΙΟΥΣ</vt:lpstr>
      <vt:lpstr>ΣΤΟΧΟΙ</vt:lpstr>
      <vt:lpstr>ΓΙΑΤΙ ΧΡΕΙΑΖΟΜΑΙ ΤΑ ΔΕΔΟΜΕΝΑ ΤΩΝ ΑΙΣΘΗΤΗΡΩΝ;</vt:lpstr>
      <vt:lpstr>ΠΩΣ ΒΡΙΣΚΩ ΤΟ ΜΕΝΟΥ Port View?</vt:lpstr>
      <vt:lpstr>ΤΙ ΒΛΕΠΕΙΣ ΣΤΟ PORT VIEW</vt:lpstr>
      <vt:lpstr>ΤΟ PORT VIEW ΕΧΕΙ ΠΟΛΛΕΣ ΔΥΝΑΤΟΤΗΤΕΣ</vt:lpstr>
      <vt:lpstr>ΠΡΟΒΛΗΜΑΤΑ ΠΟΥ ΜΠΟΡΕΙΣ ΝΑ ΛΥΣΕΙΣ ΜΕ ΤΟ PORT VIEW</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cp:lastModifiedBy>Thanasis</cp:lastModifiedBy>
  <cp:revision>50</cp:revision>
  <dcterms:created xsi:type="dcterms:W3CDTF">2014-08-07T02:19:13Z</dcterms:created>
  <dcterms:modified xsi:type="dcterms:W3CDTF">2016-12-13T16:09:50Z</dcterms:modified>
</cp:coreProperties>
</file>