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13"/>
  </p:notesMasterIdLst>
  <p:handoutMasterIdLst>
    <p:handoutMasterId r:id="rId14"/>
  </p:handoutMasterIdLst>
  <p:sldIdLst>
    <p:sldId id="381" r:id="rId2"/>
    <p:sldId id="383" r:id="rId3"/>
    <p:sldId id="356" r:id="rId4"/>
    <p:sldId id="386" r:id="rId5"/>
    <p:sldId id="385" r:id="rId6"/>
    <p:sldId id="368" r:id="rId7"/>
    <p:sldId id="362" r:id="rId8"/>
    <p:sldId id="369" r:id="rId9"/>
    <p:sldId id="370" r:id="rId10"/>
    <p:sldId id="384" r:id="rId11"/>
    <p:sldId id="38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563" autoAdjust="0"/>
  </p:normalViewPr>
  <p:slideViewPr>
    <p:cSldViewPr snapToGrid="0" snapToObjects="1">
      <p:cViewPr varScale="1">
        <p:scale>
          <a:sx n="80" d="100"/>
          <a:sy n="80" d="100"/>
        </p:scale>
        <p:origin x="24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FA3B4-5499-9244-86B5-B0871A9DDD84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B77E-72D5-284D-AE7A-D8D155D76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38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92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67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83A50-19ED-B847-B8AA-240563305C0A}" type="datetime1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 Last edit 4/5/2015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13670" y="-4618"/>
            <a:ext cx="91440" cy="6862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4382-6DF0-B64E-9743-7B3245A5A797}" type="datetime1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 Last edit 4/5/2015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C9D8-91D9-CD4A-A67C-871A0015AD81}" type="datetime1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 Last edit 4/5/2015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1DE7-D61C-C940-9099-A28BF77F4C80}" type="datetime1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 Last edit 4/5/2015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E94CF-36F4-4C43-82BB-12B9C3AB5FE0}" type="datetime1">
              <a:rPr lang="en-US" smtClean="0"/>
              <a:t>7/6/2015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2014, Droids Robotics,  Last edit 4/5/2015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16E8-05C7-1348-938C-082991D03586}" type="datetime1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 Last edit 4/5/2015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838BB-39A0-CC4E-9AD1-936CC2B8FE5D}" type="datetime1">
              <a:rPr lang="en-US" smtClean="0"/>
              <a:t>7/6/2015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 Last edit 4/5/2015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458B-8711-9A4C-8F79-837CEE5A545D}" type="datetime1">
              <a:rPr lang="en-US" smtClean="0"/>
              <a:t>7/6/2015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 Last edit 4/5/2015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8F14-E10C-3D46-808C-E3FB4A342C37}" type="datetime1">
              <a:rPr lang="en-US" smtClean="0"/>
              <a:t>7/6/2015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 Last edit 4/5/2015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936E-935B-3B44-9A9C-CB87C81A69F6}" type="datetime1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 Last edit 4/5/2015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F15-A010-684D-B12D-D479094B78AE}" type="datetime1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 Last edit 4/5/2015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B28FCF3-02CB-5040-8592-31A7F91CD5BE}" type="datetime1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492875"/>
            <a:ext cx="4943061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2014, Droids Robotics,  Last edit 4/5/2015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8913670" y="-4618"/>
            <a:ext cx="91440" cy="6862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team@droidsrobotics.or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l-GR" sz="2800" dirty="0" err="1"/>
              <a:t>Μαθηματα</a:t>
            </a:r>
            <a:r>
              <a:rPr lang="el-GR" sz="2800" dirty="0"/>
              <a:t> </a:t>
            </a:r>
            <a:r>
              <a:rPr lang="el-GR" sz="2800" dirty="0" err="1"/>
              <a:t>προγραμματισμου</a:t>
            </a:r>
            <a:r>
              <a:rPr lang="el-GR" sz="2800" dirty="0"/>
              <a:t> </a:t>
            </a:r>
            <a:r>
              <a:rPr lang="el-GR" sz="2800" dirty="0" err="1"/>
              <a:t>μεσαιου</a:t>
            </a:r>
            <a:r>
              <a:rPr lang="el-GR" sz="2800" dirty="0"/>
              <a:t> </a:t>
            </a:r>
            <a:r>
              <a:rPr lang="el-GR" sz="2800" dirty="0" err="1"/>
              <a:t>επιπεδου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088" y="2713113"/>
            <a:ext cx="81875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MyBlock</a:t>
            </a:r>
            <a:r>
              <a:rPr lang="el-GR" sz="2800" dirty="0" smtClean="0">
                <a:solidFill>
                  <a:srgbClr val="FF0000"/>
                </a:solidFill>
              </a:rPr>
              <a:t> για την ακολουθία χρωματιστής γραμμής με εισόδους</a:t>
            </a:r>
          </a:p>
          <a:p>
            <a:r>
              <a:rPr lang="el-GR" sz="2800" dirty="0" smtClean="0">
                <a:solidFill>
                  <a:srgbClr val="FF0000"/>
                </a:solidFill>
              </a:rPr>
              <a:t>Κίνηση απόστασης </a:t>
            </a:r>
            <a:endParaRPr lang="en-US" sz="2800" dirty="0" smtClean="0">
              <a:solidFill>
                <a:srgbClr val="FF0000"/>
              </a:solidFill>
            </a:endParaRPr>
          </a:p>
          <a:p>
            <a:endParaRPr lang="en-US" sz="2800" dirty="0"/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 Last edit 4/5/2015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6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 smtClean="0"/>
              <a:t>Επομενο</a:t>
            </a:r>
            <a:r>
              <a:rPr lang="el-GR" dirty="0" smtClean="0"/>
              <a:t> </a:t>
            </a:r>
            <a:r>
              <a:rPr lang="el-GR" dirty="0" err="1" smtClean="0"/>
              <a:t>βημα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marL="233363" indent="-233363">
              <a:buFont typeface="Arial"/>
              <a:buChar char="•"/>
            </a:pPr>
            <a:r>
              <a:rPr lang="el-GR" b="0" dirty="0" smtClean="0"/>
              <a:t>Σε αυτό το μάθημα χρησιμοποιούμαι μία απλή ακολουθία γραμμής. Μπορείς να συνδυάσεις όλες αυτές τις τεχνικές με κάθε ακολουθία γραμμής. </a:t>
            </a:r>
            <a:endParaRPr lang="en-US" b="0" dirty="0"/>
          </a:p>
          <a:p>
            <a:pPr marL="233363" indent="-233363">
              <a:buFont typeface="Arial"/>
              <a:buChar char="•"/>
            </a:pPr>
            <a:r>
              <a:rPr lang="el-GR" b="0" dirty="0" smtClean="0"/>
              <a:t>Μάθε πως σαν δημιουργείς ανάλογες ακολουθίες γραμμής για απλή ή ομαλή (</a:t>
            </a:r>
            <a:r>
              <a:rPr lang="en-US" b="0" dirty="0" smtClean="0"/>
              <a:t>smooth) </a:t>
            </a:r>
            <a:r>
              <a:rPr lang="el-GR" b="0" dirty="0" smtClean="0"/>
              <a:t>ακολουθία γραμμής </a:t>
            </a:r>
            <a:r>
              <a:rPr lang="en-US" b="0" dirty="0" smtClean="0">
                <a:sym typeface="Wingdings"/>
              </a:rPr>
              <a:t></a:t>
            </a:r>
            <a:r>
              <a:rPr lang="el-GR" b="0" dirty="0" smtClean="0">
                <a:sym typeface="Wingdings"/>
              </a:rPr>
              <a:t> τσέκαρε τα μαθήματα ανώτερο επιπέδου: </a:t>
            </a:r>
            <a:r>
              <a:rPr lang="en-US" b="0" dirty="0"/>
              <a:t>Proportional Line Follower </a:t>
            </a:r>
            <a:r>
              <a:rPr lang="en-US" b="0" dirty="0" smtClean="0"/>
              <a:t>lesson</a:t>
            </a:r>
            <a:r>
              <a:rPr lang="el-GR" b="0" dirty="0" smtClean="0"/>
              <a:t> / Εναλλακτικοί τρόποι ακολουθίας γραμμής.</a:t>
            </a:r>
            <a:endParaRPr lang="en-US" b="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 Last edit 4/5/2015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8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l-GR" sz="1800" dirty="0" smtClean="0"/>
              <a:t>Αυτός ο οδηγός δημιουργήθηκε από τους </a:t>
            </a:r>
            <a:r>
              <a:rPr lang="en-US" sz="1800" dirty="0" smtClean="0"/>
              <a:t>Sanjay </a:t>
            </a:r>
            <a:r>
              <a:rPr lang="en-US" sz="1800" dirty="0" err="1" smtClean="0"/>
              <a:t>Seshan</a:t>
            </a:r>
            <a:r>
              <a:rPr lang="en-US" sz="1800" dirty="0" smtClean="0"/>
              <a:t> </a:t>
            </a:r>
            <a:r>
              <a:rPr lang="el-GR" sz="1800" dirty="0" smtClean="0"/>
              <a:t>και</a:t>
            </a:r>
            <a:r>
              <a:rPr lang="en-US" sz="1800" dirty="0" smtClean="0"/>
              <a:t> Arvind </a:t>
            </a:r>
            <a:r>
              <a:rPr lang="en-US" sz="1800" dirty="0" err="1" smtClean="0"/>
              <a:t>Seshan</a:t>
            </a:r>
            <a:r>
              <a:rPr lang="en-US" sz="1800" dirty="0" smtClean="0"/>
              <a:t> </a:t>
            </a:r>
            <a:r>
              <a:rPr lang="el-GR" sz="1800" dirty="0" smtClean="0"/>
              <a:t>από την</a:t>
            </a:r>
            <a:r>
              <a:rPr lang="en-US" sz="1800" dirty="0" smtClean="0"/>
              <a:t> Droids Robotics</a:t>
            </a:r>
            <a:r>
              <a:rPr lang="el-GR" sz="1800" dirty="0" smtClean="0"/>
              <a:t> και μεταφράστηκε από τον Πλακιά Γεώργιο</a:t>
            </a:r>
            <a:r>
              <a:rPr lang="en-US" sz="1800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l-GR" sz="1800" dirty="0" smtClean="0"/>
              <a:t>Περισσότερα μαθήματα διαθέσιμα στο </a:t>
            </a:r>
            <a:r>
              <a:rPr lang="en-US" sz="1800" dirty="0" smtClean="0"/>
              <a:t>www.ev3lessons.com</a:t>
            </a:r>
          </a:p>
          <a:p>
            <a:pPr marL="342900" indent="-342900">
              <a:buFont typeface="Arial"/>
              <a:buChar char="•"/>
            </a:pPr>
            <a:r>
              <a:rPr lang="el-GR" sz="1800" dirty="0" smtClean="0"/>
              <a:t>Ε</a:t>
            </a:r>
            <a:r>
              <a:rPr lang="en-US" sz="1800" dirty="0" smtClean="0"/>
              <a:t>mail</a:t>
            </a:r>
            <a:r>
              <a:rPr lang="el-GR" sz="1800" dirty="0" smtClean="0"/>
              <a:t> συγγραφέα </a:t>
            </a:r>
            <a:r>
              <a:rPr lang="en-US" sz="1800" dirty="0" smtClean="0"/>
              <a:t>: </a:t>
            </a:r>
            <a:r>
              <a:rPr lang="en-US" sz="1800" dirty="0" smtClean="0">
                <a:hlinkClick r:id="rId3"/>
              </a:rPr>
              <a:t>team@droidsrobotics.org</a:t>
            </a:r>
            <a:endParaRPr lang="el-GR" sz="1800" dirty="0"/>
          </a:p>
          <a:p>
            <a:r>
              <a:rPr lang="el-GR" sz="1800" b="0" dirty="0" smtClean="0"/>
              <a:t>     </a:t>
            </a:r>
            <a:r>
              <a:rPr lang="en-US" sz="1800" dirty="0"/>
              <a:t>Email </a:t>
            </a:r>
            <a:r>
              <a:rPr lang="el-GR" sz="1800" dirty="0"/>
              <a:t>μεταφραστή </a:t>
            </a:r>
            <a:r>
              <a:rPr lang="el-GR" sz="1800" b="0" dirty="0" smtClean="0"/>
              <a:t>: </a:t>
            </a:r>
            <a:r>
              <a:rPr lang="en-US" sz="1800" u="sng" dirty="0">
                <a:solidFill>
                  <a:schemeClr val="accent2">
                    <a:lumMod val="75000"/>
                  </a:schemeClr>
                </a:solidFill>
              </a:rPr>
              <a:t>plakiasge@gmail.com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2014 EV3Lessons.com (Last Edit 2/28/2015)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/>
            <a:r>
              <a:rPr lang="en-US" altLang="en-US" sz="2000" dirty="0" smtClean="0">
                <a:solidFill>
                  <a:srgbClr val="4374B7"/>
                </a:solidFill>
                <a:latin typeface="Helvetica Neue"/>
              </a:rPr>
              <a:t>                         </a:t>
            </a:r>
            <a:r>
              <a:rPr lang="en-US" altLang="en-US" sz="1600" dirty="0" smtClean="0">
                <a:solidFill>
                  <a:srgbClr val="000000"/>
                </a:solidFill>
              </a:rPr>
              <a:t/>
            </a:r>
            <a:br>
              <a:rPr lang="en-US" altLang="en-US" sz="1600" dirty="0" smtClean="0">
                <a:solidFill>
                  <a:srgbClr val="000000"/>
                </a:solidFill>
              </a:rPr>
            </a:br>
            <a:r>
              <a:rPr lang="en-US" altLang="en-US" sz="2000" dirty="0" smtClean="0">
                <a:solidFill>
                  <a:srgbClr val="000000"/>
                </a:solidFill>
                <a:latin typeface="Helvetica Neue"/>
              </a:rPr>
              <a:t>This work is licensed under a </a:t>
            </a:r>
            <a:r>
              <a:rPr lang="en-US" altLang="en-US" sz="2000" dirty="0" smtClean="0">
                <a:solidFill>
                  <a:srgbClr val="4374B7"/>
                </a:solidFill>
                <a:latin typeface="Helvetica Neue"/>
                <a:hlinkClick r:id="rId4"/>
              </a:rPr>
              <a:t>Creative Commons Attribution-</a:t>
            </a:r>
            <a:r>
              <a:rPr lang="en-US" altLang="en-US" sz="2000" dirty="0" err="1" smtClean="0">
                <a:solidFill>
                  <a:srgbClr val="4374B7"/>
                </a:solidFill>
                <a:latin typeface="Helvetica Neue"/>
                <a:hlinkClick r:id="rId4"/>
              </a:rPr>
              <a:t>NonCommercial</a:t>
            </a:r>
            <a:r>
              <a:rPr lang="en-US" altLang="en-US" sz="2000" dirty="0" smtClean="0">
                <a:solidFill>
                  <a:srgbClr val="4374B7"/>
                </a:solidFill>
                <a:latin typeface="Helvetica Neue"/>
                <a:hlinkClick r:id="rId4"/>
              </a:rPr>
              <a:t>-</a:t>
            </a:r>
            <a:r>
              <a:rPr lang="en-US" altLang="en-US" sz="2000" dirty="0" err="1" smtClean="0">
                <a:solidFill>
                  <a:srgbClr val="4374B7"/>
                </a:solidFill>
                <a:latin typeface="Helvetica Neue"/>
                <a:hlinkClick r:id="rId4"/>
              </a:rPr>
              <a:t>ShareAlike</a:t>
            </a:r>
            <a:r>
              <a:rPr lang="en-US" altLang="en-US" sz="2000" dirty="0" smtClean="0">
                <a:solidFill>
                  <a:srgbClr val="4374B7"/>
                </a:solidFill>
                <a:latin typeface="Helvetica Neue"/>
                <a:hlinkClick r:id="rId4"/>
              </a:rPr>
              <a:t> 4.0 International License</a:t>
            </a:r>
            <a:r>
              <a:rPr lang="en-US" altLang="en-US" sz="2000" dirty="0" smtClean="0">
                <a:solidFill>
                  <a:srgbClr val="000000"/>
                </a:solidFill>
                <a:latin typeface="Helvetica Neue"/>
              </a:rPr>
              <a:t>.</a:t>
            </a:r>
            <a:r>
              <a:rPr lang="en-US" altLang="en-US" sz="1600" dirty="0" smtClean="0">
                <a:solidFill>
                  <a:srgbClr val="000000"/>
                </a:solidFill>
              </a:rPr>
              <a:t> </a:t>
            </a:r>
            <a:endParaRPr lang="en-US" altLang="en-US" sz="2000" dirty="0" smtClean="0">
              <a:solidFill>
                <a:srgbClr val="4374B7"/>
              </a:solidFill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43544" y="6359496"/>
            <a:ext cx="575832" cy="437053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>
                <a:solidFill>
                  <a:srgbClr val="000000"/>
                </a:solidFill>
              </a:rPr>
              <a:pPr/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45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Σκοποσ</a:t>
            </a:r>
            <a:r>
              <a:rPr lang="el-GR" dirty="0"/>
              <a:t> </a:t>
            </a:r>
            <a:r>
              <a:rPr lang="el-GR" dirty="0" err="1"/>
              <a:t>μαθηματοσ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l-GR" dirty="0" smtClean="0"/>
              <a:t>Να μάθεις πώς να «γράφεις» μία ακολουθία γραμμής(</a:t>
            </a:r>
            <a:r>
              <a:rPr lang="en-US" dirty="0"/>
              <a:t>line follower </a:t>
            </a:r>
            <a:r>
              <a:rPr lang="el-GR" dirty="0" smtClean="0"/>
              <a:t>) με πολλαπλές εισόδους.</a:t>
            </a:r>
            <a:endParaRPr lang="en-US" dirty="0" smtClean="0"/>
          </a:p>
          <a:p>
            <a:pPr marL="457200" indent="-457200">
              <a:buAutoNum type="arabicParenR"/>
            </a:pPr>
            <a:r>
              <a:rPr lang="el-GR" dirty="0" smtClean="0"/>
              <a:t>Να </a:t>
            </a:r>
            <a:r>
              <a:rPr lang="el-GR" dirty="0"/>
              <a:t>μάθεις πώς να «γράφεις» μία ακολουθία γραμμής(</a:t>
            </a:r>
            <a:r>
              <a:rPr lang="en-US" dirty="0"/>
              <a:t>line follower </a:t>
            </a:r>
            <a:r>
              <a:rPr lang="el-GR" dirty="0" smtClean="0"/>
              <a:t>) η οποία να σταματά μετά από συγκεκριμένο αριθμό μοιρών.</a:t>
            </a:r>
            <a:endParaRPr lang="en-US" dirty="0" smtClean="0"/>
          </a:p>
          <a:p>
            <a:pPr marL="457200" indent="-457200">
              <a:buFont typeface="Arial" pitchFamily="34" charset="0"/>
              <a:buAutoNum type="arabicParenR"/>
            </a:pPr>
            <a:r>
              <a:rPr lang="el-GR" dirty="0" smtClean="0"/>
              <a:t>Να εξασκηθείς στη δημιουργία χρήσιμων </a:t>
            </a:r>
            <a:r>
              <a:rPr lang="en-US" dirty="0" err="1" smtClean="0"/>
              <a:t>MyBlock</a:t>
            </a:r>
            <a:endParaRPr lang="el-GR" dirty="0"/>
          </a:p>
          <a:p>
            <a:pPr marL="457200" indent="-457200">
              <a:buAutoNum type="arabicParenR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 Last edit 4/5/2015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5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45918"/>
            <a:ext cx="7886700" cy="4755296"/>
          </a:xfrm>
        </p:spPr>
        <p:txBody>
          <a:bodyPr>
            <a:noAutofit/>
          </a:bodyPr>
          <a:lstStyle/>
          <a:p>
            <a:pPr marL="233363" indent="-233363">
              <a:buFont typeface="Arial"/>
              <a:buChar char="•"/>
            </a:pPr>
            <a:r>
              <a:rPr lang="el-GR" b="0" dirty="0" smtClean="0"/>
              <a:t>Δημιουργώντας ένα</a:t>
            </a:r>
            <a:r>
              <a:rPr lang="en-US" b="0" dirty="0"/>
              <a:t> </a:t>
            </a:r>
            <a:r>
              <a:rPr lang="en-US" b="0" dirty="0" err="1" smtClean="0"/>
              <a:t>MyBlock</a:t>
            </a:r>
            <a:r>
              <a:rPr lang="el-GR" b="0" dirty="0" smtClean="0"/>
              <a:t> για ακολουθία γραμμής μειώνει το μήκος του κώδικα και το κάνει επαναχρησιμοποιούμενο. </a:t>
            </a:r>
          </a:p>
          <a:p>
            <a:pPr marL="233363" indent="-233363">
              <a:buFont typeface="Arial"/>
              <a:buChar char="•"/>
            </a:pPr>
            <a:r>
              <a:rPr lang="el-GR" b="0" dirty="0" smtClean="0"/>
              <a:t>Το να μάθεις να δημιουργείς ένα </a:t>
            </a:r>
            <a:r>
              <a:rPr lang="en-US" b="0" dirty="0" err="1" smtClean="0"/>
              <a:t>MyBlock</a:t>
            </a:r>
            <a:r>
              <a:rPr lang="el-GR" b="0" dirty="0" smtClean="0"/>
              <a:t> με πολλές εισόδους( ισχύς, μοίρες και χρώμα) είναι πολύ χρήσιμο.</a:t>
            </a:r>
            <a:r>
              <a:rPr lang="en-US" b="0" dirty="0" smtClean="0"/>
              <a:t> </a:t>
            </a:r>
            <a:endParaRPr lang="el-GR" dirty="0" smtClean="0"/>
          </a:p>
          <a:p>
            <a:pPr marL="690563" lvl="1" indent="-233363">
              <a:buFont typeface="Arial"/>
              <a:buChar char="•"/>
            </a:pPr>
            <a:r>
              <a:rPr lang="el-GR" b="0" dirty="0" smtClean="0"/>
              <a:t>Κάθε φορά που θέλεις να ακολουθήσεις μία γραμμή με διαφορετικό μήκος, απλά αλλάζεις την είσοδο.</a:t>
            </a:r>
            <a:endParaRPr lang="en-US" b="0" dirty="0" smtClean="0"/>
          </a:p>
          <a:p>
            <a:endParaRPr lang="en-US" b="0" dirty="0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233363" indent="-233363"/>
            <a:r>
              <a:rPr lang="el-GR" dirty="0" err="1" smtClean="0"/>
              <a:t>Γιατι</a:t>
            </a:r>
            <a:r>
              <a:rPr lang="el-GR" dirty="0" smtClean="0"/>
              <a:t> να </a:t>
            </a:r>
            <a:r>
              <a:rPr lang="el-GR" dirty="0" err="1" smtClean="0"/>
              <a:t>δημιουργησουμε</a:t>
            </a:r>
            <a:r>
              <a:rPr lang="el-GR" dirty="0"/>
              <a:t> </a:t>
            </a:r>
            <a:r>
              <a:rPr lang="el-GR" dirty="0" err="1" smtClean="0"/>
              <a:t>ενα</a:t>
            </a:r>
            <a:r>
              <a:rPr lang="el-GR" dirty="0" smtClean="0"/>
              <a:t> </a:t>
            </a:r>
            <a:r>
              <a:rPr lang="en-US" dirty="0" err="1" smtClean="0"/>
              <a:t>MyBlock</a:t>
            </a:r>
            <a:r>
              <a:rPr lang="el-GR" dirty="0" smtClean="0"/>
              <a:t> για </a:t>
            </a:r>
            <a:r>
              <a:rPr lang="el-GR" dirty="0" err="1" smtClean="0"/>
              <a:t>ακολουθια</a:t>
            </a:r>
            <a:r>
              <a:rPr lang="el-GR" dirty="0" smtClean="0"/>
              <a:t> </a:t>
            </a:r>
            <a:r>
              <a:rPr lang="el-GR" dirty="0" err="1" smtClean="0"/>
              <a:t>γραμμησ</a:t>
            </a:r>
            <a:r>
              <a:rPr lang="el-GR" dirty="0" smtClean="0"/>
              <a:t> με </a:t>
            </a:r>
            <a:r>
              <a:rPr lang="el-GR" dirty="0" err="1" smtClean="0"/>
              <a:t>πολλεσ</a:t>
            </a:r>
            <a:r>
              <a:rPr lang="el-GR" dirty="0" smtClean="0"/>
              <a:t> </a:t>
            </a:r>
            <a:r>
              <a:rPr lang="el-GR" dirty="0" err="1" smtClean="0"/>
              <a:t>εισοδουσ</a:t>
            </a:r>
            <a:r>
              <a:rPr lang="el-GR" dirty="0" smtClean="0"/>
              <a:t>;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 Last edit 4/5/2015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9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</a:t>
            </a:r>
            <a:r>
              <a:rPr lang="el-GR" dirty="0" smtClean="0"/>
              <a:t>Για </a:t>
            </a:r>
            <a:r>
              <a:rPr lang="el-GR" dirty="0" err="1" smtClean="0"/>
              <a:t>επιτυχια</a:t>
            </a:r>
            <a:r>
              <a:rPr lang="el-GR" dirty="0" smtClean="0"/>
              <a:t> </a:t>
            </a:r>
            <a:br>
              <a:rPr lang="el-GR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37272"/>
            <a:ext cx="8245474" cy="5067275"/>
          </a:xfrm>
        </p:spPr>
        <p:txBody>
          <a:bodyPr>
            <a:noAutofit/>
          </a:bodyPr>
          <a:lstStyle/>
          <a:p>
            <a:pPr marL="457200" indent="-457200">
              <a:buAutoNum type="arabicParenR"/>
            </a:pPr>
            <a:r>
              <a:rPr lang="el-GR" b="0" dirty="0" smtClean="0"/>
              <a:t>Θα πρέπει να γνωρίζεις πως να δημιουργείς μία απλή ακολουθία γραμμής και πώς να δημιουργείς </a:t>
            </a:r>
            <a:r>
              <a:rPr lang="en-US" b="0" dirty="0" err="1" smtClean="0"/>
              <a:t>MyBlock</a:t>
            </a:r>
            <a:r>
              <a:rPr lang="el-GR" b="0" dirty="0" smtClean="0"/>
              <a:t> με εισόδους.</a:t>
            </a:r>
            <a:r>
              <a:rPr lang="en-US" b="0" dirty="0" smtClean="0"/>
              <a:t> </a:t>
            </a:r>
          </a:p>
          <a:p>
            <a:pPr marL="457200" indent="-457200">
              <a:buAutoNum type="arabicParenR"/>
            </a:pPr>
            <a:r>
              <a:rPr lang="el-GR" b="0" dirty="0" smtClean="0"/>
              <a:t>Εφόσον χρησιμοποιείς τον αισθητήρα σε </a:t>
            </a:r>
            <a:r>
              <a:rPr lang="el-GR" b="0" dirty="0" err="1" smtClean="0"/>
              <a:t>ειτουργία</a:t>
            </a:r>
            <a:r>
              <a:rPr lang="el-GR" b="0" dirty="0" smtClean="0"/>
              <a:t> χρώματος δεν χρειάζεται να τον κάνει</a:t>
            </a:r>
            <a:r>
              <a:rPr lang="en-US" b="0" dirty="0" smtClean="0"/>
              <a:t>w restart.</a:t>
            </a:r>
          </a:p>
          <a:p>
            <a:pPr marL="457200" indent="-457200">
              <a:buAutoNum type="arabicParenR"/>
            </a:pPr>
            <a:r>
              <a:rPr lang="el-GR" b="0" dirty="0" smtClean="0"/>
              <a:t>Έλεγξε σε ποια θύρα( </a:t>
            </a:r>
            <a:r>
              <a:rPr lang="en-US" b="0" dirty="0" smtClean="0"/>
              <a:t>port) </a:t>
            </a:r>
            <a:r>
              <a:rPr lang="el-GR" b="0" dirty="0" smtClean="0"/>
              <a:t>έχεις συνδέσει τον αισθητήρα και προσάρμοσέ το στον κώδικά σου.</a:t>
            </a:r>
            <a:endParaRPr lang="en-US" b="0" dirty="0"/>
          </a:p>
          <a:p>
            <a:pPr marL="457200" indent="-457200">
              <a:buAutoNum type="arabicParenR"/>
            </a:pPr>
            <a:r>
              <a:rPr lang="el-GR" b="0" dirty="0" smtClean="0"/>
              <a:t>Ίσως χρειαστεί να προσαρμόσεις την ταχύτητα και τον προσανατολισμό που δουλεύει το ρομπότ. Επιβεβαίωσε ότι ο αισθητήρας βρίσκεται μπροστά από τους τροχούς σου στον προσανατολισμό που προχωράει το ρομπότ. </a:t>
            </a:r>
            <a:endParaRPr lang="en-US" b="0" dirty="0"/>
          </a:p>
          <a:p>
            <a:pPr marL="457200" indent="-457200">
              <a:buAutoNum type="arabicParenR"/>
            </a:pPr>
            <a:r>
              <a:rPr lang="el-GR" b="0" dirty="0" smtClean="0"/>
              <a:t>Επιβεβαίωσε ότι το ρομπότ βρίσκεται στην σωστή πλευρά της γραμμής. Το πιο συνηθισμένο λάθος είναι η λάθος τοποθέτηση του ρομπότ.</a:t>
            </a:r>
          </a:p>
          <a:p>
            <a:pPr marL="457200" indent="-457200">
              <a:buAutoNum type="arabicParenR"/>
            </a:pPr>
            <a:r>
              <a:rPr lang="el-GR" b="0" dirty="0" smtClean="0"/>
              <a:t>Ακολούθησε τα βήματα στο αρχείο </a:t>
            </a:r>
            <a:r>
              <a:rPr lang="en-US" b="0" dirty="0" smtClean="0"/>
              <a:t>ev3. </a:t>
            </a:r>
            <a:r>
              <a:rPr lang="el-GR" b="0" dirty="0" smtClean="0"/>
              <a:t>Ξεκίνα από το βήμα 1.</a:t>
            </a:r>
            <a:endParaRPr lang="en-US" b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2.0, Last edit 4/5/2015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6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863547" y="1370114"/>
            <a:ext cx="2649207" cy="432074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 smtClean="0"/>
              <a:t>Δοκιμασια</a:t>
            </a:r>
            <a:r>
              <a:rPr lang="el-GR" dirty="0" smtClean="0"/>
              <a:t> με </a:t>
            </a:r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967" y="2728779"/>
            <a:ext cx="5220859" cy="3493064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AutoNum type="arabicParenR"/>
            </a:pPr>
            <a:r>
              <a:rPr lang="el-GR" b="0" dirty="0" smtClean="0"/>
              <a:t>Δημιούργησε μία απλή ακολουθία γραμμής (</a:t>
            </a:r>
            <a:r>
              <a:rPr lang="en-US" b="0" dirty="0" smtClean="0"/>
              <a:t>line follower</a:t>
            </a:r>
            <a:r>
              <a:rPr lang="el-GR" b="0" dirty="0" smtClean="0"/>
              <a:t>)</a:t>
            </a:r>
            <a:r>
              <a:rPr lang="el-GR" b="0" dirty="0"/>
              <a:t>.</a:t>
            </a:r>
            <a:endParaRPr lang="en-US" b="0" dirty="0" smtClean="0"/>
          </a:p>
          <a:p>
            <a:pPr marL="457200" indent="-457200">
              <a:buAutoNum type="arabicParenR"/>
            </a:pPr>
            <a:r>
              <a:rPr lang="el-GR" b="0" dirty="0" smtClean="0"/>
              <a:t>Πρόσθεσε ένα </a:t>
            </a:r>
            <a:r>
              <a:rPr lang="en-US" b="0" dirty="0" smtClean="0"/>
              <a:t>reset block</a:t>
            </a:r>
            <a:r>
              <a:rPr lang="el-GR" b="0" dirty="0" smtClean="0"/>
              <a:t> για τις περιστροφές του κινητήρα γι</a:t>
            </a:r>
            <a:r>
              <a:rPr lang="el-GR" b="0" dirty="0" smtClean="0"/>
              <a:t>α να διαγραφεί κάθε προηγούμενη δραστηριότητα του κινητήρα.</a:t>
            </a:r>
            <a:endParaRPr lang="en-US" b="0" dirty="0" smtClean="0"/>
          </a:p>
          <a:p>
            <a:pPr marL="457200" indent="-457200">
              <a:buAutoNum type="arabicParenR"/>
            </a:pPr>
            <a:r>
              <a:rPr lang="el-GR" b="0" dirty="0" smtClean="0"/>
              <a:t>Όρισε λήξη της επανάληψης της ακολουθίας μετά από συγκεκριμένο αριθμό μοιρών.</a:t>
            </a:r>
            <a:endParaRPr lang="en-US" b="0" dirty="0" smtClean="0"/>
          </a:p>
          <a:p>
            <a:pPr marL="457200" indent="-457200">
              <a:buAutoNum type="arabicParenR"/>
            </a:pPr>
            <a:r>
              <a:rPr lang="el-GR" b="0" dirty="0" smtClean="0"/>
              <a:t>Όρισε τις εισόδους της ακολουθίας: μοίρες, ισχύς και χρώμα γραμμής.</a:t>
            </a:r>
            <a:endParaRPr lang="en-US" b="0" dirty="0" smtClean="0"/>
          </a:p>
          <a:p>
            <a:pPr marL="457200" indent="-457200">
              <a:buAutoNum type="arabicParenR"/>
            </a:pPr>
            <a:r>
              <a:rPr lang="el-GR" b="0" dirty="0" smtClean="0"/>
              <a:t>Χρησιμοποιώντας τα σχοινάκια δεδομένων σύνδεσε τις μοίρες στην έξοδο της επανάληψης, την σταθερά της ισχύς στο </a:t>
            </a:r>
            <a:r>
              <a:rPr lang="en-US" b="0" dirty="0" smtClean="0"/>
              <a:t>block </a:t>
            </a:r>
            <a:r>
              <a:rPr lang="el-GR" b="0" dirty="0" smtClean="0"/>
              <a:t>κίνησης και τη σταθερά χρώματος στο </a:t>
            </a:r>
            <a:r>
              <a:rPr lang="en-US" b="0" dirty="0" smtClean="0"/>
              <a:t>block </a:t>
            </a:r>
            <a:r>
              <a:rPr lang="el-GR" b="0" dirty="0" smtClean="0"/>
              <a:t>του αισθητήρα χρώματος.</a:t>
            </a:r>
            <a:endParaRPr lang="en-US" b="0" dirty="0" smtClean="0"/>
          </a:p>
          <a:p>
            <a:pPr marL="457200" indent="-457200">
              <a:buAutoNum type="arabicParenR"/>
            </a:pPr>
            <a:r>
              <a:rPr lang="el-GR" b="0" dirty="0" smtClean="0"/>
              <a:t>Κάνε την ακολουθία αυτή ένα </a:t>
            </a:r>
            <a:r>
              <a:rPr lang="en-US" b="0" dirty="0" err="1" smtClean="0"/>
              <a:t>MyBlock</a:t>
            </a:r>
            <a:r>
              <a:rPr lang="en-US" b="0" dirty="0" smtClean="0"/>
              <a:t>.</a:t>
            </a:r>
            <a:endParaRPr lang="en-US" b="0" dirty="0" smtClean="0"/>
          </a:p>
          <a:p>
            <a:pPr marL="457200" indent="-457200">
              <a:buAutoNum type="arabicParenR"/>
            </a:pPr>
            <a:endParaRPr lang="en-US" dirty="0" smtClean="0"/>
          </a:p>
          <a:p>
            <a:pPr marL="457200" indent="-457200">
              <a:buAutoNum type="arabicParenR"/>
            </a:pPr>
            <a:endParaRPr lang="en-US" dirty="0" smtClean="0"/>
          </a:p>
          <a:p>
            <a:pPr marL="457200" indent="-457200">
              <a:buAutoNum type="arabicParenR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 Last edit 4/5/2015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9559" y="838518"/>
            <a:ext cx="48212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FF0000"/>
                </a:solidFill>
              </a:rPr>
              <a:t>Δοκιμασία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l-GR" dirty="0" smtClean="0">
                <a:solidFill>
                  <a:srgbClr val="FF0000"/>
                </a:solidFill>
              </a:rPr>
              <a:t>Δημιούργησε ένα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MyBlock</a:t>
            </a:r>
            <a:r>
              <a:rPr lang="el-GR" dirty="0">
                <a:solidFill>
                  <a:srgbClr val="FF0000"/>
                </a:solidFill>
              </a:rPr>
              <a:t> για ακολουθία </a:t>
            </a:r>
            <a:r>
              <a:rPr lang="el-GR" dirty="0" smtClean="0">
                <a:solidFill>
                  <a:srgbClr val="FF0000"/>
                </a:solidFill>
              </a:rPr>
              <a:t>γραμμής (</a:t>
            </a:r>
            <a:r>
              <a:rPr lang="en-US" dirty="0">
                <a:solidFill>
                  <a:srgbClr val="FF0000"/>
                </a:solidFill>
              </a:rPr>
              <a:t>line follower</a:t>
            </a:r>
            <a:r>
              <a:rPr lang="el-GR" dirty="0">
                <a:solidFill>
                  <a:srgbClr val="FF0000"/>
                </a:solidFill>
              </a:rPr>
              <a:t>)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l-GR" dirty="0" smtClean="0">
                <a:solidFill>
                  <a:srgbClr val="FF0000"/>
                </a:solidFill>
              </a:rPr>
              <a:t>που να ακολουθεί μία χρωματιστή γραμμή και σταματά μετά από συγκριμένο αριθμό μοιρών. Το </a:t>
            </a:r>
            <a:r>
              <a:rPr lang="en-US" dirty="0" err="1" smtClean="0">
                <a:solidFill>
                  <a:srgbClr val="FF0000"/>
                </a:solidFill>
              </a:rPr>
              <a:t>MyBlock</a:t>
            </a:r>
            <a:r>
              <a:rPr lang="el-GR" dirty="0">
                <a:solidFill>
                  <a:srgbClr val="FF0000"/>
                </a:solidFill>
              </a:rPr>
              <a:t> </a:t>
            </a:r>
            <a:r>
              <a:rPr lang="el-GR" dirty="0" smtClean="0">
                <a:solidFill>
                  <a:srgbClr val="FF0000"/>
                </a:solidFill>
              </a:rPr>
              <a:t>πρέπει να έχει 3 εισόδους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l-GR" dirty="0" smtClean="0">
                <a:solidFill>
                  <a:srgbClr val="FF0000"/>
                </a:solidFill>
              </a:rPr>
              <a:t>μοίρες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l-GR" dirty="0" smtClean="0">
                <a:solidFill>
                  <a:srgbClr val="FF0000"/>
                </a:solidFill>
              </a:rPr>
              <a:t>ισχύς και χρώμα γραμμής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7198351" y="1751371"/>
            <a:ext cx="0" cy="3538976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6868071" y="4454221"/>
            <a:ext cx="660559" cy="790597"/>
            <a:chOff x="6310708" y="2223671"/>
            <a:chExt cx="809489" cy="898563"/>
          </a:xfrm>
        </p:grpSpPr>
        <p:sp>
          <p:nvSpPr>
            <p:cNvPr id="9" name="Rounded Rectangle 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901072" y="1834912"/>
            <a:ext cx="1220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Goal: Stop after 720 degrees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398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07407E-6 L -0.00121 -0.3307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1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Bhma</a:t>
            </a:r>
            <a:r>
              <a:rPr lang="en-US" dirty="0" smtClean="0"/>
              <a:t> 1</a:t>
            </a:r>
            <a:r>
              <a:rPr lang="en-US" dirty="0" smtClean="0"/>
              <a:t>: </a:t>
            </a:r>
            <a:r>
              <a:rPr lang="el-GR" dirty="0" err="1" smtClean="0"/>
              <a:t>απλη</a:t>
            </a:r>
            <a:r>
              <a:rPr lang="el-GR" dirty="0" smtClean="0"/>
              <a:t> </a:t>
            </a:r>
            <a:r>
              <a:rPr lang="el-GR" dirty="0" err="1" smtClean="0"/>
              <a:t>ακολουθια</a:t>
            </a:r>
            <a:r>
              <a:rPr lang="el-GR" dirty="0" smtClean="0"/>
              <a:t> </a:t>
            </a:r>
            <a:r>
              <a:rPr lang="el-GR" dirty="0" err="1" smtClean="0"/>
              <a:t>χρωματιστησ</a:t>
            </a:r>
            <a:r>
              <a:rPr lang="el-GR" dirty="0" smtClean="0"/>
              <a:t> </a:t>
            </a:r>
            <a:r>
              <a:rPr lang="el-GR" dirty="0" err="1" smtClean="0"/>
              <a:t>γραμμησ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 Last edit 4/5/2015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030" y="1443573"/>
            <a:ext cx="8649293" cy="467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8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 Last edit 4/5/2015</a:t>
            </a:r>
            <a:endParaRPr lang="en-US"/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STAGE 2: RESET &amp; DEGREES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24" y="1287687"/>
            <a:ext cx="8139624" cy="42699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57198" y="2397999"/>
            <a:ext cx="1567854" cy="1241239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182988" y="3405326"/>
            <a:ext cx="1287337" cy="1095890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2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 Last edit 4/5/2015</a:t>
            </a:r>
            <a:endParaRPr lang="en-US"/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STAGE 3: ADDING INPUTS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8" y="1784770"/>
            <a:ext cx="8245475" cy="380304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20315" y="2898297"/>
            <a:ext cx="2935706" cy="1575993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4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 Last edit 4/5/2015</a:t>
            </a:r>
            <a:endParaRPr lang="en-US"/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STAGE 4: MY </a:t>
            </a:r>
            <a:r>
              <a:rPr lang="en-US" dirty="0" err="1" smtClean="0"/>
              <a:t>BLock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6352"/>
            <a:ext cx="7841213" cy="544652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236207" y="3017643"/>
            <a:ext cx="4861045" cy="2059684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4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8658</TotalTime>
  <Words>614</Words>
  <Application>Microsoft Office PowerPoint</Application>
  <PresentationFormat>Προβολή στην οθόνη (4:3)</PresentationFormat>
  <Paragraphs>56</Paragraphs>
  <Slides>11</Slides>
  <Notes>2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Helvetica Neue</vt:lpstr>
      <vt:lpstr>Wingdings</vt:lpstr>
      <vt:lpstr>Essential</vt:lpstr>
      <vt:lpstr>Μαθηματα προγραμματισμου μεσαιου επιπεδου</vt:lpstr>
      <vt:lpstr>Σκοποσ μαθηματοσ</vt:lpstr>
      <vt:lpstr>Γιατι να δημιουργησουμε ενα MyBlock για ακολουθια γραμμησ με πολλεσ εισοδουσ;</vt:lpstr>
      <vt:lpstr>TIPS Για επιτυχια  </vt:lpstr>
      <vt:lpstr>Δοκιμασια με TIPS</vt:lpstr>
      <vt:lpstr>Bhma 1: απλη ακολουθια χρωματιστησ γραμμησ</vt:lpstr>
      <vt:lpstr>Παρουσίαση του PowerPoint</vt:lpstr>
      <vt:lpstr>Παρουσίαση του PowerPoint</vt:lpstr>
      <vt:lpstr>Παρουσίαση του PowerPoint</vt:lpstr>
      <vt:lpstr>Επομενο βημα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PROGRAMMING Lesson</dc:title>
  <cp:lastModifiedBy>ΓΕΩΡΓΙΟΣ</cp:lastModifiedBy>
  <cp:revision>24</cp:revision>
  <dcterms:created xsi:type="dcterms:W3CDTF">2014-08-07T02:19:13Z</dcterms:created>
  <dcterms:modified xsi:type="dcterms:W3CDTF">2015-07-06T14:58:10Z</dcterms:modified>
</cp:coreProperties>
</file>