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4" r:id="rId1"/>
  </p:sldMasterIdLst>
  <p:notesMasterIdLst>
    <p:notesMasterId r:id="rId22"/>
  </p:notesMasterIdLst>
  <p:handoutMasterIdLst>
    <p:handoutMasterId r:id="rId23"/>
  </p:handoutMasterIdLst>
  <p:sldIdLst>
    <p:sldId id="356" r:id="rId2"/>
    <p:sldId id="357" r:id="rId3"/>
    <p:sldId id="341" r:id="rId4"/>
    <p:sldId id="339" r:id="rId5"/>
    <p:sldId id="342" r:id="rId6"/>
    <p:sldId id="343" r:id="rId7"/>
    <p:sldId id="340" r:id="rId8"/>
    <p:sldId id="358" r:id="rId9"/>
    <p:sldId id="359" r:id="rId10"/>
    <p:sldId id="360" r:id="rId11"/>
    <p:sldId id="361" r:id="rId12"/>
    <p:sldId id="362" r:id="rId13"/>
    <p:sldId id="363" r:id="rId14"/>
    <p:sldId id="364" r:id="rId15"/>
    <p:sldId id="365" r:id="rId16"/>
    <p:sldId id="366" r:id="rId17"/>
    <p:sldId id="367" r:id="rId18"/>
    <p:sldId id="368" r:id="rId19"/>
    <p:sldId id="369" r:id="rId20"/>
    <p:sldId id="35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563" autoAdjust="0"/>
  </p:normalViewPr>
  <p:slideViewPr>
    <p:cSldViewPr snapToGrid="0" snapToObjects="1">
      <p:cViewPr varScale="1">
        <p:scale>
          <a:sx n="94" d="100"/>
          <a:sy n="94" d="100"/>
        </p:scale>
        <p:origin x="1138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FA3B4-5499-9244-86B5-B0871A9DDD84}" type="datetimeFigureOut">
              <a:rPr lang="en-US" smtClean="0"/>
              <a:t>7/4/2015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FB77E-72D5-284D-AE7A-D8D155D76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038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7/4/2015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64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16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79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65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87ED-562C-4E54-83F1-A0A090B939B4}" type="datetime1">
              <a:rPr lang="en-US" smtClean="0"/>
              <a:t>7/4/2015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EV3Lessons.com (Last Edit 2/28/2015)</a:t>
            </a: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13902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2D58-3888-4781-A2F7-7EAF82FF5269}" type="datetime1">
              <a:rPr lang="en-US" smtClean="0"/>
              <a:t>7/4/2015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EV3Lessons.com (Last Edit 2/28/2015)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F9DF0-27B5-418A-BB7C-754D3F5FA9DE}" type="datetime1">
              <a:rPr lang="en-US" smtClean="0"/>
              <a:t>7/4/2015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EV3Lessons.com (Last Edit 2/28/2015)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317D-8AEA-47AE-8D8C-1A8A1C0979CB}" type="datetime1">
              <a:rPr lang="en-US" smtClean="0"/>
              <a:t>7/4/2015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EV3Lessons.com (Last Edit 2/28/2015)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FAD5-7976-4BA6-9359-AE275A82CF4B}" type="datetime1">
              <a:rPr lang="en-US" smtClean="0"/>
              <a:t>7/4/2015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2014 EV3Lessons.com (Last Edit 2/28/2015)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1B27-E839-4918-AA72-6721040338B1}" type="datetime1">
              <a:rPr lang="en-US" smtClean="0"/>
              <a:t>7/4/2015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EV3Lessons.com (Last Edit 2/28/2015)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EEE6A-3E02-4184-8948-EA2AE1FDFFD8}" type="datetime1">
              <a:rPr lang="en-US" smtClean="0"/>
              <a:t>7/4/2015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EV3Lessons.com (Last Edit 2/28/2015)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D872-0F10-40B2-9357-2CD7AF7C2825}" type="datetime1">
              <a:rPr lang="en-US" smtClean="0"/>
              <a:t>7/4/2015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EV3Lessons.com (Last Edit 2/28/2015)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E0990-0F25-47D7-9810-ABD66BDC1582}" type="datetime1">
              <a:rPr lang="en-US" smtClean="0"/>
              <a:t>7/4/2015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EV3Lessons.com (Last Edit 2/28/2015)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3C45C-81A2-4E45-84F3-AE38041373AC}" type="datetime1">
              <a:rPr lang="en-US" smtClean="0"/>
              <a:t>7/4/2015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EV3Lessons.com (Last Edit 2/28/2015)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52507-7C44-461B-9A64-2F3C9072093E}" type="datetime1">
              <a:rPr lang="en-US" smtClean="0"/>
              <a:t>7/4/2015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EV3Lessons.com (Last Edit 2/28/2015)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69DBF7C3-C79B-4E40-975B-27D7E18BD2C0}" type="datetime1">
              <a:rPr lang="en-US" smtClean="0"/>
              <a:t>7/4/2015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2014 EV3Lessons.com (Last Edit 2/28/2015)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13902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team@droidsrobotics.or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hyperlink" Target="http://creativecommons.org/licenses/by-nc-sa/4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05" y="311631"/>
            <a:ext cx="4182799" cy="1923569"/>
          </a:xfrm>
        </p:spPr>
        <p:txBody>
          <a:bodyPr/>
          <a:lstStyle/>
          <a:p>
            <a:pPr algn="ctr"/>
            <a:r>
              <a:rPr lang="el-GR" sz="2800" dirty="0" err="1" smtClean="0"/>
              <a:t>Μαθηματα</a:t>
            </a:r>
            <a:r>
              <a:rPr lang="el-GR" sz="2800" dirty="0" smtClean="0"/>
              <a:t> </a:t>
            </a:r>
            <a:r>
              <a:rPr lang="el-GR" sz="2800" dirty="0" err="1" smtClean="0"/>
              <a:t>προγραμματισμου</a:t>
            </a:r>
            <a:r>
              <a:rPr lang="el-GR" sz="2800" dirty="0" smtClean="0"/>
              <a:t> </a:t>
            </a:r>
            <a:r>
              <a:rPr lang="el-GR" sz="2800" dirty="0" err="1" smtClean="0"/>
              <a:t>μεσαιου</a:t>
            </a:r>
            <a:r>
              <a:rPr lang="el-GR" sz="2800" dirty="0" smtClean="0"/>
              <a:t> </a:t>
            </a:r>
            <a:r>
              <a:rPr lang="el-GR" sz="2800" dirty="0" err="1" smtClean="0"/>
              <a:t>επιπεδου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487501" y="5949643"/>
            <a:ext cx="6291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By: Droids </a:t>
            </a:r>
            <a:r>
              <a:rPr lang="en-US" sz="2800" dirty="0" smtClean="0"/>
              <a:t>Robotics</a:t>
            </a:r>
            <a:endParaRPr lang="en-US" sz="2800" dirty="0" smtClean="0"/>
          </a:p>
        </p:txBody>
      </p:sp>
      <p:pic>
        <p:nvPicPr>
          <p:cNvPr id="3" name="Picture 2" descr="Droidslog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06" y="5456830"/>
            <a:ext cx="1085195" cy="10851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2305" y="3060197"/>
            <a:ext cx="81875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 smtClean="0">
                <a:solidFill>
                  <a:srgbClr val="FF0000"/>
                </a:solidFill>
              </a:rPr>
              <a:t>Περίληψη των </a:t>
            </a:r>
            <a:r>
              <a:rPr lang="en-US" sz="2800" dirty="0" err="1" smtClean="0">
                <a:solidFill>
                  <a:srgbClr val="FF0000"/>
                </a:solidFill>
              </a:rPr>
              <a:t>MyBlocks</a:t>
            </a:r>
            <a:endParaRPr lang="el-GR" sz="2800" dirty="0" smtClean="0">
              <a:solidFill>
                <a:srgbClr val="FF0000"/>
              </a:solidFill>
            </a:endParaRPr>
          </a:p>
          <a:p>
            <a:r>
              <a:rPr lang="el-GR" sz="2800" dirty="0" smtClean="0">
                <a:solidFill>
                  <a:srgbClr val="FF0000"/>
                </a:solidFill>
              </a:rPr>
              <a:t>Οδηγός βήμα-βήμα για την δημιουργία </a:t>
            </a:r>
            <a:r>
              <a:rPr lang="en-US" sz="2800" dirty="0" err="1" smtClean="0">
                <a:solidFill>
                  <a:srgbClr val="FF0000"/>
                </a:solidFill>
              </a:rPr>
              <a:t>MyBlocks</a:t>
            </a:r>
            <a:endParaRPr lang="en-US" sz="2800" dirty="0">
              <a:solidFill>
                <a:srgbClr val="FF0000"/>
              </a:solidFill>
            </a:endParaRPr>
          </a:p>
          <a:p>
            <a:r>
              <a:rPr lang="el-GR" sz="2800" dirty="0" smtClean="0">
                <a:solidFill>
                  <a:srgbClr val="FF0000"/>
                </a:solidFill>
              </a:rPr>
              <a:t>με εισόδους και εξόδους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105" y="436041"/>
            <a:ext cx="4231698" cy="157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81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199" y="152718"/>
            <a:ext cx="8245475" cy="87924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sz="3200" spc="-60" dirty="0" err="1" smtClean="0">
                <a:solidFill>
                  <a:schemeClr val="tx2"/>
                </a:solidFill>
              </a:rPr>
              <a:t>Ονομασε</a:t>
            </a:r>
            <a:r>
              <a:rPr lang="el-GR" sz="3200" spc="-60" dirty="0" smtClean="0">
                <a:solidFill>
                  <a:schemeClr val="tx2"/>
                </a:solidFill>
              </a:rPr>
              <a:t> το</a:t>
            </a:r>
            <a:r>
              <a:rPr lang="en-US" sz="3200" spc="-60" dirty="0" smtClean="0">
                <a:solidFill>
                  <a:schemeClr val="tx2"/>
                </a:solidFill>
              </a:rPr>
              <a:t> </a:t>
            </a:r>
            <a:r>
              <a:rPr lang="en-US" sz="3200" spc="-60" dirty="0" err="1" smtClean="0">
                <a:solidFill>
                  <a:schemeClr val="tx2"/>
                </a:solidFill>
              </a:rPr>
              <a:t>Myblock</a:t>
            </a:r>
            <a:r>
              <a:rPr lang="en-US" sz="3200" spc="-60" dirty="0" smtClean="0">
                <a:solidFill>
                  <a:schemeClr val="tx2"/>
                </a:solidFill>
              </a:rPr>
              <a:t> </a:t>
            </a:r>
            <a:r>
              <a:rPr lang="el-GR" sz="3200" spc="-60" dirty="0" smtClean="0">
                <a:solidFill>
                  <a:schemeClr val="tx2"/>
                </a:solidFill>
              </a:rPr>
              <a:t>και </a:t>
            </a:r>
            <a:r>
              <a:rPr lang="el-GR" sz="3200" spc="-60" dirty="0" err="1" smtClean="0">
                <a:solidFill>
                  <a:schemeClr val="tx2"/>
                </a:solidFill>
              </a:rPr>
              <a:t>επελεξε</a:t>
            </a:r>
            <a:r>
              <a:rPr lang="el-GR" sz="3200" spc="-60" dirty="0" smtClean="0">
                <a:solidFill>
                  <a:schemeClr val="tx2"/>
                </a:solidFill>
              </a:rPr>
              <a:t> </a:t>
            </a:r>
            <a:r>
              <a:rPr lang="el-GR" sz="3200" spc="-60" dirty="0" err="1" smtClean="0">
                <a:solidFill>
                  <a:schemeClr val="tx2"/>
                </a:solidFill>
              </a:rPr>
              <a:t>εικονιδιο</a:t>
            </a:r>
            <a:r>
              <a:rPr lang="el-GR" sz="3200" spc="-60" dirty="0" smtClean="0">
                <a:solidFill>
                  <a:schemeClr val="tx2"/>
                </a:solidFill>
              </a:rPr>
              <a:t> </a:t>
            </a:r>
            <a:endParaRPr lang="en-US" sz="3200" spc="-60" dirty="0">
              <a:solidFill>
                <a:schemeClr val="tx2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704182" y="1202068"/>
            <a:ext cx="5624658" cy="5133850"/>
            <a:chOff x="1704182" y="1202068"/>
            <a:chExt cx="5624658" cy="5133850"/>
          </a:xfrm>
        </p:grpSpPr>
        <p:pic>
          <p:nvPicPr>
            <p:cNvPr id="6" name="Picture 5" descr="Screen Shot 2015-02-19 at 1.19.17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4182" y="1202068"/>
              <a:ext cx="5624658" cy="513385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4" name="Rounded Rectangle 3"/>
            <p:cNvSpPr/>
            <p:nvPr/>
          </p:nvSpPr>
          <p:spPr>
            <a:xfrm>
              <a:off x="1704182" y="3073203"/>
              <a:ext cx="2310050" cy="464949"/>
            </a:xfrm>
            <a:prstGeom prst="roundRect">
              <a:avLst/>
            </a:prstGeom>
            <a:noFill/>
            <a:ln w="762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481269" y="4008078"/>
              <a:ext cx="442246" cy="464949"/>
            </a:xfrm>
            <a:prstGeom prst="roundRect">
              <a:avLst/>
            </a:prstGeom>
            <a:noFill/>
            <a:ln w="762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319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6793" y="152718"/>
            <a:ext cx="8668554" cy="95862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2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sz="3600" spc="-60" dirty="0" err="1" smtClean="0">
                <a:solidFill>
                  <a:schemeClr val="tx2"/>
                </a:solidFill>
              </a:rPr>
              <a:t>Ορισε</a:t>
            </a:r>
            <a:r>
              <a:rPr lang="el-GR" sz="3600" spc="-60" dirty="0" smtClean="0">
                <a:solidFill>
                  <a:schemeClr val="tx2"/>
                </a:solidFill>
              </a:rPr>
              <a:t> την </a:t>
            </a:r>
            <a:r>
              <a:rPr lang="el-GR" sz="3600" spc="-60" dirty="0" err="1" smtClean="0">
                <a:solidFill>
                  <a:schemeClr val="tx2"/>
                </a:solidFill>
              </a:rPr>
              <a:t>εισοδο</a:t>
            </a:r>
            <a:r>
              <a:rPr lang="el-GR" sz="3600" spc="-60" dirty="0" smtClean="0">
                <a:solidFill>
                  <a:schemeClr val="tx2"/>
                </a:solidFill>
              </a:rPr>
              <a:t> 1: </a:t>
            </a:r>
            <a:r>
              <a:rPr lang="el-GR" sz="3600" spc="-60" dirty="0" err="1" smtClean="0">
                <a:solidFill>
                  <a:schemeClr val="tx2"/>
                </a:solidFill>
              </a:rPr>
              <a:t>ονομα</a:t>
            </a:r>
            <a:r>
              <a:rPr lang="el-GR" sz="3600" spc="-60" dirty="0" smtClean="0">
                <a:solidFill>
                  <a:schemeClr val="tx2"/>
                </a:solidFill>
              </a:rPr>
              <a:t>, </a:t>
            </a:r>
            <a:r>
              <a:rPr lang="el-GR" sz="3600" spc="-60" dirty="0" err="1" smtClean="0">
                <a:solidFill>
                  <a:schemeClr val="tx2"/>
                </a:solidFill>
              </a:rPr>
              <a:t>Τυποσ</a:t>
            </a:r>
            <a:r>
              <a:rPr lang="el-GR" sz="3600" spc="-60" dirty="0" smtClean="0">
                <a:solidFill>
                  <a:schemeClr val="tx2"/>
                </a:solidFill>
              </a:rPr>
              <a:t> και </a:t>
            </a:r>
            <a:r>
              <a:rPr lang="el-GR" sz="3600" spc="-60" dirty="0" err="1" smtClean="0">
                <a:solidFill>
                  <a:schemeClr val="tx2"/>
                </a:solidFill>
              </a:rPr>
              <a:t>μορφη</a:t>
            </a:r>
            <a:endParaRPr lang="en-US" sz="3600" spc="-60" dirty="0">
              <a:solidFill>
                <a:schemeClr val="tx2"/>
              </a:solidFill>
            </a:endParaRPr>
          </a:p>
          <a:p>
            <a:endParaRPr lang="en-US" sz="3600" spc="-60" dirty="0">
              <a:solidFill>
                <a:schemeClr val="tx2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EV3Lessons.com (Last Edit 2/28/2015)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8398042" y="6411595"/>
            <a:ext cx="497305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11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271141" y="1088667"/>
            <a:ext cx="6228612" cy="5285352"/>
            <a:chOff x="1271141" y="1088667"/>
            <a:chExt cx="6228612" cy="5285352"/>
          </a:xfrm>
        </p:grpSpPr>
        <p:pic>
          <p:nvPicPr>
            <p:cNvPr id="4" name="Picture 3" descr="Screen Shot 2015-02-19 at 1.19.28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1702" y="1088667"/>
              <a:ext cx="5848051" cy="528535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3" name="Rounded Rectangle 2"/>
            <p:cNvSpPr/>
            <p:nvPr/>
          </p:nvSpPr>
          <p:spPr>
            <a:xfrm>
              <a:off x="1825681" y="4105166"/>
              <a:ext cx="2642135" cy="351547"/>
            </a:xfrm>
            <a:prstGeom prst="roundRect">
              <a:avLst/>
            </a:prstGeom>
            <a:noFill/>
            <a:ln w="762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801989" y="3685579"/>
              <a:ext cx="1280280" cy="299822"/>
            </a:xfrm>
            <a:prstGeom prst="roundRect">
              <a:avLst/>
            </a:prstGeom>
            <a:noFill/>
            <a:ln w="762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825681" y="4468052"/>
              <a:ext cx="2714059" cy="362887"/>
            </a:xfrm>
            <a:prstGeom prst="roundRect">
              <a:avLst/>
            </a:prstGeom>
            <a:noFill/>
            <a:ln w="762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833144" y="4838357"/>
              <a:ext cx="2714059" cy="362887"/>
            </a:xfrm>
            <a:prstGeom prst="roundRect">
              <a:avLst/>
            </a:prstGeom>
            <a:noFill/>
            <a:ln w="762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753428" y="1245259"/>
              <a:ext cx="487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1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69163" y="3300013"/>
              <a:ext cx="487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2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77501" y="4076052"/>
              <a:ext cx="487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3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713402" y="4373406"/>
              <a:ext cx="1262585" cy="839177"/>
            </a:xfrm>
            <a:prstGeom prst="roundRect">
              <a:avLst/>
            </a:prstGeom>
            <a:noFill/>
            <a:ln w="762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732185" y="4004074"/>
              <a:ext cx="487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116287" y="1546551"/>
              <a:ext cx="551755" cy="970980"/>
            </a:xfrm>
            <a:prstGeom prst="roundRect">
              <a:avLst/>
            </a:prstGeom>
            <a:noFill/>
            <a:ln w="762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77501" y="4435103"/>
              <a:ext cx="487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4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71141" y="4814303"/>
              <a:ext cx="487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5</a:t>
              </a:r>
              <a:endParaRPr lang="en-US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23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199" y="152718"/>
            <a:ext cx="8245475" cy="90192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sz="3600" spc="-60" dirty="0" err="1" smtClean="0">
                <a:solidFill>
                  <a:schemeClr val="tx2"/>
                </a:solidFill>
              </a:rPr>
              <a:t>Επελεξε</a:t>
            </a:r>
            <a:r>
              <a:rPr lang="el-GR" sz="3600" spc="-60" dirty="0" smtClean="0">
                <a:solidFill>
                  <a:schemeClr val="tx2"/>
                </a:solidFill>
              </a:rPr>
              <a:t> </a:t>
            </a:r>
            <a:r>
              <a:rPr lang="el-GR" sz="3600" spc="-60" dirty="0" err="1" smtClean="0">
                <a:solidFill>
                  <a:schemeClr val="tx2"/>
                </a:solidFill>
              </a:rPr>
              <a:t>εικονιδιο</a:t>
            </a:r>
            <a:r>
              <a:rPr lang="el-GR" sz="3600" spc="-60" dirty="0" smtClean="0">
                <a:solidFill>
                  <a:schemeClr val="tx2"/>
                </a:solidFill>
              </a:rPr>
              <a:t> </a:t>
            </a:r>
            <a:endParaRPr lang="en-US" sz="3600" spc="-60" dirty="0">
              <a:solidFill>
                <a:schemeClr val="tx2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EV3Lessons.com (Last Edit 2/28/2015)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398042" y="6411595"/>
            <a:ext cx="497305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12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780324" y="1094080"/>
            <a:ext cx="5968901" cy="5389696"/>
            <a:chOff x="1780324" y="1230160"/>
            <a:chExt cx="5968901" cy="5389696"/>
          </a:xfrm>
        </p:grpSpPr>
        <p:pic>
          <p:nvPicPr>
            <p:cNvPr id="4" name="Picture 3" descr="Screen Shot 2015-02-19 at 1.19.42 PM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42" t="9165"/>
            <a:stretch/>
          </p:blipFill>
          <p:spPr>
            <a:xfrm>
              <a:off x="1780324" y="1230160"/>
              <a:ext cx="5968901" cy="5389696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5" name="Rounded Rectangle 4"/>
            <p:cNvSpPr/>
            <p:nvPr/>
          </p:nvSpPr>
          <p:spPr>
            <a:xfrm>
              <a:off x="3148534" y="4740213"/>
              <a:ext cx="570867" cy="476290"/>
            </a:xfrm>
            <a:prstGeom prst="roundRect">
              <a:avLst/>
            </a:prstGeom>
            <a:noFill/>
            <a:ln w="762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377100" y="1689693"/>
              <a:ext cx="483722" cy="1009278"/>
            </a:xfrm>
            <a:prstGeom prst="roundRect">
              <a:avLst/>
            </a:prstGeom>
            <a:noFill/>
            <a:ln w="762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064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57199" y="152718"/>
            <a:ext cx="8245475" cy="8565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850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sz="3600" spc="-60" dirty="0" err="1">
                <a:solidFill>
                  <a:schemeClr val="tx2"/>
                </a:solidFill>
              </a:rPr>
              <a:t>Ορισε</a:t>
            </a:r>
            <a:r>
              <a:rPr lang="el-GR" sz="3600" spc="-60" dirty="0">
                <a:solidFill>
                  <a:schemeClr val="tx2"/>
                </a:solidFill>
              </a:rPr>
              <a:t> την </a:t>
            </a:r>
            <a:r>
              <a:rPr lang="el-GR" sz="3600" spc="-60" dirty="0" err="1">
                <a:solidFill>
                  <a:schemeClr val="tx2"/>
                </a:solidFill>
              </a:rPr>
              <a:t>εισοδο</a:t>
            </a:r>
            <a:r>
              <a:rPr lang="el-GR" sz="3600" spc="-60" dirty="0">
                <a:solidFill>
                  <a:schemeClr val="tx2"/>
                </a:solidFill>
              </a:rPr>
              <a:t> </a:t>
            </a:r>
            <a:r>
              <a:rPr lang="el-GR" sz="3600" spc="-60" dirty="0" smtClean="0">
                <a:solidFill>
                  <a:schemeClr val="tx2"/>
                </a:solidFill>
              </a:rPr>
              <a:t>2: </a:t>
            </a:r>
            <a:r>
              <a:rPr lang="el-GR" sz="3600" spc="-60" dirty="0" err="1">
                <a:solidFill>
                  <a:schemeClr val="tx2"/>
                </a:solidFill>
              </a:rPr>
              <a:t>ονομα</a:t>
            </a:r>
            <a:r>
              <a:rPr lang="el-GR" sz="3600" spc="-60" dirty="0">
                <a:solidFill>
                  <a:schemeClr val="tx2"/>
                </a:solidFill>
              </a:rPr>
              <a:t>, </a:t>
            </a:r>
            <a:r>
              <a:rPr lang="el-GR" sz="3600" spc="-60" dirty="0" err="1">
                <a:solidFill>
                  <a:schemeClr val="tx2"/>
                </a:solidFill>
              </a:rPr>
              <a:t>Τυποσ</a:t>
            </a:r>
            <a:r>
              <a:rPr lang="el-GR" sz="3600" spc="-60" dirty="0">
                <a:solidFill>
                  <a:schemeClr val="tx2"/>
                </a:solidFill>
              </a:rPr>
              <a:t> και </a:t>
            </a:r>
            <a:r>
              <a:rPr lang="el-GR" sz="3600" spc="-60" dirty="0" err="1">
                <a:solidFill>
                  <a:schemeClr val="tx2"/>
                </a:solidFill>
              </a:rPr>
              <a:t>μορφη</a:t>
            </a:r>
            <a:endParaRPr lang="en-US" sz="3600" spc="-60" dirty="0">
              <a:solidFill>
                <a:schemeClr val="tx2"/>
              </a:solidFill>
            </a:endParaRPr>
          </a:p>
          <a:p>
            <a:endParaRPr lang="en-US" sz="3600" spc="-60" dirty="0">
              <a:solidFill>
                <a:schemeClr val="tx2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EV3Lessons.com (Last Edit 2/28/2015)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398042" y="6411595"/>
            <a:ext cx="497305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13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1281386" y="1117916"/>
            <a:ext cx="6184348" cy="5326714"/>
            <a:chOff x="1281386" y="1117916"/>
            <a:chExt cx="6184348" cy="5326714"/>
          </a:xfrm>
        </p:grpSpPr>
        <p:pic>
          <p:nvPicPr>
            <p:cNvPr id="4" name="Picture 3" descr="Screen Shot 2015-02-19 at 1.19.52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1568" y="1117916"/>
              <a:ext cx="5844166" cy="5326714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3" name="Rounded Rectangle 2"/>
            <p:cNvSpPr/>
            <p:nvPr/>
          </p:nvSpPr>
          <p:spPr>
            <a:xfrm>
              <a:off x="1719739" y="4141627"/>
              <a:ext cx="2714059" cy="362887"/>
            </a:xfrm>
            <a:prstGeom prst="roundRect">
              <a:avLst/>
            </a:prstGeom>
            <a:noFill/>
            <a:ln w="762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719739" y="4520830"/>
              <a:ext cx="2714059" cy="362887"/>
            </a:xfrm>
            <a:prstGeom prst="roundRect">
              <a:avLst/>
            </a:prstGeom>
            <a:noFill/>
            <a:ln w="762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790649" y="3710700"/>
              <a:ext cx="1280280" cy="299822"/>
            </a:xfrm>
            <a:prstGeom prst="roundRect">
              <a:avLst/>
            </a:prstGeom>
            <a:noFill/>
            <a:ln w="762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719744" y="4895057"/>
              <a:ext cx="2714059" cy="362887"/>
            </a:xfrm>
            <a:prstGeom prst="roundRect">
              <a:avLst/>
            </a:prstGeom>
            <a:noFill/>
            <a:ln w="762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758762" y="4418766"/>
              <a:ext cx="1262585" cy="839177"/>
            </a:xfrm>
            <a:prstGeom prst="roundRect">
              <a:avLst/>
            </a:prstGeom>
            <a:noFill/>
            <a:ln w="762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77545" y="4010522"/>
              <a:ext cx="487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5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81386" y="4098721"/>
              <a:ext cx="487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2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81386" y="4485341"/>
              <a:ext cx="487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3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81386" y="4860702"/>
              <a:ext cx="487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87385" y="1294896"/>
              <a:ext cx="487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1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465796" y="1564950"/>
              <a:ext cx="478288" cy="1017393"/>
            </a:xfrm>
            <a:prstGeom prst="roundRect">
              <a:avLst/>
            </a:prstGeom>
            <a:noFill/>
            <a:ln w="762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727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199" y="152718"/>
            <a:ext cx="8245475" cy="90192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sz="3600" spc="-60" dirty="0" err="1">
                <a:solidFill>
                  <a:schemeClr val="tx2"/>
                </a:solidFill>
              </a:rPr>
              <a:t>Επελεξε</a:t>
            </a:r>
            <a:r>
              <a:rPr lang="el-GR" sz="3600" spc="-60" dirty="0">
                <a:solidFill>
                  <a:schemeClr val="tx2"/>
                </a:solidFill>
              </a:rPr>
              <a:t> </a:t>
            </a:r>
            <a:r>
              <a:rPr lang="el-GR" sz="3600" spc="-60" dirty="0" err="1">
                <a:solidFill>
                  <a:schemeClr val="tx2"/>
                </a:solidFill>
              </a:rPr>
              <a:t>εικονιδιο</a:t>
            </a:r>
            <a:r>
              <a:rPr lang="el-GR" sz="3600" spc="-60" dirty="0">
                <a:solidFill>
                  <a:schemeClr val="tx2"/>
                </a:solidFill>
              </a:rPr>
              <a:t> </a:t>
            </a:r>
            <a:endParaRPr lang="en-US" sz="3600" spc="-60" dirty="0">
              <a:solidFill>
                <a:schemeClr val="tx2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EV3Lessons.com (Last Edit 2/28/2015)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398042" y="6411595"/>
            <a:ext cx="497305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14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553531" y="1258294"/>
            <a:ext cx="5753448" cy="5217782"/>
            <a:chOff x="1553531" y="1258294"/>
            <a:chExt cx="5753448" cy="5217782"/>
          </a:xfrm>
        </p:grpSpPr>
        <p:pic>
          <p:nvPicPr>
            <p:cNvPr id="4" name="Picture 3" descr="Screen Shot 2015-02-19 at 1.19.59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3531" y="1258294"/>
              <a:ext cx="5753448" cy="521778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5" name="Rounded Rectangle 4"/>
            <p:cNvSpPr/>
            <p:nvPr/>
          </p:nvSpPr>
          <p:spPr>
            <a:xfrm>
              <a:off x="4452592" y="4116501"/>
              <a:ext cx="570867" cy="476290"/>
            </a:xfrm>
            <a:prstGeom prst="roundRect">
              <a:avLst/>
            </a:prstGeom>
            <a:noFill/>
            <a:ln w="762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867913" y="3815206"/>
              <a:ext cx="1280280" cy="299822"/>
            </a:xfrm>
            <a:prstGeom prst="roundRect">
              <a:avLst/>
            </a:prstGeom>
            <a:noFill/>
            <a:ln w="762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377101" y="1667013"/>
              <a:ext cx="358981" cy="918558"/>
            </a:xfrm>
            <a:prstGeom prst="roundRect">
              <a:avLst/>
            </a:prstGeom>
            <a:noFill/>
            <a:ln w="762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701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199" y="152718"/>
            <a:ext cx="8245475" cy="94728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2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sz="3600" spc="-60" dirty="0" err="1" smtClean="0">
                <a:solidFill>
                  <a:schemeClr val="tx2"/>
                </a:solidFill>
              </a:rPr>
              <a:t>Προσθεσε</a:t>
            </a:r>
            <a:r>
              <a:rPr lang="el-GR" sz="3600" spc="-60" dirty="0" smtClean="0">
                <a:solidFill>
                  <a:schemeClr val="tx2"/>
                </a:solidFill>
              </a:rPr>
              <a:t> </a:t>
            </a:r>
            <a:r>
              <a:rPr lang="el-GR" sz="3600" spc="-60" dirty="0" err="1" smtClean="0">
                <a:solidFill>
                  <a:schemeClr val="tx2"/>
                </a:solidFill>
              </a:rPr>
              <a:t>παραπανω</a:t>
            </a:r>
            <a:r>
              <a:rPr lang="el-GR" sz="3600" spc="-60" dirty="0" smtClean="0">
                <a:solidFill>
                  <a:schemeClr val="tx2"/>
                </a:solidFill>
              </a:rPr>
              <a:t> </a:t>
            </a:r>
            <a:r>
              <a:rPr lang="el-GR" sz="3600" spc="-60" dirty="0" err="1" smtClean="0">
                <a:solidFill>
                  <a:schemeClr val="tx2"/>
                </a:solidFill>
              </a:rPr>
              <a:t>εισοδουσ</a:t>
            </a:r>
            <a:r>
              <a:rPr lang="el-GR" sz="3600" spc="-60" dirty="0" smtClean="0">
                <a:solidFill>
                  <a:schemeClr val="tx2"/>
                </a:solidFill>
              </a:rPr>
              <a:t>/ </a:t>
            </a:r>
            <a:r>
              <a:rPr lang="el-GR" sz="3600" spc="-60" dirty="0" err="1" smtClean="0">
                <a:solidFill>
                  <a:schemeClr val="tx2"/>
                </a:solidFill>
              </a:rPr>
              <a:t>εξοδουσ</a:t>
            </a:r>
            <a:endParaRPr lang="en-US" sz="3600" spc="-60" dirty="0">
              <a:solidFill>
                <a:schemeClr val="tx2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EV3Lessons.com (Last Edit 2/28/2015)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398042" y="6411595"/>
            <a:ext cx="497305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15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4699" y="1272919"/>
            <a:ext cx="26933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>
                <a:solidFill>
                  <a:srgbClr val="FF0000"/>
                </a:solidFill>
              </a:rPr>
              <a:t>Πάτησε το </a:t>
            </a:r>
            <a:r>
              <a:rPr lang="en-US" sz="2000" dirty="0" smtClean="0">
                <a:solidFill>
                  <a:srgbClr val="FF0000"/>
                </a:solidFill>
              </a:rPr>
              <a:t>“</a:t>
            </a:r>
            <a:r>
              <a:rPr lang="el-GR" sz="2000" dirty="0" smtClean="0">
                <a:solidFill>
                  <a:srgbClr val="FF0000"/>
                </a:solidFill>
              </a:rPr>
              <a:t>+</a:t>
            </a:r>
            <a:r>
              <a:rPr lang="en-US" sz="2000" dirty="0" smtClean="0">
                <a:solidFill>
                  <a:srgbClr val="FF0000"/>
                </a:solidFill>
              </a:rPr>
              <a:t>”</a:t>
            </a:r>
            <a:r>
              <a:rPr lang="el-GR" sz="2000" dirty="0" smtClean="0">
                <a:solidFill>
                  <a:srgbClr val="FF0000"/>
                </a:solidFill>
              </a:rPr>
              <a:t> για να προσθέσεις επιπλέον εισόδους/ εξόδους.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2938069" y="1067388"/>
            <a:ext cx="5594694" cy="5081686"/>
            <a:chOff x="2938069" y="1067388"/>
            <a:chExt cx="5594694" cy="5081686"/>
          </a:xfrm>
        </p:grpSpPr>
        <p:pic>
          <p:nvPicPr>
            <p:cNvPr id="4" name="Picture 3" descr="Screen Shot 2015-02-19 at 1.20.35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8069" y="1067388"/>
              <a:ext cx="5594694" cy="5081686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8" name="Rounded Rectangle 17"/>
            <p:cNvSpPr/>
            <p:nvPr/>
          </p:nvSpPr>
          <p:spPr>
            <a:xfrm>
              <a:off x="5953310" y="1394848"/>
              <a:ext cx="566979" cy="944464"/>
            </a:xfrm>
            <a:prstGeom prst="roundRect">
              <a:avLst/>
            </a:prstGeom>
            <a:noFill/>
            <a:ln w="762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41668" y="2978929"/>
            <a:ext cx="262648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>
                <a:solidFill>
                  <a:srgbClr val="FF0000"/>
                </a:solidFill>
              </a:rPr>
              <a:t>Πάτησε το</a:t>
            </a:r>
            <a:r>
              <a:rPr lang="en-US" sz="2000" dirty="0" smtClean="0">
                <a:solidFill>
                  <a:srgbClr val="FF0000"/>
                </a:solidFill>
              </a:rPr>
              <a:t>“x” </a:t>
            </a:r>
            <a:r>
              <a:rPr lang="el-GR" sz="2000" dirty="0" smtClean="0">
                <a:solidFill>
                  <a:srgbClr val="FF0000"/>
                </a:solidFill>
              </a:rPr>
              <a:t>για </a:t>
            </a:r>
            <a:r>
              <a:rPr lang="el-GR" sz="2000" dirty="0">
                <a:solidFill>
                  <a:srgbClr val="FF0000"/>
                </a:solidFill>
              </a:rPr>
              <a:t>να </a:t>
            </a:r>
            <a:r>
              <a:rPr lang="el-GR" sz="2000" dirty="0" smtClean="0">
                <a:solidFill>
                  <a:srgbClr val="FF0000"/>
                </a:solidFill>
              </a:rPr>
              <a:t>διαγράψεις εισόδους/ εξόδους. Προσοχή: δεν μπορείς να διαγράψεις </a:t>
            </a:r>
            <a:r>
              <a:rPr lang="el-GR" sz="2000" dirty="0">
                <a:solidFill>
                  <a:srgbClr val="FF0000"/>
                </a:solidFill>
              </a:rPr>
              <a:t>εισόδους/ </a:t>
            </a:r>
            <a:r>
              <a:rPr lang="el-GR" sz="2000" dirty="0" smtClean="0">
                <a:solidFill>
                  <a:srgbClr val="FF0000"/>
                </a:solidFill>
              </a:rPr>
              <a:t>εξόδους που δημιουργούνται αυτόματα. 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03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199" y="152718"/>
            <a:ext cx="8245475" cy="94728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2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sz="3600" spc="-60" dirty="0" err="1" smtClean="0">
                <a:solidFill>
                  <a:schemeClr val="tx2"/>
                </a:solidFill>
              </a:rPr>
              <a:t>Ορισε</a:t>
            </a:r>
            <a:r>
              <a:rPr lang="el-GR" sz="3600" spc="-60" dirty="0" smtClean="0">
                <a:solidFill>
                  <a:schemeClr val="tx2"/>
                </a:solidFill>
              </a:rPr>
              <a:t> τις </a:t>
            </a:r>
            <a:r>
              <a:rPr lang="el-GR" sz="3600" spc="-60" dirty="0" err="1" smtClean="0">
                <a:solidFill>
                  <a:schemeClr val="tx2"/>
                </a:solidFill>
              </a:rPr>
              <a:t>παραμετρουσ</a:t>
            </a:r>
            <a:r>
              <a:rPr lang="el-GR" sz="3600" spc="-60" dirty="0" smtClean="0">
                <a:solidFill>
                  <a:schemeClr val="tx2"/>
                </a:solidFill>
              </a:rPr>
              <a:t> της </a:t>
            </a:r>
            <a:r>
              <a:rPr lang="el-GR" sz="3600" spc="-60" dirty="0" err="1" smtClean="0">
                <a:solidFill>
                  <a:schemeClr val="tx2"/>
                </a:solidFill>
              </a:rPr>
              <a:t>εξοδου</a:t>
            </a:r>
            <a:endParaRPr lang="en-US" sz="3600" spc="-60" dirty="0">
              <a:solidFill>
                <a:schemeClr val="tx2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EV3Lessons.com (Last Edit 2/28/2015)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398042" y="6411595"/>
            <a:ext cx="497305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16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57198" y="1270048"/>
            <a:ext cx="21633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 smtClean="0">
                <a:solidFill>
                  <a:srgbClr val="0000FF"/>
                </a:solidFill>
              </a:rPr>
              <a:t>Εάν έχεις κάποια έξοδο όρισε </a:t>
            </a:r>
            <a:r>
              <a:rPr lang="el-GR" sz="2400" u="sng" dirty="0" smtClean="0">
                <a:solidFill>
                  <a:srgbClr val="0000FF"/>
                </a:solidFill>
              </a:rPr>
              <a:t>τώρα </a:t>
            </a:r>
            <a:r>
              <a:rPr lang="el-GR" sz="2400" dirty="0" smtClean="0">
                <a:solidFill>
                  <a:srgbClr val="0000FF"/>
                </a:solidFill>
              </a:rPr>
              <a:t>τις παραμέτρο</a:t>
            </a:r>
            <a:r>
              <a:rPr lang="el-GR" sz="2400" dirty="0">
                <a:solidFill>
                  <a:srgbClr val="0000FF"/>
                </a:solidFill>
              </a:rPr>
              <a:t>υ</a:t>
            </a:r>
            <a:r>
              <a:rPr lang="el-GR" sz="2400" dirty="0" smtClean="0">
                <a:solidFill>
                  <a:srgbClr val="0000FF"/>
                </a:solidFill>
              </a:rPr>
              <a:t>ς της εξόδου.</a:t>
            </a:r>
            <a:endParaRPr lang="en-US" sz="2400" dirty="0">
              <a:solidFill>
                <a:srgbClr val="0000FF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2620576" y="1067388"/>
            <a:ext cx="5912187" cy="5081686"/>
            <a:chOff x="2620576" y="1067388"/>
            <a:chExt cx="5912187" cy="5081686"/>
          </a:xfrm>
        </p:grpSpPr>
        <p:pic>
          <p:nvPicPr>
            <p:cNvPr id="4" name="Picture 3" descr="Screen Shot 2015-02-19 at 1.20.35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8069" y="1067388"/>
              <a:ext cx="5594694" cy="5081686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5" name="Rounded Rectangle 4"/>
            <p:cNvSpPr/>
            <p:nvPr/>
          </p:nvSpPr>
          <p:spPr>
            <a:xfrm>
              <a:off x="3993759" y="3555160"/>
              <a:ext cx="1280280" cy="299822"/>
            </a:xfrm>
            <a:prstGeom prst="roundRect">
              <a:avLst/>
            </a:prstGeom>
            <a:noFill/>
            <a:ln w="762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058929" y="3906707"/>
              <a:ext cx="2714059" cy="362887"/>
            </a:xfrm>
            <a:prstGeom prst="roundRect">
              <a:avLst/>
            </a:prstGeom>
            <a:noFill/>
            <a:ln w="762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058929" y="4285910"/>
              <a:ext cx="2714059" cy="362887"/>
            </a:xfrm>
            <a:prstGeom prst="roundRect">
              <a:avLst/>
            </a:prstGeom>
            <a:noFill/>
            <a:ln w="762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058929" y="4661196"/>
              <a:ext cx="2714059" cy="362887"/>
            </a:xfrm>
            <a:prstGeom prst="roundRect">
              <a:avLst/>
            </a:prstGeom>
            <a:noFill/>
            <a:ln w="762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875037" y="1443433"/>
              <a:ext cx="305066" cy="929898"/>
            </a:xfrm>
            <a:prstGeom prst="roundRect">
              <a:avLst/>
            </a:prstGeom>
            <a:noFill/>
            <a:ln w="762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0576" y="3897821"/>
              <a:ext cx="487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2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20576" y="4284441"/>
              <a:ext cx="487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3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20576" y="4659802"/>
              <a:ext cx="487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57529" y="1213407"/>
              <a:ext cx="408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1</a:t>
              </a:r>
              <a:endParaRPr lang="en-US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383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199" y="152718"/>
            <a:ext cx="8245475" cy="76584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sz="3600" spc="-60" dirty="0" err="1">
                <a:solidFill>
                  <a:schemeClr val="tx2"/>
                </a:solidFill>
              </a:rPr>
              <a:t>Επελεξε</a:t>
            </a:r>
            <a:r>
              <a:rPr lang="el-GR" sz="3600" spc="-60" dirty="0">
                <a:solidFill>
                  <a:schemeClr val="tx2"/>
                </a:solidFill>
              </a:rPr>
              <a:t> </a:t>
            </a:r>
            <a:r>
              <a:rPr lang="el-GR" sz="3600" spc="-60" dirty="0" err="1">
                <a:solidFill>
                  <a:schemeClr val="tx2"/>
                </a:solidFill>
              </a:rPr>
              <a:t>εικονιδιο</a:t>
            </a:r>
            <a:r>
              <a:rPr lang="el-GR" sz="3600" spc="-60" dirty="0">
                <a:solidFill>
                  <a:schemeClr val="tx2"/>
                </a:solidFill>
              </a:rPr>
              <a:t> </a:t>
            </a:r>
            <a:endParaRPr lang="en-US" sz="3600" spc="-60" dirty="0">
              <a:solidFill>
                <a:schemeClr val="tx2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768984" y="1257734"/>
            <a:ext cx="5680220" cy="5157561"/>
            <a:chOff x="1768984" y="1257734"/>
            <a:chExt cx="5680220" cy="5157561"/>
          </a:xfrm>
        </p:grpSpPr>
        <p:pic>
          <p:nvPicPr>
            <p:cNvPr id="4" name="Picture 3" descr="Screen Shot 2015-02-19 at 1.20.42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8984" y="1257734"/>
              <a:ext cx="5680220" cy="5157561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3" name="Rounded Rectangle 2"/>
            <p:cNvSpPr/>
            <p:nvPr/>
          </p:nvSpPr>
          <p:spPr>
            <a:xfrm>
              <a:off x="3817573" y="4116501"/>
              <a:ext cx="570867" cy="476290"/>
            </a:xfrm>
            <a:prstGeom prst="roundRect">
              <a:avLst/>
            </a:prstGeom>
            <a:noFill/>
            <a:ln w="762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025569" y="3790080"/>
              <a:ext cx="1280280" cy="299822"/>
            </a:xfrm>
            <a:prstGeom prst="roundRect">
              <a:avLst/>
            </a:prstGeom>
            <a:noFill/>
            <a:ln w="762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EV3Lessons.com (Last Edit 2/28/2015)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398042" y="6411595"/>
            <a:ext cx="497305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15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768984" y="1257734"/>
            <a:ext cx="5680220" cy="5157561"/>
            <a:chOff x="1768984" y="1257734"/>
            <a:chExt cx="5680220" cy="5157561"/>
          </a:xfrm>
        </p:grpSpPr>
        <p:pic>
          <p:nvPicPr>
            <p:cNvPr id="4" name="Picture 3" descr="Screen Shot 2015-02-19 at 1.20.42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8984" y="1257734"/>
              <a:ext cx="5680220" cy="5157561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3" name="Rounded Rectangle 2"/>
            <p:cNvSpPr/>
            <p:nvPr/>
          </p:nvSpPr>
          <p:spPr>
            <a:xfrm>
              <a:off x="6153538" y="5939005"/>
              <a:ext cx="684263" cy="476290"/>
            </a:xfrm>
            <a:prstGeom prst="roundRect">
              <a:avLst/>
            </a:prstGeom>
            <a:noFill/>
            <a:ln w="762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1"/>
          <p:cNvSpPr txBox="1">
            <a:spLocks/>
          </p:cNvSpPr>
          <p:nvPr/>
        </p:nvSpPr>
        <p:spPr>
          <a:xfrm>
            <a:off x="457199" y="152718"/>
            <a:ext cx="8245475" cy="76584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2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sz="3600" spc="-60" dirty="0" err="1" smtClean="0">
                <a:solidFill>
                  <a:schemeClr val="tx2"/>
                </a:solidFill>
              </a:rPr>
              <a:t>Πατησε</a:t>
            </a:r>
            <a:r>
              <a:rPr lang="el-GR" sz="3600" spc="-60" dirty="0" smtClean="0">
                <a:solidFill>
                  <a:schemeClr val="tx2"/>
                </a:solidFill>
              </a:rPr>
              <a:t> το </a:t>
            </a:r>
            <a:r>
              <a:rPr lang="el-GR" sz="3600" spc="-60" dirty="0" err="1" smtClean="0">
                <a:solidFill>
                  <a:schemeClr val="tx2"/>
                </a:solidFill>
              </a:rPr>
              <a:t>κουμπι</a:t>
            </a:r>
            <a:r>
              <a:rPr lang="el-GR" sz="3600" spc="-60" dirty="0" smtClean="0">
                <a:solidFill>
                  <a:schemeClr val="tx2"/>
                </a:solidFill>
              </a:rPr>
              <a:t> της </a:t>
            </a:r>
            <a:r>
              <a:rPr lang="el-GR" sz="3600" spc="-60" dirty="0" err="1" smtClean="0">
                <a:solidFill>
                  <a:schemeClr val="tx2"/>
                </a:solidFill>
              </a:rPr>
              <a:t>εξοδου</a:t>
            </a:r>
            <a:endParaRPr lang="en-US" sz="3600" spc="-60" dirty="0">
              <a:solidFill>
                <a:schemeClr val="tx2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EV3Lessons.com (Last Edit 2/28/2015)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398042" y="6411595"/>
            <a:ext cx="497305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2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EV3Lessons.com (Last Edit 2/28/2015)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398042" y="6411595"/>
            <a:ext cx="497305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19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199" y="152718"/>
            <a:ext cx="8245475" cy="76584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700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pc="-60" dirty="0" smtClean="0">
                <a:solidFill>
                  <a:schemeClr val="tx2"/>
                </a:solidFill>
              </a:rPr>
              <a:t>My Block</a:t>
            </a:r>
            <a:r>
              <a:rPr lang="el-GR" sz="3600" spc="-60" dirty="0" smtClean="0">
                <a:solidFill>
                  <a:schemeClr val="tx2"/>
                </a:solidFill>
              </a:rPr>
              <a:t> στην </a:t>
            </a:r>
            <a:r>
              <a:rPr lang="el-GR" sz="3600" spc="-60" dirty="0" err="1" smtClean="0">
                <a:solidFill>
                  <a:schemeClr val="tx2"/>
                </a:solidFill>
              </a:rPr>
              <a:t>γαλαζοπρασινη</a:t>
            </a:r>
            <a:r>
              <a:rPr lang="el-GR" sz="3600" spc="-60" dirty="0" smtClean="0">
                <a:solidFill>
                  <a:schemeClr val="tx2"/>
                </a:solidFill>
              </a:rPr>
              <a:t> </a:t>
            </a:r>
            <a:r>
              <a:rPr lang="el-GR" sz="3600" spc="-60" dirty="0" err="1" smtClean="0">
                <a:solidFill>
                  <a:schemeClr val="tx2"/>
                </a:solidFill>
              </a:rPr>
              <a:t>καρτελα</a:t>
            </a:r>
            <a:r>
              <a:rPr lang="el-GR" sz="3600" spc="-60" dirty="0" smtClean="0">
                <a:solidFill>
                  <a:schemeClr val="tx2"/>
                </a:solidFill>
              </a:rPr>
              <a:t> </a:t>
            </a:r>
            <a:endParaRPr lang="en-US" sz="3600" spc="-60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9473" y="2185567"/>
            <a:ext cx="30023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 smtClean="0">
                <a:solidFill>
                  <a:srgbClr val="0000FF"/>
                </a:solidFill>
              </a:rPr>
              <a:t>Μπορείς τώρα να χρησιμοποιήσεις το καινούργιο </a:t>
            </a:r>
            <a:r>
              <a:rPr lang="en-US" sz="2400" dirty="0" err="1" smtClean="0">
                <a:solidFill>
                  <a:srgbClr val="0000FF"/>
                </a:solidFill>
              </a:rPr>
              <a:t>MyBlock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l-GR" sz="2400" dirty="0" smtClean="0">
                <a:solidFill>
                  <a:srgbClr val="0000FF"/>
                </a:solidFill>
              </a:rPr>
              <a:t>σε οποιοδήποτε κώδικα.</a:t>
            </a:r>
            <a:endParaRPr lang="en-US" sz="2400" dirty="0">
              <a:solidFill>
                <a:srgbClr val="0000FF"/>
              </a:solidFill>
            </a:endParaRPr>
          </a:p>
        </p:txBody>
      </p:sp>
      <p:pic>
        <p:nvPicPr>
          <p:cNvPr id="12" name="Picture 11" descr="Screen Shot 2015-02-19 at 2.32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793" y="2105821"/>
            <a:ext cx="5080000" cy="2044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Rounded Rectangle 12"/>
          <p:cNvSpPr/>
          <p:nvPr/>
        </p:nvSpPr>
        <p:spPr>
          <a:xfrm>
            <a:off x="4579936" y="3016564"/>
            <a:ext cx="1057882" cy="1065981"/>
          </a:xfrm>
          <a:prstGeom prst="round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6660824" y="2472233"/>
            <a:ext cx="871462" cy="544331"/>
          </a:xfrm>
          <a:prstGeom prst="round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0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 smtClean="0"/>
              <a:t>Σκοποσ</a:t>
            </a:r>
            <a:r>
              <a:rPr lang="el-GR" dirty="0" smtClean="0"/>
              <a:t> </a:t>
            </a:r>
            <a:r>
              <a:rPr lang="el-GR" dirty="0" err="1" smtClean="0"/>
              <a:t>μαθηματοσ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l-GR" dirty="0" smtClean="0"/>
              <a:t>Να μάθεις πώς να δημιουργείς</a:t>
            </a:r>
            <a:r>
              <a:rPr lang="en-US" dirty="0" smtClean="0"/>
              <a:t> </a:t>
            </a:r>
            <a:r>
              <a:rPr lang="el-GR" dirty="0" smtClean="0"/>
              <a:t>ειδικά </a:t>
            </a:r>
            <a:r>
              <a:rPr lang="en-US" dirty="0" smtClean="0"/>
              <a:t>blocks </a:t>
            </a:r>
            <a:r>
              <a:rPr lang="el-GR" dirty="0" smtClean="0"/>
              <a:t>στο προγραμματιστικό περιβάλλον των </a:t>
            </a:r>
            <a:r>
              <a:rPr lang="en-US" dirty="0" smtClean="0"/>
              <a:t>EV3 ( </a:t>
            </a:r>
            <a:r>
              <a:rPr lang="en-US" dirty="0" err="1" smtClean="0"/>
              <a:t>MyBlocks</a:t>
            </a:r>
            <a:r>
              <a:rPr lang="en-US" dirty="0" smtClean="0"/>
              <a:t>)</a:t>
            </a:r>
            <a:r>
              <a:rPr lang="el-GR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l-GR" dirty="0" smtClean="0"/>
              <a:t>Να μάθεις τον λόγο για τον οποίο τα </a:t>
            </a:r>
            <a:r>
              <a:rPr lang="en-US" dirty="0" err="1" smtClean="0"/>
              <a:t>MyBlocks</a:t>
            </a:r>
            <a:r>
              <a:rPr lang="en-US" dirty="0" smtClean="0"/>
              <a:t> </a:t>
            </a:r>
            <a:r>
              <a:rPr lang="el-GR" dirty="0" smtClean="0"/>
              <a:t>είναι χρήσιμα.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l-GR" dirty="0" smtClean="0"/>
              <a:t>Να μάθεις πώς να κατασκευάζεις </a:t>
            </a:r>
            <a:r>
              <a:rPr lang="en-US" dirty="0" err="1" smtClean="0"/>
              <a:t>MyBlocks</a:t>
            </a:r>
            <a:r>
              <a:rPr lang="en-US" dirty="0" smtClean="0"/>
              <a:t> </a:t>
            </a:r>
            <a:r>
              <a:rPr lang="el-GR" dirty="0" smtClean="0"/>
              <a:t>με εισόδους και εξόδους.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EV3Lessons.com (Last Edit 2/28/2015)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8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832"/>
            <a:ext cx="8245474" cy="4963057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l-GR" sz="1800" dirty="0" smtClean="0"/>
              <a:t>Αυτός ο οδηγός δημιουργήθηκε από τους </a:t>
            </a:r>
            <a:r>
              <a:rPr lang="en-US" sz="1800" dirty="0" smtClean="0"/>
              <a:t>Sanjay </a:t>
            </a:r>
            <a:r>
              <a:rPr lang="en-US" sz="1800" dirty="0" err="1" smtClean="0"/>
              <a:t>Seshan</a:t>
            </a:r>
            <a:r>
              <a:rPr lang="en-US" sz="1800" dirty="0" smtClean="0"/>
              <a:t> </a:t>
            </a:r>
            <a:r>
              <a:rPr lang="el-GR" sz="1800" dirty="0" smtClean="0"/>
              <a:t>και</a:t>
            </a:r>
            <a:r>
              <a:rPr lang="en-US" sz="1800" dirty="0" smtClean="0"/>
              <a:t> Arvind </a:t>
            </a:r>
            <a:r>
              <a:rPr lang="en-US" sz="1800" dirty="0" err="1" smtClean="0"/>
              <a:t>Seshan</a:t>
            </a:r>
            <a:r>
              <a:rPr lang="en-US" sz="1800" dirty="0" smtClean="0"/>
              <a:t> </a:t>
            </a:r>
            <a:r>
              <a:rPr lang="el-GR" sz="1800" dirty="0" smtClean="0"/>
              <a:t>από την</a:t>
            </a:r>
            <a:r>
              <a:rPr lang="en-US" sz="1800" dirty="0" smtClean="0"/>
              <a:t> Droids Robotics</a:t>
            </a:r>
            <a:r>
              <a:rPr lang="el-GR" sz="1800" dirty="0" smtClean="0"/>
              <a:t> και μεταφράστηκε από τον Πλακιά Γεώργιο</a:t>
            </a:r>
            <a:r>
              <a:rPr lang="en-US" sz="1800" dirty="0" smtClean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el-GR" sz="1800" dirty="0" smtClean="0"/>
              <a:t>Περισσότερα μαθήματα διαθέσιμα στο </a:t>
            </a:r>
            <a:r>
              <a:rPr lang="en-US" sz="1800" dirty="0" smtClean="0"/>
              <a:t>www.ev3lessons.com</a:t>
            </a:r>
          </a:p>
          <a:p>
            <a:pPr marL="342900" indent="-342900">
              <a:buFont typeface="Arial"/>
              <a:buChar char="•"/>
            </a:pPr>
            <a:r>
              <a:rPr lang="el-GR" sz="1800" dirty="0" smtClean="0"/>
              <a:t>Ε</a:t>
            </a:r>
            <a:r>
              <a:rPr lang="en-US" sz="1800" dirty="0" smtClean="0"/>
              <a:t>mail</a:t>
            </a:r>
            <a:r>
              <a:rPr lang="el-GR" sz="1800" dirty="0" smtClean="0"/>
              <a:t> συγγραφέα </a:t>
            </a:r>
            <a:r>
              <a:rPr lang="en-US" sz="1800" dirty="0" smtClean="0"/>
              <a:t>: </a:t>
            </a:r>
            <a:r>
              <a:rPr lang="en-US" sz="1800" dirty="0" smtClean="0">
                <a:hlinkClick r:id="rId3"/>
              </a:rPr>
              <a:t>team@droidsrobotics.org</a:t>
            </a: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Email </a:t>
            </a:r>
            <a:r>
              <a:rPr lang="el-GR" sz="1800" dirty="0" smtClean="0"/>
              <a:t>μεταφραστή </a:t>
            </a:r>
            <a:r>
              <a:rPr lang="el-GR" sz="1800" b="0" dirty="0" smtClean="0"/>
              <a:t>: </a:t>
            </a:r>
            <a:r>
              <a:rPr lang="en-US" sz="1800" dirty="0" err="1"/>
              <a:t>Plakias</a:t>
            </a:r>
            <a:r>
              <a:rPr lang="en-US" sz="1800" dirty="0"/>
              <a:t> Georgios</a:t>
            </a:r>
            <a:r>
              <a:rPr lang="en-US" sz="1800" b="0" dirty="0"/>
              <a:t> </a:t>
            </a:r>
            <a:r>
              <a:rPr lang="en-US" sz="1800" u="sng" dirty="0" smtClean="0">
                <a:solidFill>
                  <a:schemeClr val="accent2">
                    <a:lumMod val="75000"/>
                  </a:schemeClr>
                </a:solidFill>
              </a:rPr>
              <a:t>plakiasge@gmail.com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EV3Lessons.com (Last Edit 2/28/2015)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543544" y="6359496"/>
            <a:ext cx="575832" cy="437053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29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Τι </a:t>
            </a:r>
            <a:r>
              <a:rPr lang="en-US" dirty="0" err="1" smtClean="0"/>
              <a:t>einai</a:t>
            </a:r>
            <a:r>
              <a:rPr lang="en-US" dirty="0" smtClean="0"/>
              <a:t> to </a:t>
            </a:r>
            <a:r>
              <a:rPr lang="en-US" dirty="0" err="1" smtClean="0"/>
              <a:t>myblock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9580"/>
            <a:ext cx="4001535" cy="5016584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Arial"/>
              <a:buChar char="•"/>
            </a:pPr>
            <a:r>
              <a:rPr lang="el-GR" sz="2400" b="0" dirty="0" smtClean="0"/>
              <a:t>Το </a:t>
            </a:r>
            <a:r>
              <a:rPr lang="en-US" sz="2400" b="0" dirty="0" err="1" smtClean="0"/>
              <a:t>MyBlock</a:t>
            </a:r>
            <a:r>
              <a:rPr lang="en-US" sz="2400" b="0" dirty="0" smtClean="0"/>
              <a:t> </a:t>
            </a:r>
            <a:r>
              <a:rPr lang="el-GR" sz="2400" b="0" dirty="0" smtClean="0"/>
              <a:t>είναι ένας συνδυασμός ενός ή περισσότερων </a:t>
            </a:r>
            <a:r>
              <a:rPr lang="en-US" sz="2400" b="0" dirty="0" smtClean="0"/>
              <a:t>blocks </a:t>
            </a:r>
            <a:r>
              <a:rPr lang="el-GR" sz="2400" b="0" dirty="0" smtClean="0"/>
              <a:t>τα οποία εσύ δημιουργείς και μπορούν να ομαδοποιηθούν σε ένα </a:t>
            </a:r>
            <a:r>
              <a:rPr lang="en-US" sz="2400" b="0" dirty="0" smtClean="0"/>
              <a:t>block.</a:t>
            </a:r>
          </a:p>
          <a:p>
            <a:pPr marL="342900" indent="-342900">
              <a:buFont typeface="Arial"/>
              <a:buChar char="•"/>
            </a:pPr>
            <a:r>
              <a:rPr lang="el-GR" sz="2400" b="0" dirty="0" smtClean="0"/>
              <a:t>Τα </a:t>
            </a:r>
            <a:r>
              <a:rPr lang="en-US" sz="2400" b="0" dirty="0" err="1" smtClean="0"/>
              <a:t>MyBlocks</a:t>
            </a:r>
            <a:r>
              <a:rPr lang="en-US" sz="2400" b="0" dirty="0" smtClean="0"/>
              <a:t> </a:t>
            </a:r>
            <a:r>
              <a:rPr lang="el-GR" sz="2400" b="0" dirty="0" smtClean="0"/>
              <a:t>είναι ουσιαστικά δικά σου ειδικά </a:t>
            </a:r>
            <a:r>
              <a:rPr lang="en-US" sz="2400" b="0" dirty="0" smtClean="0"/>
              <a:t>blocks </a:t>
            </a:r>
            <a:r>
              <a:rPr lang="el-GR" sz="2400" b="0" dirty="0" smtClean="0"/>
              <a:t>στο </a:t>
            </a:r>
            <a:r>
              <a:rPr lang="en-US" sz="2400" b="0" dirty="0" smtClean="0"/>
              <a:t>NXT </a:t>
            </a:r>
            <a:r>
              <a:rPr lang="el-GR" sz="2400" b="0" dirty="0" smtClean="0"/>
              <a:t>ή το </a:t>
            </a:r>
            <a:r>
              <a:rPr lang="en-US" sz="2400" b="0" dirty="0" smtClean="0"/>
              <a:t>EV3.</a:t>
            </a:r>
          </a:p>
          <a:p>
            <a:pPr marL="342900" indent="-342900">
              <a:buFont typeface="Arial"/>
              <a:buChar char="•"/>
            </a:pPr>
            <a:r>
              <a:rPr lang="el-GR" sz="2400" b="0" dirty="0" smtClean="0"/>
              <a:t>Μόλις δημιουργήσεις ένα </a:t>
            </a:r>
            <a:r>
              <a:rPr lang="en-US" sz="2400" b="0" dirty="0" err="1" smtClean="0"/>
              <a:t>Myblock</a:t>
            </a:r>
            <a:r>
              <a:rPr lang="en-US" sz="2400" b="0" dirty="0" smtClean="0"/>
              <a:t> </a:t>
            </a:r>
            <a:r>
              <a:rPr lang="el-GR" sz="2400" b="0" dirty="0" smtClean="0"/>
              <a:t>μπορείς να το χρησιμοποιήσεις σε διάφορα προγράμματα.</a:t>
            </a:r>
          </a:p>
          <a:p>
            <a:pPr marL="342900" indent="-342900">
              <a:buFont typeface="Arial"/>
              <a:buChar char="•"/>
            </a:pPr>
            <a:r>
              <a:rPr lang="el-GR" sz="2400" b="0" dirty="0" smtClean="0"/>
              <a:t>Όπως και όλα τα </a:t>
            </a:r>
            <a:r>
              <a:rPr lang="en-US" sz="2400" b="0" dirty="0" smtClean="0"/>
              <a:t>blocks </a:t>
            </a:r>
            <a:r>
              <a:rPr lang="el-GR" sz="2400" b="0" dirty="0" smtClean="0"/>
              <a:t>στο</a:t>
            </a:r>
            <a:r>
              <a:rPr lang="en-US" sz="2400" b="0" dirty="0" smtClean="0"/>
              <a:t> EV3, </a:t>
            </a:r>
            <a:r>
              <a:rPr lang="el-GR" sz="2400" b="0" dirty="0" smtClean="0"/>
              <a:t>τα </a:t>
            </a:r>
            <a:r>
              <a:rPr lang="en-US" sz="2400" b="0" dirty="0" err="1" smtClean="0"/>
              <a:t>MyBlocks</a:t>
            </a:r>
            <a:r>
              <a:rPr lang="en-US" sz="2400" b="0" dirty="0" smtClean="0"/>
              <a:t> </a:t>
            </a:r>
            <a:r>
              <a:rPr lang="el-GR" sz="2400" b="0" dirty="0" smtClean="0"/>
              <a:t>μπορεί να έχουν και αυτά εισόδους και εξόδους. </a:t>
            </a:r>
            <a:endParaRPr lang="en-US" sz="2400" b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EV3Lessons.com (Last Edit 2/28/2015)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my blocks.tif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72" t="16085" r="38554" b="56905"/>
          <a:stretch/>
        </p:blipFill>
        <p:spPr>
          <a:xfrm>
            <a:off x="5052672" y="1266971"/>
            <a:ext cx="3340214" cy="15308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38613" y="2789629"/>
            <a:ext cx="3771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Τα δύο παραπάνω </a:t>
            </a:r>
            <a:r>
              <a:rPr lang="en-US" dirty="0" smtClean="0"/>
              <a:t>blocks </a:t>
            </a:r>
            <a:r>
              <a:rPr lang="el-GR" dirty="0" smtClean="0"/>
              <a:t>είναι παραδείγματα </a:t>
            </a:r>
            <a:r>
              <a:rPr lang="en-US" dirty="0" err="1" smtClean="0"/>
              <a:t>MyBlocks</a:t>
            </a:r>
            <a:r>
              <a:rPr lang="el-GR" dirty="0" smtClean="0"/>
              <a:t>: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Move_Inches</a:t>
            </a:r>
            <a:r>
              <a:rPr lang="en-US" dirty="0" smtClean="0"/>
              <a:t> </a:t>
            </a:r>
            <a:r>
              <a:rPr lang="el-GR" dirty="0" smtClean="0"/>
              <a:t>λέει στο ρομπότ να κινηθεί όσες ίντσες εμείς εισάγουμε.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Turn_Degrees</a:t>
            </a:r>
            <a:r>
              <a:rPr lang="en-US" dirty="0" smtClean="0"/>
              <a:t> </a:t>
            </a:r>
            <a:r>
              <a:rPr lang="el-GR" dirty="0" smtClean="0"/>
              <a:t>λέει στο ρομπότ να στρίψει όσες φορές εμείς εισάγουμε.</a:t>
            </a:r>
            <a:endParaRPr lang="en-US" dirty="0" smtClean="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728825" y="1494063"/>
            <a:ext cx="14059" cy="3484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24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err="1" smtClean="0"/>
              <a:t>Γιατι</a:t>
            </a:r>
            <a:r>
              <a:rPr lang="el-GR" dirty="0" smtClean="0"/>
              <a:t> </a:t>
            </a:r>
            <a:r>
              <a:rPr lang="el-GR" dirty="0" err="1" smtClean="0"/>
              <a:t>χρειαζοναται</a:t>
            </a:r>
            <a:r>
              <a:rPr lang="el-GR" dirty="0" smtClean="0"/>
              <a:t>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140" y="1212528"/>
            <a:ext cx="8561878" cy="1110641"/>
          </a:xfrm>
        </p:spPr>
        <p:txBody>
          <a:bodyPr/>
          <a:lstStyle/>
          <a:p>
            <a:pPr marL="0" indent="0">
              <a:buNone/>
            </a:pPr>
            <a:r>
              <a:rPr lang="el-GR" sz="2400" dirty="0" smtClean="0">
                <a:solidFill>
                  <a:srgbClr val="0000FF"/>
                </a:solidFill>
              </a:rPr>
              <a:t>Γιατί με τα </a:t>
            </a:r>
            <a:r>
              <a:rPr lang="en-US" sz="2400" dirty="0" err="1" smtClean="0">
                <a:solidFill>
                  <a:srgbClr val="0000FF"/>
                </a:solidFill>
              </a:rPr>
              <a:t>MyBlocks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l-GR" sz="2400" dirty="0" smtClean="0">
                <a:solidFill>
                  <a:srgbClr val="0000FF"/>
                </a:solidFill>
              </a:rPr>
              <a:t>ο κώδικάς σου θα φαίνεται </a:t>
            </a:r>
            <a:r>
              <a:rPr lang="el-GR" sz="2400" dirty="0" err="1" smtClean="0">
                <a:solidFill>
                  <a:srgbClr val="0000FF"/>
                </a:solidFill>
              </a:rPr>
              <a:t>ετσι</a:t>
            </a:r>
            <a:r>
              <a:rPr lang="el-GR" sz="2400" dirty="0" smtClean="0">
                <a:solidFill>
                  <a:srgbClr val="0000FF"/>
                </a:solidFill>
              </a:rPr>
              <a:t>: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35140" y="3264060"/>
            <a:ext cx="8561878" cy="1110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400" dirty="0" smtClean="0">
                <a:solidFill>
                  <a:srgbClr val="FF6600"/>
                </a:solidFill>
              </a:rPr>
              <a:t>Αντί για αυτό</a:t>
            </a:r>
            <a:r>
              <a:rPr lang="en-US" sz="2400" dirty="0" smtClean="0">
                <a:solidFill>
                  <a:srgbClr val="FF6600"/>
                </a:solidFill>
              </a:rPr>
              <a:t>….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35140" y="5197772"/>
            <a:ext cx="8561878" cy="903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l-GR" sz="2200" dirty="0" smtClean="0">
                <a:solidFill>
                  <a:srgbClr val="329B65"/>
                </a:solidFill>
              </a:rPr>
              <a:t>Αυτό σε βοηθάει να τον διαβάζεις και να κάνεις αλλαγές πιο εύκολα.</a:t>
            </a:r>
            <a:endParaRPr lang="en-US" sz="2200" dirty="0" smtClean="0">
              <a:solidFill>
                <a:srgbClr val="329B65"/>
              </a:solidFill>
            </a:endParaRPr>
          </a:p>
        </p:txBody>
      </p:sp>
      <p:pic>
        <p:nvPicPr>
          <p:cNvPr id="6" name="Picture 5" descr="my blocks.tif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4" t="16085" r="11988" b="56905"/>
          <a:stretch/>
        </p:blipFill>
        <p:spPr>
          <a:xfrm>
            <a:off x="131230" y="2122842"/>
            <a:ext cx="8376611" cy="1141218"/>
          </a:xfrm>
          <a:prstGeom prst="rect">
            <a:avLst/>
          </a:prstGeom>
        </p:spPr>
      </p:pic>
      <p:pic>
        <p:nvPicPr>
          <p:cNvPr id="7" name="Picture 6" descr="move string.tif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54" b="44866"/>
          <a:stretch/>
        </p:blipFill>
        <p:spPr>
          <a:xfrm>
            <a:off x="75310" y="3725827"/>
            <a:ext cx="8721708" cy="990001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EV3Lessons.com (Last Edit 2/28/2015)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20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  </a:t>
            </a:r>
            <a:r>
              <a:rPr lang="el-GR" sz="3000" dirty="0" err="1" smtClean="0"/>
              <a:t>Ποτε</a:t>
            </a:r>
            <a:r>
              <a:rPr lang="el-GR" sz="3000" dirty="0" smtClean="0"/>
              <a:t> </a:t>
            </a:r>
            <a:r>
              <a:rPr lang="el-GR" sz="3000" dirty="0" err="1" smtClean="0"/>
              <a:t>χρησιμοποιουμε</a:t>
            </a:r>
            <a:r>
              <a:rPr lang="el-GR" sz="3000" dirty="0" smtClean="0"/>
              <a:t> </a:t>
            </a:r>
            <a:r>
              <a:rPr lang="en-US" sz="3000" dirty="0" err="1" smtClean="0"/>
              <a:t>myblocks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6" y="1276736"/>
            <a:ext cx="7336707" cy="4762584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/>
              <a:buChar char="•"/>
            </a:pPr>
            <a:r>
              <a:rPr lang="el-GR" sz="2400" dirty="0" smtClean="0"/>
              <a:t>Όποτε το ρομπότ πρόκειται να επαναλάβει την ίδια διαδικασία μέσα σε ένα πρόγραμμα.</a:t>
            </a:r>
          </a:p>
          <a:p>
            <a:pPr marL="342900" indent="-342900">
              <a:buFont typeface="Arial"/>
              <a:buChar char="•"/>
            </a:pPr>
            <a:r>
              <a:rPr lang="el-GR" sz="2400" dirty="0" smtClean="0"/>
              <a:t>Όταν ο κώδικας επαναλαμβάνεται σε άλλο πρόγραμμα.</a:t>
            </a: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l-GR" sz="2400" dirty="0" smtClean="0"/>
              <a:t>Για να οργανώσεις και να απλοποιήσεις τον κώδικα.</a:t>
            </a:r>
            <a:endParaRPr lang="en-US" sz="2400" dirty="0"/>
          </a:p>
          <a:p>
            <a:pPr marL="800100" lvl="1" indent="-342900">
              <a:buFont typeface="Arial"/>
              <a:buChar char="•"/>
            </a:pPr>
            <a:r>
              <a:rPr lang="el-GR" sz="2400" dirty="0" smtClean="0"/>
              <a:t>π.χ. Έχεις 2 διαφορετικές εκδοχές ενός προγράμματος και το αρχικό μέρος και των δύο προγραμμάτων είναι ίδιο. Συμπυκνώνοντας το όμοιο κομμάτι σε ένα </a:t>
            </a:r>
            <a:r>
              <a:rPr lang="en-US" sz="2400" dirty="0" err="1" smtClean="0"/>
              <a:t>MyBlock</a:t>
            </a:r>
            <a:r>
              <a:rPr lang="en-US" sz="2400" dirty="0" smtClean="0"/>
              <a:t>, </a:t>
            </a:r>
            <a:r>
              <a:rPr lang="el-GR" sz="2400" dirty="0" smtClean="0"/>
              <a:t>σου επιτρέπει να «καθαρίσει» ο κώδικας και στα 2 προγράμματα. 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EV3Lessons.com (Last Edit 2/28/2015)</a:t>
            </a:r>
            <a:endParaRPr lang="en-US"/>
          </a:p>
        </p:txBody>
      </p:sp>
      <p:pic>
        <p:nvPicPr>
          <p:cNvPr id="5" name="Picture 4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844" y="1009567"/>
            <a:ext cx="1213540" cy="128590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2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 smtClean="0"/>
              <a:t>Συζητηση</a:t>
            </a:r>
            <a:r>
              <a:rPr lang="el-GR" dirty="0" smtClean="0"/>
              <a:t>: Τι </a:t>
            </a:r>
            <a:r>
              <a:rPr lang="el-GR" dirty="0" err="1" smtClean="0"/>
              <a:t>κανει</a:t>
            </a:r>
            <a:r>
              <a:rPr lang="el-GR" dirty="0" smtClean="0"/>
              <a:t> </a:t>
            </a:r>
            <a:r>
              <a:rPr lang="en-US" dirty="0" smtClean="0"/>
              <a:t>e</a:t>
            </a:r>
            <a:r>
              <a:rPr lang="el-GR" dirty="0" smtClean="0"/>
              <a:t>να </a:t>
            </a:r>
            <a:r>
              <a:rPr lang="el-GR" dirty="0" err="1" smtClean="0"/>
              <a:t>χρησιμο</a:t>
            </a:r>
            <a:r>
              <a:rPr lang="el-GR" dirty="0" smtClean="0"/>
              <a:t> </a:t>
            </a:r>
            <a:r>
              <a:rPr lang="en-US" dirty="0" err="1" smtClean="0"/>
              <a:t>myblock</a:t>
            </a:r>
            <a:r>
              <a:rPr lang="el-GR" dirty="0" smtClean="0"/>
              <a:t>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524318"/>
            <a:ext cx="8245474" cy="4373563"/>
          </a:xfrm>
        </p:spPr>
        <p:txBody>
          <a:bodyPr>
            <a:normAutofit fontScale="55000" lnSpcReduction="20000"/>
          </a:bodyPr>
          <a:lstStyle/>
          <a:p>
            <a:r>
              <a:rPr lang="el-GR" sz="2800" dirty="0" smtClean="0"/>
              <a:t>Σημείωση: Δημιουργώντας ένα </a:t>
            </a:r>
            <a:r>
              <a:rPr lang="en-US" sz="2800" dirty="0" err="1" smtClean="0"/>
              <a:t>MyMblock</a:t>
            </a:r>
            <a:r>
              <a:rPr lang="en-US" sz="2800" dirty="0" smtClean="0"/>
              <a:t> </a:t>
            </a:r>
            <a:r>
              <a:rPr lang="el-GR" sz="2800" dirty="0" smtClean="0"/>
              <a:t>με εισόδους και εξόδους μπορεί να το κάνει πολύ χρήσιμο. Αλλά, θα πρέπει να προσέξεις να μην το κάνεις ιδιαίτερα περίπλοκο.</a:t>
            </a:r>
            <a:endParaRPr lang="en-US" sz="2800" dirty="0"/>
          </a:p>
          <a:p>
            <a:endParaRPr lang="en-US" sz="2600" dirty="0" smtClean="0">
              <a:solidFill>
                <a:srgbClr val="0000FF"/>
              </a:solidFill>
            </a:endParaRPr>
          </a:p>
          <a:p>
            <a:r>
              <a:rPr lang="el-GR" sz="2600" dirty="0" smtClean="0">
                <a:solidFill>
                  <a:srgbClr val="0000FF"/>
                </a:solidFill>
              </a:rPr>
              <a:t>Ερώτηση</a:t>
            </a:r>
            <a:r>
              <a:rPr lang="en-US" sz="2600" dirty="0" smtClean="0">
                <a:solidFill>
                  <a:srgbClr val="0000FF"/>
                </a:solidFill>
              </a:rPr>
              <a:t>: </a:t>
            </a:r>
            <a:r>
              <a:rPr lang="el-GR" dirty="0" smtClean="0"/>
              <a:t>Κοίταξε τα παρακάτω </a:t>
            </a:r>
            <a:r>
              <a:rPr lang="en-US" dirty="0" err="1" smtClean="0"/>
              <a:t>MyBlocks</a:t>
            </a:r>
            <a:r>
              <a:rPr lang="el-GR" dirty="0" smtClean="0"/>
              <a:t>. Πιο είναι κατά την γνώμη σου πιο χρήσιμο για να κινηθεί ένα ρομπότ;</a:t>
            </a:r>
            <a:endParaRPr lang="en-US" dirty="0"/>
          </a:p>
          <a:p>
            <a:r>
              <a:rPr lang="en-US" sz="2200" dirty="0" smtClean="0"/>
              <a:t>1) Move2Inches (Moves the robot two inches)</a:t>
            </a:r>
            <a:r>
              <a:rPr lang="el-GR" sz="2200" dirty="0" smtClean="0"/>
              <a:t>/ Προχώρα 2 ίντσες ( Το ρομπότ κινείται 2 ίντσες)</a:t>
            </a:r>
            <a:endParaRPr lang="en-US" sz="2200" dirty="0"/>
          </a:p>
          <a:p>
            <a:r>
              <a:rPr lang="en-US" sz="2200" dirty="0" smtClean="0"/>
              <a:t>2) </a:t>
            </a:r>
            <a:r>
              <a:rPr lang="en-US" sz="2200" dirty="0" err="1" smtClean="0"/>
              <a:t>MoveInches</a:t>
            </a:r>
            <a:r>
              <a:rPr lang="en-US" sz="2200" dirty="0" smtClean="0"/>
              <a:t> </a:t>
            </a:r>
            <a:r>
              <a:rPr lang="en-US" sz="2200" dirty="0"/>
              <a:t>with an inches and power </a:t>
            </a:r>
            <a:r>
              <a:rPr lang="en-US" sz="2200" dirty="0" smtClean="0"/>
              <a:t>input</a:t>
            </a:r>
            <a:r>
              <a:rPr lang="el-GR" sz="2200" dirty="0" smtClean="0"/>
              <a:t>/ Προχώρα ίντσες ( Με είσοδο για ίντσες και ισχύ κινητήρα).</a:t>
            </a:r>
            <a:endParaRPr lang="en-US" sz="2200" dirty="0"/>
          </a:p>
          <a:p>
            <a:r>
              <a:rPr lang="en-US" sz="2200" dirty="0" smtClean="0"/>
              <a:t>3) </a:t>
            </a:r>
            <a:r>
              <a:rPr lang="en-US" sz="2200" dirty="0" err="1" smtClean="0"/>
              <a:t>MoveInches</a:t>
            </a:r>
            <a:r>
              <a:rPr lang="en-US" sz="2200" dirty="0" smtClean="0"/>
              <a:t> </a:t>
            </a:r>
            <a:r>
              <a:rPr lang="en-US" sz="2200" dirty="0"/>
              <a:t>with inches, power, angle, coast/brake, etc.  </a:t>
            </a:r>
            <a:r>
              <a:rPr lang="en-US" sz="2200" dirty="0" smtClean="0"/>
              <a:t>Inputs</a:t>
            </a:r>
            <a:r>
              <a:rPr lang="el-GR" sz="2200" dirty="0" smtClean="0"/>
              <a:t>/ Προχώρα ίντσες με είσοδο για ίντσες, ισχύ, </a:t>
            </a:r>
            <a:r>
              <a:rPr lang="el-GR" sz="2200" dirty="0" err="1" smtClean="0"/>
              <a:t>γώνια</a:t>
            </a:r>
            <a:r>
              <a:rPr lang="el-GR" sz="2200" dirty="0" smtClean="0"/>
              <a:t>, </a:t>
            </a:r>
            <a:r>
              <a:rPr lang="en-US" sz="2200" dirty="0" smtClean="0"/>
              <a:t>coast/brake </a:t>
            </a:r>
            <a:r>
              <a:rPr lang="el-GR" sz="2200" dirty="0" smtClean="0"/>
              <a:t>και άλλα.</a:t>
            </a:r>
            <a:endParaRPr lang="en-US" sz="2200" dirty="0"/>
          </a:p>
          <a:p>
            <a:endParaRPr lang="en-US" dirty="0"/>
          </a:p>
          <a:p>
            <a:r>
              <a:rPr lang="el-GR" sz="2600" dirty="0" smtClean="0">
                <a:solidFill>
                  <a:srgbClr val="0000FF"/>
                </a:solidFill>
              </a:rPr>
              <a:t>Απάντηση:</a:t>
            </a:r>
            <a:endParaRPr lang="en-US" sz="2600" dirty="0" smtClean="0">
              <a:solidFill>
                <a:srgbClr val="0000FF"/>
              </a:solidFill>
            </a:endParaRPr>
          </a:p>
          <a:p>
            <a:r>
              <a:rPr lang="en-US" sz="2200" dirty="0" smtClean="0"/>
              <a:t>Move2Inches </a:t>
            </a:r>
            <a:r>
              <a:rPr lang="el-GR" sz="2200" dirty="0" smtClean="0"/>
              <a:t>ίσως χρησιμοποιηθεί συχνά αλλά θα σε αναγκάσει να δημιουργήσεις άλλα </a:t>
            </a:r>
            <a:r>
              <a:rPr lang="en-US" sz="2200" dirty="0" smtClean="0"/>
              <a:t>blocks </a:t>
            </a:r>
            <a:r>
              <a:rPr lang="el-GR" sz="2200" dirty="0" smtClean="0"/>
              <a:t>για άλλες αποστάσεις. Αυτό θα είναι δύσκολο για να τα αναβαθμίσεις και να τα διορθώσεις αν χρειαστεί αργότερα.</a:t>
            </a:r>
            <a:endParaRPr lang="en-US" sz="2200" dirty="0" smtClean="0"/>
          </a:p>
          <a:p>
            <a:r>
              <a:rPr lang="en-US" sz="2200" dirty="0" err="1" smtClean="0"/>
              <a:t>MoveInches</a:t>
            </a:r>
            <a:r>
              <a:rPr lang="en-US" sz="2200" dirty="0" smtClean="0"/>
              <a:t> </a:t>
            </a:r>
            <a:r>
              <a:rPr lang="el-GR" sz="2200" dirty="0" smtClean="0"/>
              <a:t>με είσοδο για ίντσες, ισχύ, γωνία, </a:t>
            </a:r>
            <a:r>
              <a:rPr lang="en-US" sz="2200" dirty="0" smtClean="0"/>
              <a:t>coast/brake </a:t>
            </a:r>
            <a:r>
              <a:rPr lang="el-GR" sz="2200" dirty="0" smtClean="0"/>
              <a:t>και άλλα ίσως φαίνεται πιο βολικό αλλά μπορεί να μην χρειαστούν ποτέ αυτοί οι είσοδοι.</a:t>
            </a:r>
            <a:endParaRPr lang="en-US" sz="2200" dirty="0" smtClean="0"/>
          </a:p>
          <a:p>
            <a:r>
              <a:rPr lang="en-US" sz="2200" dirty="0" err="1" smtClean="0"/>
              <a:t>MoveInches</a:t>
            </a:r>
            <a:r>
              <a:rPr lang="en-US" sz="2200" dirty="0" smtClean="0"/>
              <a:t> </a:t>
            </a:r>
            <a:r>
              <a:rPr lang="el-GR" sz="2200" dirty="0" smtClean="0"/>
              <a:t>με είσοδο για ίντσες και ισχύ κινητήρα είναι μάλλον η καλύτερη επιλογή για όλες τις περιπτώσεις.</a:t>
            </a: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EV3Lessons.com (Last Edit 2/28/2015)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8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881" y="109477"/>
            <a:ext cx="8245475" cy="1371600"/>
          </a:xfrm>
        </p:spPr>
        <p:txBody>
          <a:bodyPr>
            <a:normAutofit/>
          </a:bodyPr>
          <a:lstStyle/>
          <a:p>
            <a:r>
              <a:rPr lang="el-GR" sz="3200" dirty="0" err="1" smtClean="0"/>
              <a:t>Συνοψη</a:t>
            </a:r>
            <a:r>
              <a:rPr lang="el-GR" sz="3200" dirty="0" smtClean="0"/>
              <a:t>: πως να </a:t>
            </a:r>
            <a:r>
              <a:rPr lang="el-GR" sz="3200" dirty="0" err="1" smtClean="0"/>
              <a:t>δημιουργησεις</a:t>
            </a:r>
            <a:r>
              <a:rPr lang="el-GR" sz="3200" dirty="0" smtClean="0"/>
              <a:t> </a:t>
            </a:r>
            <a:r>
              <a:rPr lang="el-GR" sz="3200" dirty="0" err="1" smtClean="0"/>
              <a:t>ενα</a:t>
            </a:r>
            <a:r>
              <a:rPr lang="el-GR" sz="3200" dirty="0" smtClean="0"/>
              <a:t> </a:t>
            </a:r>
            <a:r>
              <a:rPr lang="en-US" sz="3200" dirty="0" err="1" smtClean="0"/>
              <a:t>myblock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718" y="1664277"/>
            <a:ext cx="3456709" cy="4754995"/>
          </a:xfrm>
        </p:spPr>
        <p:txBody>
          <a:bodyPr>
            <a:normAutofit/>
          </a:bodyPr>
          <a:lstStyle/>
          <a:p>
            <a:r>
              <a:rPr lang="el-GR" dirty="0" smtClean="0">
                <a:solidFill>
                  <a:srgbClr val="008000"/>
                </a:solidFill>
              </a:rPr>
              <a:t>Βήμα 1: Επέλεξε τα </a:t>
            </a:r>
            <a:r>
              <a:rPr lang="en-US" dirty="0" smtClean="0">
                <a:solidFill>
                  <a:srgbClr val="008000"/>
                </a:solidFill>
              </a:rPr>
              <a:t>Blocks </a:t>
            </a:r>
            <a:r>
              <a:rPr lang="el-GR" dirty="0" smtClean="0">
                <a:solidFill>
                  <a:srgbClr val="008000"/>
                </a:solidFill>
              </a:rPr>
              <a:t>τα οποία θεωρείς ότι θα ξαναχρησιμοποιήσεις. Πήγαινε </a:t>
            </a:r>
            <a:r>
              <a:rPr lang="en-US" dirty="0" smtClean="0">
                <a:solidFill>
                  <a:srgbClr val="008000"/>
                </a:solidFill>
              </a:rPr>
              <a:t>Tools </a:t>
            </a:r>
            <a:r>
              <a:rPr lang="el-GR" dirty="0" smtClean="0">
                <a:solidFill>
                  <a:srgbClr val="008000"/>
                </a:solidFill>
              </a:rPr>
              <a:t>επέλεξε </a:t>
            </a:r>
            <a:r>
              <a:rPr lang="en-US" dirty="0" smtClean="0">
                <a:solidFill>
                  <a:srgbClr val="008000"/>
                </a:solidFill>
              </a:rPr>
              <a:t>My Block Builder</a:t>
            </a:r>
            <a:r>
              <a:rPr lang="el-GR" dirty="0" smtClean="0">
                <a:solidFill>
                  <a:srgbClr val="008000"/>
                </a:solidFill>
              </a:rPr>
              <a:t>.</a:t>
            </a:r>
            <a:endParaRPr lang="en-US" dirty="0" smtClean="0"/>
          </a:p>
          <a:p>
            <a:r>
              <a:rPr lang="el-GR" dirty="0" smtClean="0">
                <a:solidFill>
                  <a:srgbClr val="FF6600"/>
                </a:solidFill>
              </a:rPr>
              <a:t>Βήμα 2: Γράψε όνομα και διάλεξε εικονίδιο και όρισε εισόδους και εξόδους.</a:t>
            </a:r>
          </a:p>
          <a:p>
            <a:r>
              <a:rPr lang="el-GR" sz="1800" dirty="0" smtClean="0">
                <a:solidFill>
                  <a:srgbClr val="3366FF"/>
                </a:solidFill>
              </a:rPr>
              <a:t>Βήμα 3: Μπορείς να χρησιμοποιήσεις το </a:t>
            </a:r>
            <a:r>
              <a:rPr lang="en-US" sz="1800" dirty="0" smtClean="0">
                <a:solidFill>
                  <a:srgbClr val="3366FF"/>
                </a:solidFill>
              </a:rPr>
              <a:t>block </a:t>
            </a:r>
            <a:r>
              <a:rPr lang="el-GR" sz="1800" dirty="0" smtClean="0">
                <a:solidFill>
                  <a:srgbClr val="3366FF"/>
                </a:solidFill>
              </a:rPr>
              <a:t>σου όποτε θέλεις – βρίσκεται στην γαλαζοπράσινη καρτέλα.</a:t>
            </a:r>
            <a:endParaRPr lang="en-US" sz="1800" dirty="0"/>
          </a:p>
        </p:txBody>
      </p:sp>
      <p:pic>
        <p:nvPicPr>
          <p:cNvPr id="5" name="Picture 4" descr="Screen Shot 2014-08-08 at 7.12.4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272" y="1664278"/>
            <a:ext cx="3085853" cy="2047935"/>
          </a:xfrm>
          <a:prstGeom prst="rect">
            <a:avLst/>
          </a:prstGeom>
        </p:spPr>
      </p:pic>
      <p:pic>
        <p:nvPicPr>
          <p:cNvPr id="7" name="Picture 6" descr="Screen Shot 2014-08-08 at 7.14.14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4"/>
          <a:stretch/>
        </p:blipFill>
        <p:spPr>
          <a:xfrm>
            <a:off x="4098636" y="3631344"/>
            <a:ext cx="2283721" cy="2066637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3670479" y="2341244"/>
            <a:ext cx="1468191" cy="3470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801744" y="3846146"/>
            <a:ext cx="1126631" cy="1956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EV3Lessons.com (Last Edit 2/28/2015)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96714" y="5782456"/>
            <a:ext cx="7815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b="1" dirty="0" smtClean="0">
                <a:solidFill>
                  <a:srgbClr val="FF0000"/>
                </a:solidFill>
              </a:rPr>
              <a:t>Οι επόμενες διαφάνειες δείχνουν βήμα-βήμα την διαδικασία για την δημιουργία ενός </a:t>
            </a:r>
            <a:r>
              <a:rPr lang="en-US" b="1" dirty="0" err="1" smtClean="0">
                <a:solidFill>
                  <a:srgbClr val="FF0000"/>
                </a:solidFill>
              </a:rPr>
              <a:t>MyBlock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l-GR" b="1" dirty="0" smtClean="0">
                <a:solidFill>
                  <a:srgbClr val="FF0000"/>
                </a:solidFill>
              </a:rPr>
              <a:t>με εισόδους και εξόδους.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6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000" dirty="0" err="1" smtClean="0"/>
              <a:t>Επελεξε</a:t>
            </a:r>
            <a:r>
              <a:rPr lang="el-GR" sz="3000" dirty="0" smtClean="0"/>
              <a:t> τα </a:t>
            </a:r>
            <a:r>
              <a:rPr lang="en-US" sz="3000" dirty="0" smtClean="0"/>
              <a:t>blocks kai</a:t>
            </a:r>
            <a:r>
              <a:rPr lang="el-GR" sz="3000" dirty="0" smtClean="0"/>
              <a:t> στο </a:t>
            </a:r>
            <a:r>
              <a:rPr lang="en-US" sz="3000" dirty="0" smtClean="0"/>
              <a:t>tools</a:t>
            </a:r>
            <a:r>
              <a:rPr lang="el-GR" sz="3000" dirty="0" smtClean="0"/>
              <a:t> </a:t>
            </a:r>
            <a:r>
              <a:rPr lang="el-GR" sz="3000" dirty="0" err="1" smtClean="0"/>
              <a:t>επελεξε</a:t>
            </a:r>
            <a:r>
              <a:rPr lang="el-GR" sz="3000" dirty="0" smtClean="0"/>
              <a:t> </a:t>
            </a:r>
            <a:r>
              <a:rPr lang="en-US" sz="3000" dirty="0" smtClean="0"/>
              <a:t>My block builder</a:t>
            </a:r>
            <a:endParaRPr lang="en-US" sz="3000" dirty="0"/>
          </a:p>
        </p:txBody>
      </p:sp>
      <p:grpSp>
        <p:nvGrpSpPr>
          <p:cNvPr id="9" name="Group 8"/>
          <p:cNvGrpSpPr/>
          <p:nvPr/>
        </p:nvGrpSpPr>
        <p:grpSpPr>
          <a:xfrm>
            <a:off x="2333856" y="1546998"/>
            <a:ext cx="6391797" cy="4766622"/>
            <a:chOff x="2165005" y="1546998"/>
            <a:chExt cx="6391797" cy="4766622"/>
          </a:xfrm>
        </p:grpSpPr>
        <p:pic>
          <p:nvPicPr>
            <p:cNvPr id="4" name="Picture 3" descr="Screen Shot 2015-02-19 at 1.25.40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5005" y="1546998"/>
              <a:ext cx="6391797" cy="476662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5" name="Rounded Rectangle 4"/>
            <p:cNvSpPr/>
            <p:nvPr/>
          </p:nvSpPr>
          <p:spPr>
            <a:xfrm>
              <a:off x="5057478" y="4263925"/>
              <a:ext cx="2823570" cy="1272548"/>
            </a:xfrm>
            <a:prstGeom prst="roundRect">
              <a:avLst/>
            </a:prstGeom>
            <a:noFill/>
            <a:ln w="762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440458" y="2046219"/>
              <a:ext cx="2142092" cy="244506"/>
            </a:xfrm>
            <a:prstGeom prst="roundRect">
              <a:avLst/>
            </a:prstGeom>
            <a:noFill/>
            <a:ln w="762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EV3Lessons.com (Last Edit 2/28/2015)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398042" y="6411595"/>
            <a:ext cx="497305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1499044"/>
            <a:ext cx="235683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>
                <a:solidFill>
                  <a:srgbClr val="FF0000"/>
                </a:solidFill>
              </a:rPr>
              <a:t>Προσοχή: Μην επιλέξεις τις σταθερές.</a:t>
            </a:r>
            <a:endParaRPr lang="en-US" sz="2000" dirty="0" smtClean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0000FF"/>
              </a:solidFill>
            </a:endParaRPr>
          </a:p>
          <a:p>
            <a:r>
              <a:rPr lang="el-GR" sz="2000" dirty="0" smtClean="0">
                <a:solidFill>
                  <a:srgbClr val="0000FF"/>
                </a:solidFill>
              </a:rPr>
              <a:t>Είσοδοι/ έξοδοι θα δημιουργηθούν αυτόματα βάση των «καλωδίων» που εισέρχονται και εξέρχονται στον επιλεγμένο κώδικα. Σε αυτό το παράδειγμα θα προκύψουν 2 είσοδοι και 0 έξοδοι.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54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000" dirty="0" err="1"/>
              <a:t>Επελεξε</a:t>
            </a:r>
            <a:r>
              <a:rPr lang="el-GR" sz="3000" dirty="0"/>
              <a:t> τα </a:t>
            </a:r>
            <a:r>
              <a:rPr lang="en-US" sz="3000" dirty="0"/>
              <a:t>blocks kai</a:t>
            </a:r>
            <a:r>
              <a:rPr lang="el-GR" sz="3000" dirty="0"/>
              <a:t> στο </a:t>
            </a:r>
            <a:r>
              <a:rPr lang="en-US" sz="3000" dirty="0"/>
              <a:t>tools</a:t>
            </a:r>
            <a:r>
              <a:rPr lang="el-GR" sz="3000" dirty="0"/>
              <a:t> </a:t>
            </a:r>
            <a:r>
              <a:rPr lang="el-GR" sz="3000" dirty="0" err="1"/>
              <a:t>επελεξε</a:t>
            </a:r>
            <a:r>
              <a:rPr lang="el-GR" sz="3000" dirty="0"/>
              <a:t> </a:t>
            </a:r>
            <a:r>
              <a:rPr lang="en-US" sz="3000" dirty="0"/>
              <a:t>My block </a:t>
            </a:r>
            <a:r>
              <a:rPr lang="el-GR" sz="3000" dirty="0" smtClean="0"/>
              <a:t>β</a:t>
            </a:r>
            <a:r>
              <a:rPr lang="en-US" sz="3000" dirty="0" err="1" smtClean="0"/>
              <a:t>uilder</a:t>
            </a:r>
            <a:endParaRPr lang="en-US" sz="3000" dirty="0"/>
          </a:p>
        </p:txBody>
      </p:sp>
      <p:grpSp>
        <p:nvGrpSpPr>
          <p:cNvPr id="9" name="Group 8"/>
          <p:cNvGrpSpPr/>
          <p:nvPr/>
        </p:nvGrpSpPr>
        <p:grpSpPr>
          <a:xfrm>
            <a:off x="2331076" y="1524318"/>
            <a:ext cx="6391797" cy="4766622"/>
            <a:chOff x="2165005" y="1546998"/>
            <a:chExt cx="6391797" cy="4766622"/>
          </a:xfrm>
        </p:grpSpPr>
        <p:pic>
          <p:nvPicPr>
            <p:cNvPr id="4" name="Picture 3" descr="Screen Shot 2015-02-19 at 1.25.40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5005" y="1546998"/>
              <a:ext cx="6391797" cy="476662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5" name="Rounded Rectangle 4"/>
            <p:cNvSpPr/>
            <p:nvPr/>
          </p:nvSpPr>
          <p:spPr>
            <a:xfrm>
              <a:off x="5057478" y="4263925"/>
              <a:ext cx="2823570" cy="1272548"/>
            </a:xfrm>
            <a:prstGeom prst="roundRect">
              <a:avLst/>
            </a:prstGeom>
            <a:noFill/>
            <a:ln w="762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440458" y="2046219"/>
              <a:ext cx="2142092" cy="244506"/>
            </a:xfrm>
            <a:prstGeom prst="roundRect">
              <a:avLst/>
            </a:prstGeom>
            <a:noFill/>
            <a:ln w="762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EV3Lessons.com (Last Edit 2/28/2015)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398042" y="6411595"/>
            <a:ext cx="497305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1694677"/>
            <a:ext cx="23310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>
                <a:solidFill>
                  <a:srgbClr val="0000FF"/>
                </a:solidFill>
              </a:rPr>
              <a:t>Θα έχεις τη δυνατότητα να θέσεις παραμέτρους και μέσα από το μενού του </a:t>
            </a:r>
            <a:r>
              <a:rPr lang="en-US" sz="2000" dirty="0" err="1" smtClean="0">
                <a:solidFill>
                  <a:srgbClr val="0000FF"/>
                </a:solidFill>
              </a:rPr>
              <a:t>MyBlock</a:t>
            </a:r>
            <a:r>
              <a:rPr lang="en-US" sz="2000" dirty="0" smtClean="0">
                <a:solidFill>
                  <a:srgbClr val="0000FF"/>
                </a:solidFill>
              </a:rPr>
              <a:t> Builder.</a:t>
            </a:r>
          </a:p>
          <a:p>
            <a:r>
              <a:rPr lang="el-GR" sz="2000" dirty="0" smtClean="0">
                <a:solidFill>
                  <a:srgbClr val="0000FF"/>
                </a:solidFill>
              </a:rPr>
              <a:t>Μπορείς να προσθέσεις περισσότερες εισόδους/ εξόδους αν χρειάζεται. 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86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7317</TotalTime>
  <Words>970</Words>
  <Application>Microsoft Office PowerPoint</Application>
  <PresentationFormat>On-screen Show (4:3)</PresentationFormat>
  <Paragraphs>125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Arial Black</vt:lpstr>
      <vt:lpstr>Calibri</vt:lpstr>
      <vt:lpstr>Helvetica Neue</vt:lpstr>
      <vt:lpstr>Essential</vt:lpstr>
      <vt:lpstr>Μαθηματα προγραμματισμου μεσαιου επιπεδου</vt:lpstr>
      <vt:lpstr>Σκοποσ μαθηματοσ</vt:lpstr>
      <vt:lpstr>Τι einai to myblock</vt:lpstr>
      <vt:lpstr>Γιατι χρειαζοναται;</vt:lpstr>
      <vt:lpstr>  Ποτε χρησιμοποιουμε myblocks</vt:lpstr>
      <vt:lpstr>Συζητηση: Τι κανει eνα χρησιμο myblock;</vt:lpstr>
      <vt:lpstr>Συνοψη: πως να δημιουργησεις ενα myblock</vt:lpstr>
      <vt:lpstr>Επελεξε τα blocks kai στο tools επελεξε My block builder</vt:lpstr>
      <vt:lpstr>Επελεξε τα blocks kai στο tools επελεξε My block βuilder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Μαθηματα προγραμματισμου μεσαιου επιπεδου</dc:title>
  <dc:creator>Sanjay Seshan</dc:creator>
  <cp:lastModifiedBy>Sanjay Seshan</cp:lastModifiedBy>
  <cp:revision>17</cp:revision>
  <dcterms:created xsi:type="dcterms:W3CDTF">2014-08-07T02:19:13Z</dcterms:created>
  <dcterms:modified xsi:type="dcterms:W3CDTF">2015-07-04T15:23:12Z</dcterms:modified>
</cp:coreProperties>
</file>