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5"/>
  </p:notesMasterIdLst>
  <p:handoutMasterIdLst>
    <p:handoutMasterId r:id="rId16"/>
  </p:handoutMasterIdLst>
  <p:sldIdLst>
    <p:sldId id="258" r:id="rId2"/>
    <p:sldId id="283" r:id="rId3"/>
    <p:sldId id="281" r:id="rId4"/>
    <p:sldId id="264" r:id="rId5"/>
    <p:sldId id="265" r:id="rId6"/>
    <p:sldId id="282" r:id="rId7"/>
    <p:sldId id="285" r:id="rId8"/>
    <p:sldId id="286" r:id="rId9"/>
    <p:sldId id="287" r:id="rId10"/>
    <p:sldId id="288" r:id="rId11"/>
    <p:sldId id="289" r:id="rId12"/>
    <p:sldId id="29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6"/>
    <p:restoredTop sz="94638"/>
  </p:normalViewPr>
  <p:slideViewPr>
    <p:cSldViewPr snapToGrid="0" snapToObjects="1">
      <p:cViewPr varScale="1">
        <p:scale>
          <a:sx n="89" d="100"/>
          <a:sy n="89" d="100"/>
        </p:scale>
        <p:origin x="160" y="3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97444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CD61EB-86A7-2143-909A-671FBD4CCD5D}" type="datetime1">
              <a:rPr lang="en-US" smtClean="0"/>
              <a:t>8/6/17</a:t>
            </a:fld>
            <a:endParaRPr lang="en-US"/>
          </a:p>
        </p:txBody>
      </p:sp>
      <p:sp>
        <p:nvSpPr>
          <p:cNvPr id="5" name="Footer Placeholder 4"/>
          <p:cNvSpPr>
            <a:spLocks noGrp="1"/>
          </p:cNvSpPr>
          <p:nvPr>
            <p:ph type="ftr" sz="quarter" idx="11"/>
          </p:nvPr>
        </p:nvSpPr>
        <p:spPr/>
        <p:txBody>
          <a:bodyPr/>
          <a:lstStyle/>
          <a:p>
            <a:r>
              <a:rPr lang="sk-SK" smtClean="0"/>
              <a:t>© 2016 EV3Lessons.com</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100E592-9121-CD4C-A5D0-650E85B01007}" type="datetime1">
              <a:rPr lang="en-US" smtClean="0"/>
              <a:t>8/6/17</a:t>
            </a:fld>
            <a:endParaRPr lang="en-US"/>
          </a:p>
        </p:txBody>
      </p:sp>
      <p:sp>
        <p:nvSpPr>
          <p:cNvPr id="5" name="Footer Placeholder 4"/>
          <p:cNvSpPr>
            <a:spLocks noGrp="1"/>
          </p:cNvSpPr>
          <p:nvPr>
            <p:ph type="ftr" sz="quarter" idx="11"/>
          </p:nvPr>
        </p:nvSpPr>
        <p:spPr/>
        <p:txBody>
          <a:bodyPr/>
          <a:lstStyle/>
          <a:p>
            <a:r>
              <a:rPr lang="sk-SK" smtClean="0"/>
              <a:t>© 2016 EV3Lessons.com</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78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D17434C9-5DD5-BC42-8D00-C95AA05F9490}" type="datetime1">
              <a:rPr lang="en-US" smtClean="0"/>
              <a:t>8/6/17</a:t>
            </a:fld>
            <a:endParaRPr lang="en-US" dirty="0"/>
          </a:p>
        </p:txBody>
      </p:sp>
      <p:sp>
        <p:nvSpPr>
          <p:cNvPr id="5" name="Footer Placeholder 4"/>
          <p:cNvSpPr>
            <a:spLocks noGrp="1"/>
          </p:cNvSpPr>
          <p:nvPr>
            <p:ph type="ftr" sz="quarter" idx="11"/>
          </p:nvPr>
        </p:nvSpPr>
        <p:spPr/>
        <p:txBody>
          <a:bodyPr/>
          <a:lstStyle/>
          <a:p>
            <a:r>
              <a:rPr lang="sk-SK" smtClean="0"/>
              <a:t>© 2016 EV3Lessons.com</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765F00A-3677-6146-BF75-826889CCEDCA}" type="datetime1">
              <a:rPr lang="en-US" smtClean="0"/>
              <a:t>8/6/17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40F61AE-1C41-BA4F-9947-B9B43E7ACD59}" type="datetime1">
              <a:rPr lang="en-US" smtClean="0"/>
              <a:t>8/6/17</a:t>
            </a:fld>
            <a:endParaRPr lang="en-US"/>
          </a:p>
        </p:txBody>
      </p:sp>
      <p:sp>
        <p:nvSpPr>
          <p:cNvPr id="8" name="Footer Placeholder 7"/>
          <p:cNvSpPr>
            <a:spLocks noGrp="1"/>
          </p:cNvSpPr>
          <p:nvPr>
            <p:ph type="ftr" sz="quarter" idx="11"/>
          </p:nvPr>
        </p:nvSpPr>
        <p:spPr/>
        <p:txBody>
          <a:bodyPr/>
          <a:lstStyle/>
          <a:p>
            <a:r>
              <a:rPr lang="sk-SK" smtClean="0"/>
              <a:t>© 2016 EV3Lessons.com</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A54BB882-2478-FE4A-881F-E1C11FF9B456}" type="datetime1">
              <a:rPr lang="en-US" smtClean="0"/>
              <a:t>8/6/17</a:t>
            </a:fld>
            <a:endParaRPr lang="en-US"/>
          </a:p>
        </p:txBody>
      </p:sp>
      <p:sp>
        <p:nvSpPr>
          <p:cNvPr id="4" name="Footer Placeholder 3"/>
          <p:cNvSpPr>
            <a:spLocks noGrp="1"/>
          </p:cNvSpPr>
          <p:nvPr>
            <p:ph type="ftr" sz="quarter" idx="11"/>
          </p:nvPr>
        </p:nvSpPr>
        <p:spPr/>
        <p:txBody>
          <a:bodyPr/>
          <a:lstStyle/>
          <a:p>
            <a:r>
              <a:rPr lang="sk-SK" smtClean="0"/>
              <a:t>© 2016 EV3Lessons.com</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561762A-4F54-4640-B80B-2E9A9CC9D637}" type="datetime1">
              <a:rPr lang="en-US" smtClean="0"/>
              <a:t>8/6/17</a:t>
            </a:fld>
            <a:endParaRPr lang="en-US"/>
          </a:p>
        </p:txBody>
      </p:sp>
      <p:sp>
        <p:nvSpPr>
          <p:cNvPr id="5" name="Footer Placeholder 4"/>
          <p:cNvSpPr>
            <a:spLocks noGrp="1"/>
          </p:cNvSpPr>
          <p:nvPr>
            <p:ph type="ftr" sz="quarter" idx="11"/>
          </p:nvPr>
        </p:nvSpPr>
        <p:spPr/>
        <p:txBody>
          <a:bodyPr/>
          <a:lstStyle/>
          <a:p>
            <a:r>
              <a:rPr lang="sk-SK" smtClean="0"/>
              <a:t>© 2016 EV3Lessons.com</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7824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809B2184-06D6-3E4E-9390-0071FDC72B08}" type="datetime1">
              <a:rPr lang="en-US" smtClean="0"/>
              <a:t>8/6/17</a:t>
            </a:fld>
            <a:endParaRPr lang="en-US"/>
          </a:p>
        </p:txBody>
      </p:sp>
      <p:sp>
        <p:nvSpPr>
          <p:cNvPr id="5" name="Footer Placeholder 4"/>
          <p:cNvSpPr>
            <a:spLocks noGrp="1"/>
          </p:cNvSpPr>
          <p:nvPr>
            <p:ph type="ftr" sz="quarter" idx="11"/>
          </p:nvPr>
        </p:nvSpPr>
        <p:spPr/>
        <p:txBody>
          <a:bodyPr/>
          <a:lstStyle/>
          <a:p>
            <a:r>
              <a:rPr lang="sk-SK" smtClean="0"/>
              <a:t>© 2016 EV3Lessons.com</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98BFBC-4682-9247-893E-49B2B25445E9}" type="datetime1">
              <a:rPr lang="en-US" smtClean="0"/>
              <a:t>8/6/17</a:t>
            </a:fld>
            <a:endParaRPr lang="en-US" dirty="0"/>
          </a:p>
        </p:txBody>
      </p:sp>
      <p:sp>
        <p:nvSpPr>
          <p:cNvPr id="4" name="Footer Placeholder 3"/>
          <p:cNvSpPr>
            <a:spLocks noGrp="1"/>
          </p:cNvSpPr>
          <p:nvPr>
            <p:ph type="ftr" sz="quarter" idx="11"/>
          </p:nvPr>
        </p:nvSpPr>
        <p:spPr/>
        <p:txBody>
          <a:bodyPr/>
          <a:lstStyle/>
          <a:p>
            <a:r>
              <a:rPr lang="sk-SK" smtClean="0"/>
              <a:t>© 2016 EV3Lessons.com</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251916C3-5C55-6842-81BB-4BDA5AEB10B6}" type="datetime1">
              <a:rPr lang="en-US" smtClean="0"/>
              <a:t>8/6/17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2016 EV3Lessons.com</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Using the Gyro Sensor </a:t>
            </a:r>
            <a:br>
              <a:rPr lang="en-US" dirty="0" smtClean="0"/>
            </a:br>
            <a:r>
              <a:rPr lang="en-US" dirty="0" smtClean="0"/>
              <a:t>and Dealing with Drift</a:t>
            </a:r>
            <a:endParaRPr lang="en-US" dirty="0"/>
          </a:p>
        </p:txBody>
      </p:sp>
      <p:sp>
        <p:nvSpPr>
          <p:cNvPr id="14" name="Subtitle 13"/>
          <p:cNvSpPr>
            <a:spLocks noGrp="1"/>
          </p:cNvSpPr>
          <p:nvPr>
            <p:ph type="subTitle" idx="1"/>
          </p:nvPr>
        </p:nvSpPr>
        <p:spPr/>
        <p:txBody>
          <a:bodyPr/>
          <a:lstStyle/>
          <a:p>
            <a:r>
              <a:rPr lang="en-US" dirty="0" smtClean="0"/>
              <a:t>By Sanjay and Arvind </a:t>
            </a:r>
            <a:r>
              <a:rPr lang="en-US" dirty="0" err="1" smtClean="0"/>
              <a:t>Seshan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normAutofit/>
          </a:bodyPr>
          <a:lstStyle/>
          <a:p>
            <a:r>
              <a:rPr lang="en-US" dirty="0" smtClean="0"/>
              <a:t>Strategy 3 Solution</a:t>
            </a:r>
            <a:endParaRPr lang="en-US" dirty="0"/>
          </a:p>
        </p:txBody>
      </p:sp>
      <p:pic>
        <p:nvPicPr>
          <p:cNvPr id="7" name="Picture 6" descr="Screenshot 2015-02-28 14.47.22.png"/>
          <p:cNvPicPr>
            <a:picLocks noChangeAspect="1"/>
          </p:cNvPicPr>
          <p:nvPr/>
        </p:nvPicPr>
        <p:blipFill rotWithShape="1">
          <a:blip r:embed="rId2" cstate="email">
            <a:extLst>
              <a:ext uri="{28A0092B-C50C-407E-A947-70E740481C1C}">
                <a14:useLocalDpi xmlns:a14="http://schemas.microsoft.com/office/drawing/2010/main" val="0"/>
              </a:ext>
            </a:extLst>
          </a:blip>
          <a:srcRect b="47847"/>
          <a:stretch/>
        </p:blipFill>
        <p:spPr>
          <a:xfrm>
            <a:off x="0" y="1761634"/>
            <a:ext cx="9144000" cy="2889741"/>
          </a:xfrm>
          <a:prstGeom prst="rect">
            <a:avLst/>
          </a:prstGeom>
        </p:spPr>
      </p:pic>
      <p:sp>
        <p:nvSpPr>
          <p:cNvPr id="8" name="TextBox 7"/>
          <p:cNvSpPr txBox="1"/>
          <p:nvPr/>
        </p:nvSpPr>
        <p:spPr>
          <a:xfrm>
            <a:off x="5349874" y="4682705"/>
            <a:ext cx="3508375" cy="1754327"/>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that in the rest of your program, you should only use the “angle” modes of the gyro. Using the “rate” or “rate and angle” mode will cause the gyro to recalibrate. </a:t>
            </a:r>
            <a:endParaRPr lang="en-US" dirty="0">
              <a:solidFill>
                <a:srgbClr val="3366FF"/>
              </a:solidFill>
            </a:endParaRPr>
          </a:p>
        </p:txBody>
      </p:sp>
      <p:sp>
        <p:nvSpPr>
          <p:cNvPr id="10" name="TextBox 9"/>
          <p:cNvSpPr txBox="1"/>
          <p:nvPr/>
        </p:nvSpPr>
        <p:spPr>
          <a:xfrm>
            <a:off x="406925" y="4651375"/>
            <a:ext cx="3200681" cy="1754327"/>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0.1sec to run.</a:t>
            </a:r>
            <a:endParaRPr lang="en-US" dirty="0"/>
          </a:p>
        </p:txBody>
      </p:sp>
      <p:sp>
        <p:nvSpPr>
          <p:cNvPr id="3" name="Date Placeholder 2"/>
          <p:cNvSpPr>
            <a:spLocks noGrp="1"/>
          </p:cNvSpPr>
          <p:nvPr>
            <p:ph type="dt" sz="half" idx="10"/>
          </p:nvPr>
        </p:nvSpPr>
        <p:spPr/>
        <p:txBody>
          <a:bodyPr/>
          <a:lstStyle/>
          <a:p>
            <a:fld id="{6193FD32-FB04-CD45-91B4-2D0C5581EDE3}" type="datetime1">
              <a:rPr lang="en-US" smtClean="0"/>
              <a:t>8/6/17</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24813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normAutofit/>
          </a:bodyPr>
          <a:lstStyle/>
          <a:p>
            <a:r>
              <a:rPr lang="en-US" dirty="0" smtClean="0"/>
              <a:t>Strategy 4 Solution</a:t>
            </a:r>
            <a:endParaRPr lang="en-US" dirty="0"/>
          </a:p>
        </p:txBody>
      </p:sp>
      <p:pic>
        <p:nvPicPr>
          <p:cNvPr id="6" name="Picture 5" descr="Screenshot 2015-02-28 14.49.49.png"/>
          <p:cNvPicPr>
            <a:picLocks noChangeAspect="1"/>
          </p:cNvPicPr>
          <p:nvPr/>
        </p:nvPicPr>
        <p:blipFill rotWithShape="1">
          <a:blip r:embed="rId2" cstate="email">
            <a:extLst>
              <a:ext uri="{28A0092B-C50C-407E-A947-70E740481C1C}">
                <a14:useLocalDpi xmlns:a14="http://schemas.microsoft.com/office/drawing/2010/main" val="0"/>
              </a:ext>
            </a:extLst>
          </a:blip>
          <a:srcRect b="50586"/>
          <a:stretch/>
        </p:blipFill>
        <p:spPr>
          <a:xfrm>
            <a:off x="0" y="1749278"/>
            <a:ext cx="9144000" cy="2679848"/>
          </a:xfrm>
          <a:prstGeom prst="rect">
            <a:avLst/>
          </a:prstGeom>
        </p:spPr>
      </p:pic>
      <p:sp>
        <p:nvSpPr>
          <p:cNvPr id="7" name="TextBox 6"/>
          <p:cNvSpPr txBox="1"/>
          <p:nvPr/>
        </p:nvSpPr>
        <p:spPr>
          <a:xfrm>
            <a:off x="4683125" y="4571999"/>
            <a:ext cx="4253955"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8" name="TextBox 7"/>
          <p:cNvSpPr txBox="1"/>
          <p:nvPr/>
        </p:nvSpPr>
        <p:spPr>
          <a:xfrm>
            <a:off x="284163" y="4577361"/>
            <a:ext cx="2484548"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if you use the rate output. </a:t>
            </a:r>
            <a:endParaRPr lang="en-US" dirty="0">
              <a:solidFill>
                <a:srgbClr val="000000"/>
              </a:solidFill>
            </a:endParaRPr>
          </a:p>
        </p:txBody>
      </p:sp>
      <p:sp>
        <p:nvSpPr>
          <p:cNvPr id="3" name="Date Placeholder 2"/>
          <p:cNvSpPr>
            <a:spLocks noGrp="1"/>
          </p:cNvSpPr>
          <p:nvPr>
            <p:ph type="dt" sz="half" idx="10"/>
          </p:nvPr>
        </p:nvSpPr>
        <p:spPr/>
        <p:txBody>
          <a:bodyPr/>
          <a:lstStyle/>
          <a:p>
            <a:fld id="{576DC0FE-24C6-5542-B19C-469520102976}" type="datetime1">
              <a:rPr lang="en-US" smtClean="0"/>
              <a:t>8/6/17</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304529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normAutofit/>
          </a:bodyPr>
          <a:lstStyle/>
          <a:p>
            <a:r>
              <a:rPr lang="en-US" dirty="0" smtClean="0"/>
              <a:t>Discussion Guide</a:t>
            </a:r>
            <a:endParaRPr lang="en-US" dirty="0"/>
          </a:p>
        </p:txBody>
      </p:sp>
      <p:sp>
        <p:nvSpPr>
          <p:cNvPr id="7" name="Content Placeholder 2"/>
          <p:cNvSpPr txBox="1">
            <a:spLocks/>
          </p:cNvSpPr>
          <p:nvPr/>
        </p:nvSpPr>
        <p:spPr>
          <a:xfrm>
            <a:off x="284163" y="2133600"/>
            <a:ext cx="8574087" cy="4303432"/>
          </a:xfrm>
          <a:prstGeom prst="rect">
            <a:avLst/>
          </a:prstGeom>
        </p:spPr>
        <p:txBody>
          <a:bodyPr>
            <a:normAutofit fontScale="6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b="1" dirty="0" err="1" smtClean="0">
                <a:solidFill>
                  <a:schemeClr val="tx1"/>
                </a:solidFill>
              </a:rPr>
              <a:t>What</a:t>
            </a:r>
            <a:r>
              <a:rPr lang="it-IT" b="1" dirty="0" smtClean="0">
                <a:solidFill>
                  <a:schemeClr val="tx1"/>
                </a:solidFill>
              </a:rPr>
              <a:t> are 2 common </a:t>
            </a:r>
            <a:r>
              <a:rPr lang="it-IT" b="1" dirty="0" err="1" smtClean="0">
                <a:solidFill>
                  <a:schemeClr val="tx1"/>
                </a:solidFill>
              </a:rPr>
              <a:t>problems</a:t>
            </a:r>
            <a:r>
              <a:rPr lang="it-IT" b="1" dirty="0" smtClean="0">
                <a:solidFill>
                  <a:schemeClr val="tx1"/>
                </a:solidFill>
              </a:rPr>
              <a:t> </a:t>
            </a:r>
            <a:r>
              <a:rPr lang="it-IT" b="1" dirty="0" err="1" smtClean="0">
                <a:solidFill>
                  <a:schemeClr val="tx1"/>
                </a:solidFill>
              </a:rPr>
              <a:t>when</a:t>
            </a:r>
            <a:r>
              <a:rPr lang="it-IT" b="1" dirty="0" smtClean="0">
                <a:solidFill>
                  <a:schemeClr val="tx1"/>
                </a:solidFill>
              </a:rPr>
              <a:t> </a:t>
            </a:r>
            <a:r>
              <a:rPr lang="it-IT" b="1" dirty="0" err="1" smtClean="0">
                <a:solidFill>
                  <a:schemeClr val="tx1"/>
                </a:solidFill>
              </a:rPr>
              <a:t>programming</a:t>
            </a:r>
            <a:r>
              <a:rPr lang="it-IT" b="1" dirty="0" smtClean="0">
                <a:solidFill>
                  <a:schemeClr val="tx1"/>
                </a:solidFill>
              </a:rPr>
              <a:t> with the </a:t>
            </a:r>
            <a:r>
              <a:rPr lang="it-IT" b="1" dirty="0" err="1" smtClean="0">
                <a:solidFill>
                  <a:schemeClr val="tx1"/>
                </a:solidFill>
              </a:rPr>
              <a:t>gyro</a:t>
            </a:r>
            <a:r>
              <a:rPr lang="it-IT" b="1" dirty="0" smtClean="0">
                <a:solidFill>
                  <a:schemeClr val="tx1"/>
                </a:solidFill>
              </a:rPr>
              <a:t>?</a:t>
            </a:r>
          </a:p>
          <a:p>
            <a:pPr marL="460375" lvl="1" indent="0">
              <a:buNone/>
            </a:pPr>
            <a:r>
              <a:rPr lang="it-IT" dirty="0" err="1" smtClean="0"/>
              <a:t>Ans</a:t>
            </a:r>
            <a:r>
              <a:rPr lang="it-IT" dirty="0" smtClean="0"/>
              <a:t>. </a:t>
            </a:r>
            <a:r>
              <a:rPr lang="it-IT" dirty="0" err="1" smtClean="0"/>
              <a:t>Gryo</a:t>
            </a:r>
            <a:r>
              <a:rPr lang="it-IT" dirty="0" smtClean="0"/>
              <a:t> </a:t>
            </a:r>
            <a:r>
              <a:rPr lang="it-IT" dirty="0" err="1" smtClean="0"/>
              <a:t>drift</a:t>
            </a:r>
            <a:r>
              <a:rPr lang="it-IT" dirty="0" smtClean="0"/>
              <a:t> and </a:t>
            </a:r>
            <a:r>
              <a:rPr lang="it-IT" dirty="0" err="1" smtClean="0"/>
              <a:t>Gyro</a:t>
            </a:r>
            <a:r>
              <a:rPr lang="it-IT" dirty="0" smtClean="0"/>
              <a:t> </a:t>
            </a:r>
            <a:r>
              <a:rPr lang="it-IT" dirty="0" err="1" smtClean="0"/>
              <a:t>lag</a:t>
            </a:r>
            <a:endParaRPr lang="it-IT" dirty="0" smtClean="0"/>
          </a:p>
          <a:p>
            <a:pPr marL="457200" indent="-457200">
              <a:buFont typeface="+mj-lt"/>
              <a:buAutoNum type="arabicPeriod"/>
            </a:pPr>
            <a:r>
              <a:rPr lang="it-IT" b="1" dirty="0" err="1" smtClean="0">
                <a:solidFill>
                  <a:schemeClr val="tx1"/>
                </a:solidFill>
              </a:rPr>
              <a:t>What</a:t>
            </a:r>
            <a:r>
              <a:rPr lang="it-IT" b="1" dirty="0">
                <a:solidFill>
                  <a:schemeClr val="tx1"/>
                </a:solidFill>
              </a:rPr>
              <a:t> </a:t>
            </a:r>
            <a:r>
              <a:rPr lang="it-IT" b="1" dirty="0" err="1" smtClean="0">
                <a:solidFill>
                  <a:schemeClr val="tx1"/>
                </a:solidFill>
              </a:rPr>
              <a:t>does</a:t>
            </a:r>
            <a:r>
              <a:rPr lang="it-IT" b="1" dirty="0" smtClean="0">
                <a:solidFill>
                  <a:schemeClr val="tx1"/>
                </a:solidFill>
              </a:rPr>
              <a:t> </a:t>
            </a:r>
            <a:r>
              <a:rPr lang="it-IT" b="1" dirty="0" err="1" smtClean="0">
                <a:solidFill>
                  <a:schemeClr val="tx1"/>
                </a:solidFill>
              </a:rPr>
              <a:t>Gyro</a:t>
            </a:r>
            <a:r>
              <a:rPr lang="it-IT" b="1" dirty="0" smtClean="0">
                <a:solidFill>
                  <a:schemeClr val="tx1"/>
                </a:solidFill>
              </a:rPr>
              <a:t> </a:t>
            </a:r>
            <a:r>
              <a:rPr lang="it-IT" b="1" dirty="0" err="1" smtClean="0">
                <a:solidFill>
                  <a:schemeClr val="tx1"/>
                </a:solidFill>
              </a:rPr>
              <a:t>drift</a:t>
            </a:r>
            <a:r>
              <a:rPr lang="it-IT" b="1" dirty="0" smtClean="0">
                <a:solidFill>
                  <a:schemeClr val="tx1"/>
                </a:solidFill>
              </a:rPr>
              <a:t> </a:t>
            </a:r>
            <a:r>
              <a:rPr lang="it-IT" b="1" dirty="0" err="1" smtClean="0">
                <a:solidFill>
                  <a:schemeClr val="tx1"/>
                </a:solidFill>
              </a:rPr>
              <a:t>mean</a:t>
            </a:r>
            <a:r>
              <a:rPr lang="it-IT" b="1" dirty="0" smtClean="0">
                <a:solidFill>
                  <a:schemeClr val="tx1"/>
                </a:solidFill>
              </a:rPr>
              <a:t>?</a:t>
            </a:r>
          </a:p>
          <a:p>
            <a:pPr marL="460375" lvl="1" indent="0">
              <a:buNone/>
            </a:pPr>
            <a:r>
              <a:rPr lang="it-IT" dirty="0" err="1" smtClean="0"/>
              <a:t>Ans</a:t>
            </a:r>
            <a:r>
              <a:rPr lang="it-IT" dirty="0" smtClean="0"/>
              <a:t>. The </a:t>
            </a:r>
            <a:r>
              <a:rPr lang="it-IT" dirty="0" err="1" smtClean="0"/>
              <a:t>Gyro</a:t>
            </a:r>
            <a:r>
              <a:rPr lang="it-IT" dirty="0" smtClean="0"/>
              <a:t> </a:t>
            </a:r>
            <a:r>
              <a:rPr lang="it-IT" dirty="0" err="1" smtClean="0"/>
              <a:t>readings</a:t>
            </a:r>
            <a:r>
              <a:rPr lang="it-IT" dirty="0" smtClean="0"/>
              <a:t> </a:t>
            </a:r>
            <a:r>
              <a:rPr lang="it-IT" dirty="0" err="1" smtClean="0"/>
              <a:t>keep</a:t>
            </a:r>
            <a:r>
              <a:rPr lang="it-IT" dirty="0" smtClean="0"/>
              <a:t> </a:t>
            </a:r>
            <a:r>
              <a:rPr lang="it-IT" dirty="0" err="1" smtClean="0"/>
              <a:t>changing</a:t>
            </a:r>
            <a:r>
              <a:rPr lang="it-IT" dirty="0" smtClean="0"/>
              <a:t> </a:t>
            </a:r>
            <a:r>
              <a:rPr lang="it-IT" dirty="0" err="1" smtClean="0"/>
              <a:t>even</a:t>
            </a:r>
            <a:r>
              <a:rPr lang="it-IT" dirty="0" smtClean="0"/>
              <a:t> </a:t>
            </a:r>
            <a:r>
              <a:rPr lang="it-IT" dirty="0" err="1" smtClean="0"/>
              <a:t>when</a:t>
            </a:r>
            <a:r>
              <a:rPr lang="it-IT" dirty="0" smtClean="0"/>
              <a:t> the robot </a:t>
            </a:r>
            <a:r>
              <a:rPr lang="it-IT" dirty="0" err="1" smtClean="0"/>
              <a:t>is</a:t>
            </a:r>
            <a:r>
              <a:rPr lang="it-IT" dirty="0" smtClean="0"/>
              <a:t> </a:t>
            </a:r>
            <a:r>
              <a:rPr lang="it-IT" dirty="0" err="1" smtClean="0"/>
              <a:t>still</a:t>
            </a:r>
            <a:endParaRPr lang="it-IT" dirty="0" smtClean="0"/>
          </a:p>
          <a:p>
            <a:pPr marL="457200" indent="-457200">
              <a:buFont typeface="+mj-lt"/>
              <a:buAutoNum type="arabicPeriod"/>
            </a:pPr>
            <a:r>
              <a:rPr lang="it-IT" b="1" dirty="0" smtClean="0">
                <a:solidFill>
                  <a:schemeClr val="tx1"/>
                </a:solidFill>
              </a:rPr>
              <a:t>Can </a:t>
            </a:r>
            <a:r>
              <a:rPr lang="it-IT" b="1" dirty="0" err="1" smtClean="0">
                <a:solidFill>
                  <a:schemeClr val="tx1"/>
                </a:solidFill>
              </a:rPr>
              <a:t>you</a:t>
            </a:r>
            <a:r>
              <a:rPr lang="it-IT" b="1" dirty="0" smtClean="0">
                <a:solidFill>
                  <a:schemeClr val="tx1"/>
                </a:solidFill>
              </a:rPr>
              <a:t> </a:t>
            </a:r>
            <a:r>
              <a:rPr lang="it-IT" b="1" dirty="0" err="1" smtClean="0">
                <a:solidFill>
                  <a:schemeClr val="tx1"/>
                </a:solidFill>
              </a:rPr>
              <a:t>move</a:t>
            </a:r>
            <a:r>
              <a:rPr lang="it-IT" b="1" dirty="0" smtClean="0">
                <a:solidFill>
                  <a:schemeClr val="tx1"/>
                </a:solidFill>
              </a:rPr>
              <a:t> </a:t>
            </a:r>
            <a:r>
              <a:rPr lang="it-IT" b="1" dirty="0" err="1" smtClean="0">
                <a:solidFill>
                  <a:schemeClr val="tx1"/>
                </a:solidFill>
              </a:rPr>
              <a:t>your</a:t>
            </a:r>
            <a:r>
              <a:rPr lang="it-IT" b="1" dirty="0" smtClean="0">
                <a:solidFill>
                  <a:schemeClr val="tx1"/>
                </a:solidFill>
              </a:rPr>
              <a:t> robot </a:t>
            </a:r>
            <a:r>
              <a:rPr lang="it-IT" b="1" dirty="0" err="1" smtClean="0">
                <a:solidFill>
                  <a:schemeClr val="tx1"/>
                </a:solidFill>
              </a:rPr>
              <a:t>when</a:t>
            </a:r>
            <a:r>
              <a:rPr lang="it-IT" b="1" dirty="0" smtClean="0">
                <a:solidFill>
                  <a:schemeClr val="tx1"/>
                </a:solidFill>
              </a:rPr>
              <a:t> </a:t>
            </a:r>
            <a:r>
              <a:rPr lang="it-IT" b="1" dirty="0" err="1" smtClean="0">
                <a:solidFill>
                  <a:schemeClr val="tx1"/>
                </a:solidFill>
              </a:rPr>
              <a:t>you</a:t>
            </a:r>
            <a:r>
              <a:rPr lang="it-IT" b="1" dirty="0" smtClean="0">
                <a:solidFill>
                  <a:schemeClr val="tx1"/>
                </a:solidFill>
              </a:rPr>
              <a:t> calibrate </a:t>
            </a:r>
            <a:r>
              <a:rPr lang="it-IT" b="1" dirty="0" err="1" smtClean="0">
                <a:solidFill>
                  <a:schemeClr val="tx1"/>
                </a:solidFill>
              </a:rPr>
              <a:t>your</a:t>
            </a:r>
            <a:r>
              <a:rPr lang="it-IT" b="1" dirty="0" smtClean="0">
                <a:solidFill>
                  <a:schemeClr val="tx1"/>
                </a:solidFill>
              </a:rPr>
              <a:t> </a:t>
            </a:r>
            <a:r>
              <a:rPr lang="it-IT" b="1" dirty="0" err="1" smtClean="0">
                <a:solidFill>
                  <a:schemeClr val="tx1"/>
                </a:solidFill>
              </a:rPr>
              <a:t>gyro</a:t>
            </a:r>
            <a:r>
              <a:rPr lang="it-IT" b="1" dirty="0" smtClean="0">
                <a:solidFill>
                  <a:schemeClr val="tx1"/>
                </a:solidFill>
              </a:rPr>
              <a:t>?</a:t>
            </a:r>
          </a:p>
          <a:p>
            <a:pPr marL="460375" lvl="1" indent="0">
              <a:buNone/>
            </a:pPr>
            <a:r>
              <a:rPr lang="it-IT" dirty="0" err="1" smtClean="0"/>
              <a:t>Ans</a:t>
            </a:r>
            <a:r>
              <a:rPr lang="it-IT" dirty="0" smtClean="0"/>
              <a:t>. No!!  </a:t>
            </a:r>
            <a:r>
              <a:rPr lang="it-IT" dirty="0" err="1" smtClean="0"/>
              <a:t>Keep</a:t>
            </a:r>
            <a:r>
              <a:rPr lang="it-IT" dirty="0" smtClean="0"/>
              <a:t> the robot </a:t>
            </a:r>
            <a:r>
              <a:rPr lang="it-IT" dirty="0" err="1" smtClean="0"/>
              <a:t>still</a:t>
            </a:r>
            <a:r>
              <a:rPr lang="it-IT" dirty="0" smtClean="0"/>
              <a:t>.</a:t>
            </a:r>
          </a:p>
          <a:p>
            <a:pPr marL="457200" indent="-457200">
              <a:buFont typeface="+mj-lt"/>
              <a:buAutoNum type="arabicPeriod"/>
            </a:pPr>
            <a:r>
              <a:rPr lang="it-IT" b="1" dirty="0" smtClean="0">
                <a:solidFill>
                  <a:schemeClr val="tx1"/>
                </a:solidFill>
              </a:rPr>
              <a:t>Do </a:t>
            </a:r>
            <a:r>
              <a:rPr lang="it-IT" b="1" dirty="0" err="1" smtClean="0">
                <a:solidFill>
                  <a:schemeClr val="tx1"/>
                </a:solidFill>
              </a:rPr>
              <a:t>you</a:t>
            </a:r>
            <a:r>
              <a:rPr lang="it-IT" b="1" dirty="0" smtClean="0">
                <a:solidFill>
                  <a:schemeClr val="tx1"/>
                </a:solidFill>
              </a:rPr>
              <a:t> </a:t>
            </a:r>
            <a:r>
              <a:rPr lang="it-IT" b="1" dirty="0" err="1" smtClean="0">
                <a:solidFill>
                  <a:schemeClr val="tx1"/>
                </a:solidFill>
              </a:rPr>
              <a:t>need</a:t>
            </a:r>
            <a:r>
              <a:rPr lang="it-IT" b="1" dirty="0" smtClean="0">
                <a:solidFill>
                  <a:schemeClr val="tx1"/>
                </a:solidFill>
              </a:rPr>
              <a:t> to calibrate </a:t>
            </a:r>
            <a:r>
              <a:rPr lang="it-IT" b="1" dirty="0" err="1" smtClean="0">
                <a:solidFill>
                  <a:schemeClr val="tx1"/>
                </a:solidFill>
              </a:rPr>
              <a:t>your</a:t>
            </a:r>
            <a:r>
              <a:rPr lang="it-IT" b="1" dirty="0" smtClean="0">
                <a:solidFill>
                  <a:schemeClr val="tx1"/>
                </a:solidFill>
              </a:rPr>
              <a:t> </a:t>
            </a:r>
            <a:r>
              <a:rPr lang="it-IT" b="1" dirty="0" err="1" smtClean="0">
                <a:solidFill>
                  <a:schemeClr val="tx1"/>
                </a:solidFill>
              </a:rPr>
              <a:t>gryo</a:t>
            </a:r>
            <a:r>
              <a:rPr lang="it-IT" b="1" dirty="0" smtClean="0">
                <a:solidFill>
                  <a:schemeClr val="tx1"/>
                </a:solidFill>
              </a:rPr>
              <a:t> </a:t>
            </a:r>
            <a:r>
              <a:rPr lang="it-IT" b="1" dirty="0" err="1" smtClean="0">
                <a:solidFill>
                  <a:schemeClr val="tx1"/>
                </a:solidFill>
              </a:rPr>
              <a:t>before</a:t>
            </a:r>
            <a:r>
              <a:rPr lang="it-IT" b="1" dirty="0" smtClean="0">
                <a:solidFill>
                  <a:schemeClr val="tx1"/>
                </a:solidFill>
              </a:rPr>
              <a:t> </a:t>
            </a:r>
            <a:r>
              <a:rPr lang="it-IT" b="1" dirty="0" err="1" smtClean="0">
                <a:solidFill>
                  <a:schemeClr val="tx1"/>
                </a:solidFill>
              </a:rPr>
              <a:t>every</a:t>
            </a:r>
            <a:r>
              <a:rPr lang="it-IT" b="1" dirty="0" smtClean="0">
                <a:solidFill>
                  <a:schemeClr val="tx1"/>
                </a:solidFill>
              </a:rPr>
              <a:t> </a:t>
            </a:r>
            <a:r>
              <a:rPr lang="it-IT" b="1" dirty="0" err="1" smtClean="0">
                <a:solidFill>
                  <a:schemeClr val="tx1"/>
                </a:solidFill>
              </a:rPr>
              <a:t>move</a:t>
            </a:r>
            <a:r>
              <a:rPr lang="it-IT" b="1" dirty="0" smtClean="0">
                <a:solidFill>
                  <a:schemeClr val="tx1"/>
                </a:solidFill>
              </a:rPr>
              <a:t>?</a:t>
            </a:r>
          </a:p>
          <a:p>
            <a:pPr marL="460375" lvl="1" indent="0">
              <a:buNone/>
            </a:pPr>
            <a:r>
              <a:rPr lang="it-IT" dirty="0" err="1" smtClean="0"/>
              <a:t>Ans</a:t>
            </a:r>
            <a:r>
              <a:rPr lang="it-IT" dirty="0" smtClean="0"/>
              <a:t>. No. Once </a:t>
            </a:r>
            <a:r>
              <a:rPr lang="it-IT" dirty="0" err="1" smtClean="0"/>
              <a:t>before</a:t>
            </a:r>
            <a:r>
              <a:rPr lang="it-IT" dirty="0" smtClean="0"/>
              <a:t> </a:t>
            </a:r>
            <a:r>
              <a:rPr lang="it-IT" dirty="0" err="1" smtClean="0"/>
              <a:t>you</a:t>
            </a:r>
            <a:r>
              <a:rPr lang="it-IT" dirty="0" smtClean="0"/>
              <a:t> </a:t>
            </a:r>
            <a:r>
              <a:rPr lang="it-IT" dirty="0" err="1" smtClean="0"/>
              <a:t>run</a:t>
            </a:r>
            <a:r>
              <a:rPr lang="it-IT" dirty="0" smtClean="0"/>
              <a:t> </a:t>
            </a:r>
            <a:r>
              <a:rPr lang="it-IT" dirty="0" err="1" smtClean="0"/>
              <a:t>your</a:t>
            </a:r>
            <a:r>
              <a:rPr lang="it-IT" dirty="0" smtClean="0"/>
              <a:t> </a:t>
            </a:r>
            <a:r>
              <a:rPr lang="it-IT" dirty="0" err="1" smtClean="0"/>
              <a:t>entire</a:t>
            </a:r>
            <a:r>
              <a:rPr lang="it-IT" dirty="0" smtClean="0"/>
              <a:t> </a:t>
            </a:r>
            <a:r>
              <a:rPr lang="it-IT" dirty="0" err="1" smtClean="0"/>
              <a:t>program</a:t>
            </a:r>
            <a:endParaRPr lang="it-IT" dirty="0" smtClean="0"/>
          </a:p>
          <a:p>
            <a:pPr marL="457200" indent="-457200">
              <a:buFont typeface="+mj-lt"/>
              <a:buAutoNum type="arabicPeriod"/>
            </a:pPr>
            <a:r>
              <a:rPr lang="it-IT" b="1" dirty="0" err="1" smtClean="0">
                <a:solidFill>
                  <a:schemeClr val="tx1"/>
                </a:solidFill>
              </a:rPr>
              <a:t>Why</a:t>
            </a:r>
            <a:r>
              <a:rPr lang="it-IT" b="1" dirty="0" smtClean="0">
                <a:solidFill>
                  <a:schemeClr val="tx1"/>
                </a:solidFill>
              </a:rPr>
              <a:t> </a:t>
            </a:r>
            <a:r>
              <a:rPr lang="it-IT" b="1" dirty="0" err="1" smtClean="0">
                <a:solidFill>
                  <a:schemeClr val="tx1"/>
                </a:solidFill>
              </a:rPr>
              <a:t>might</a:t>
            </a:r>
            <a:r>
              <a:rPr lang="it-IT" b="1" dirty="0" smtClean="0">
                <a:solidFill>
                  <a:schemeClr val="tx1"/>
                </a:solidFill>
              </a:rPr>
              <a:t> </a:t>
            </a:r>
            <a:r>
              <a:rPr lang="it-IT" b="1" dirty="0" err="1" smtClean="0">
                <a:solidFill>
                  <a:schemeClr val="tx1"/>
                </a:solidFill>
              </a:rPr>
              <a:t>it</a:t>
            </a:r>
            <a:r>
              <a:rPr lang="it-IT" b="1" dirty="0" smtClean="0">
                <a:solidFill>
                  <a:schemeClr val="tx1"/>
                </a:solidFill>
              </a:rPr>
              <a:t> be </a:t>
            </a:r>
            <a:r>
              <a:rPr lang="it-IT" b="1" dirty="0" err="1" smtClean="0">
                <a:solidFill>
                  <a:schemeClr val="tx1"/>
                </a:solidFill>
              </a:rPr>
              <a:t>important</a:t>
            </a:r>
            <a:r>
              <a:rPr lang="it-IT" b="1" dirty="0" smtClean="0">
                <a:solidFill>
                  <a:schemeClr val="tx1"/>
                </a:solidFill>
              </a:rPr>
              <a:t> to </a:t>
            </a:r>
            <a:r>
              <a:rPr lang="it-IT" b="1" dirty="0" err="1" smtClean="0">
                <a:solidFill>
                  <a:schemeClr val="tx1"/>
                </a:solidFill>
              </a:rPr>
              <a:t>consider</a:t>
            </a:r>
            <a:r>
              <a:rPr lang="it-IT" b="1" dirty="0" smtClean="0">
                <a:solidFill>
                  <a:schemeClr val="tx1"/>
                </a:solidFill>
              </a:rPr>
              <a:t> multiple </a:t>
            </a:r>
            <a:r>
              <a:rPr lang="it-IT" b="1" dirty="0" err="1" smtClean="0">
                <a:solidFill>
                  <a:schemeClr val="tx1"/>
                </a:solidFill>
              </a:rPr>
              <a:t>solutions</a:t>
            </a:r>
            <a:r>
              <a:rPr lang="it-IT" b="1" dirty="0" smtClean="0">
                <a:solidFill>
                  <a:schemeClr val="tx1"/>
                </a:solidFill>
              </a:rPr>
              <a:t> to a </a:t>
            </a:r>
            <a:r>
              <a:rPr lang="it-IT" b="1" dirty="0" err="1" smtClean="0">
                <a:solidFill>
                  <a:schemeClr val="tx1"/>
                </a:solidFill>
              </a:rPr>
              <a:t>problem</a:t>
            </a:r>
            <a:r>
              <a:rPr lang="it-IT" b="1" dirty="0" smtClean="0">
                <a:solidFill>
                  <a:schemeClr val="tx1"/>
                </a:solidFill>
              </a:rPr>
              <a:t>?</a:t>
            </a:r>
            <a:endParaRPr lang="it-IT" b="1" dirty="0">
              <a:solidFill>
                <a:schemeClr val="tx1"/>
              </a:solidFill>
            </a:endParaRPr>
          </a:p>
          <a:p>
            <a:pPr marL="460375" lvl="1" indent="0">
              <a:buNone/>
            </a:pPr>
            <a:r>
              <a:rPr lang="it-IT" dirty="0" err="1" smtClean="0"/>
              <a:t>Ans</a:t>
            </a:r>
            <a:r>
              <a:rPr lang="it-IT" dirty="0" smtClean="0"/>
              <a:t>. In </a:t>
            </a:r>
            <a:r>
              <a:rPr lang="it-IT" dirty="0" err="1" smtClean="0"/>
              <a:t>robotics</a:t>
            </a:r>
            <a:r>
              <a:rPr lang="it-IT" dirty="0" smtClean="0"/>
              <a:t>, </a:t>
            </a:r>
            <a:r>
              <a:rPr lang="it-IT" dirty="0" err="1" smtClean="0"/>
              <a:t>there</a:t>
            </a:r>
            <a:r>
              <a:rPr lang="it-IT" dirty="0" smtClean="0"/>
              <a:t> are multiple ways to solve a </a:t>
            </a:r>
            <a:r>
              <a:rPr lang="it-IT" dirty="0" err="1" smtClean="0"/>
              <a:t>problem</a:t>
            </a:r>
            <a:r>
              <a:rPr lang="it-IT" dirty="0"/>
              <a:t> </a:t>
            </a:r>
            <a:r>
              <a:rPr lang="it-IT" dirty="0" smtClean="0"/>
              <a:t>and </a:t>
            </a:r>
            <a:r>
              <a:rPr lang="it-IT" dirty="0" err="1" smtClean="0"/>
              <a:t>there</a:t>
            </a:r>
            <a:r>
              <a:rPr lang="it-IT" dirty="0" smtClean="0"/>
              <a:t> </a:t>
            </a:r>
            <a:r>
              <a:rPr lang="it-IT" dirty="0" err="1" smtClean="0"/>
              <a:t>might</a:t>
            </a:r>
            <a:r>
              <a:rPr lang="it-IT" dirty="0" smtClean="0"/>
              <a:t> be </a:t>
            </a:r>
            <a:r>
              <a:rPr lang="it-IT" dirty="0" err="1" smtClean="0"/>
              <a:t>tradeoffs</a:t>
            </a:r>
            <a:r>
              <a:rPr lang="it-IT" dirty="0" smtClean="0"/>
              <a:t> </a:t>
            </a:r>
            <a:r>
              <a:rPr lang="it-IT" dirty="0" err="1" smtClean="0"/>
              <a:t>between</a:t>
            </a:r>
            <a:r>
              <a:rPr lang="it-IT" dirty="0" smtClean="0"/>
              <a:t> the </a:t>
            </a:r>
            <a:r>
              <a:rPr lang="it-IT" dirty="0" err="1" smtClean="0"/>
              <a:t>solutions</a:t>
            </a:r>
            <a:r>
              <a:rPr lang="it-IT" dirty="0" smtClean="0"/>
              <a:t> (e.g. </a:t>
            </a:r>
            <a:r>
              <a:rPr lang="it-IT" dirty="0" err="1" smtClean="0"/>
              <a:t>how</a:t>
            </a:r>
            <a:r>
              <a:rPr lang="it-IT" dirty="0" smtClean="0"/>
              <a:t> long the code </a:t>
            </a:r>
            <a:r>
              <a:rPr lang="it-IT" dirty="0" err="1" smtClean="0"/>
              <a:t>takes</a:t>
            </a:r>
            <a:r>
              <a:rPr lang="it-IT" dirty="0" smtClean="0"/>
              <a:t> to </a:t>
            </a:r>
            <a:r>
              <a:rPr lang="it-IT" dirty="0" err="1" smtClean="0"/>
              <a:t>run</a:t>
            </a:r>
            <a:r>
              <a:rPr lang="it-IT" dirty="0" smtClean="0"/>
              <a:t> the code, can </a:t>
            </a:r>
            <a:r>
              <a:rPr lang="it-IT" dirty="0" err="1" smtClean="0"/>
              <a:t>you</a:t>
            </a:r>
            <a:r>
              <a:rPr lang="it-IT" dirty="0" smtClean="0"/>
              <a:t> use </a:t>
            </a:r>
            <a:r>
              <a:rPr lang="it-IT" dirty="0" err="1" smtClean="0"/>
              <a:t>both</a:t>
            </a:r>
            <a:r>
              <a:rPr lang="it-IT" dirty="0" smtClean="0"/>
              <a:t> rate and angle </a:t>
            </a:r>
            <a:r>
              <a:rPr lang="it-IT" dirty="0" err="1" smtClean="0"/>
              <a:t>readings</a:t>
            </a:r>
            <a:r>
              <a:rPr lang="it-IT" dirty="0" smtClean="0"/>
              <a:t>?)</a:t>
            </a:r>
          </a:p>
          <a:p>
            <a:pPr marL="460375" lvl="1" indent="0">
              <a:buNone/>
            </a:pPr>
            <a:endParaRPr lang="it-IT" dirty="0"/>
          </a:p>
          <a:p>
            <a:pPr marL="460375" lvl="1" indent="0">
              <a:buNone/>
            </a:pPr>
            <a:r>
              <a:rPr lang="it-IT" sz="2600" b="1" i="1" dirty="0" smtClean="0">
                <a:solidFill>
                  <a:srgbClr val="FF0000"/>
                </a:solidFill>
              </a:rPr>
              <a:t>Update: </a:t>
            </a:r>
            <a:r>
              <a:rPr lang="it-IT" sz="2600" b="1" i="1" dirty="0" err="1" smtClean="0">
                <a:solidFill>
                  <a:srgbClr val="FF0000"/>
                </a:solidFill>
              </a:rPr>
              <a:t>Please</a:t>
            </a:r>
            <a:r>
              <a:rPr lang="it-IT" sz="2600" b="1" i="1" dirty="0" smtClean="0">
                <a:solidFill>
                  <a:srgbClr val="FF0000"/>
                </a:solidFill>
              </a:rPr>
              <a:t> </a:t>
            </a:r>
            <a:r>
              <a:rPr lang="it-IT" sz="2600" b="1" i="1" dirty="0" err="1" smtClean="0">
                <a:solidFill>
                  <a:srgbClr val="FF0000"/>
                </a:solidFill>
              </a:rPr>
              <a:t>read</a:t>
            </a:r>
            <a:r>
              <a:rPr lang="it-IT" sz="2600" b="1" i="1" dirty="0" smtClean="0">
                <a:solidFill>
                  <a:srgbClr val="FF0000"/>
                </a:solidFill>
              </a:rPr>
              <a:t> the “</a:t>
            </a:r>
            <a:r>
              <a:rPr lang="it-IT" sz="2600" b="1" i="1" dirty="0" err="1" smtClean="0">
                <a:solidFill>
                  <a:srgbClr val="FF0000"/>
                </a:solidFill>
              </a:rPr>
              <a:t>Gyro</a:t>
            </a:r>
            <a:r>
              <a:rPr lang="it-IT" sz="2600" b="1" i="1" dirty="0" smtClean="0">
                <a:solidFill>
                  <a:srgbClr val="FF0000"/>
                </a:solidFill>
              </a:rPr>
              <a:t> Sensor </a:t>
            </a:r>
            <a:r>
              <a:rPr lang="it-IT" sz="2600" b="1" i="1" dirty="0" err="1" smtClean="0">
                <a:solidFill>
                  <a:srgbClr val="FF0000"/>
                </a:solidFill>
              </a:rPr>
              <a:t>Revisited</a:t>
            </a:r>
            <a:r>
              <a:rPr lang="it-IT" sz="2600" b="1" i="1" dirty="0" smtClean="0">
                <a:solidFill>
                  <a:srgbClr val="FF0000"/>
                </a:solidFill>
              </a:rPr>
              <a:t>” </a:t>
            </a:r>
            <a:r>
              <a:rPr lang="it-IT" sz="2600" b="1" i="1" dirty="0" err="1" smtClean="0">
                <a:solidFill>
                  <a:srgbClr val="FF0000"/>
                </a:solidFill>
              </a:rPr>
              <a:t>lesson</a:t>
            </a:r>
            <a:r>
              <a:rPr lang="it-IT" sz="2600" b="1" i="1" dirty="0" smtClean="0">
                <a:solidFill>
                  <a:srgbClr val="FF0000"/>
                </a:solidFill>
              </a:rPr>
              <a:t> for </a:t>
            </a:r>
            <a:r>
              <a:rPr lang="it-IT" sz="2600" b="1" i="1" dirty="0" err="1" smtClean="0">
                <a:solidFill>
                  <a:srgbClr val="FF0000"/>
                </a:solidFill>
              </a:rPr>
              <a:t>important</a:t>
            </a:r>
            <a:r>
              <a:rPr lang="it-IT" sz="2600" b="1" i="1" dirty="0" smtClean="0">
                <a:solidFill>
                  <a:srgbClr val="FF0000"/>
                </a:solidFill>
              </a:rPr>
              <a:t> </a:t>
            </a:r>
            <a:r>
              <a:rPr lang="it-IT" sz="2600" b="1" i="1" dirty="0" err="1" smtClean="0">
                <a:solidFill>
                  <a:srgbClr val="FF0000"/>
                </a:solidFill>
              </a:rPr>
              <a:t>updates</a:t>
            </a:r>
            <a:r>
              <a:rPr lang="it-IT" sz="2600" b="1" i="1" dirty="0" smtClean="0">
                <a:solidFill>
                  <a:srgbClr val="FF0000"/>
                </a:solidFill>
              </a:rPr>
              <a:t> (8/6/2017)</a:t>
            </a:r>
            <a:endParaRPr lang="it-IT" sz="2600" b="1" i="1" dirty="0" smtClean="0">
              <a:solidFill>
                <a:srgbClr val="FF0000"/>
              </a:solidFill>
            </a:endParaRPr>
          </a:p>
        </p:txBody>
      </p:sp>
      <p:sp>
        <p:nvSpPr>
          <p:cNvPr id="3" name="Date Placeholder 2"/>
          <p:cNvSpPr>
            <a:spLocks noGrp="1"/>
          </p:cNvSpPr>
          <p:nvPr>
            <p:ph type="dt" sz="half" idx="10"/>
          </p:nvPr>
        </p:nvSpPr>
        <p:spPr/>
        <p:txBody>
          <a:bodyPr/>
          <a:lstStyle/>
          <a:p>
            <a:fld id="{F9D1C0A9-2B1B-9943-A35C-2A04CA207E70}" type="datetime1">
              <a:rPr lang="en-US" smtClean="0"/>
              <a:t>8/6/17</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12</a:t>
            </a:fld>
            <a:endParaRPr lang="en-US"/>
          </a:p>
        </p:txBody>
      </p:sp>
    </p:spTree>
    <p:extLst>
      <p:ext uri="{BB962C8B-B14F-4D97-AF65-F5344CB8AC3E}">
        <p14:creationId xmlns:p14="http://schemas.microsoft.com/office/powerpoint/2010/main" val="26160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tutorial was written by Sanjay </a:t>
            </a:r>
            <a:r>
              <a:rPr lang="en-US" dirty="0" err="1" smtClean="0"/>
              <a:t>Seshan</a:t>
            </a:r>
            <a:r>
              <a:rPr lang="en-US" dirty="0" smtClean="0"/>
              <a:t> and Arvind </a:t>
            </a:r>
            <a:r>
              <a:rPr lang="en-US" dirty="0" err="1" smtClean="0"/>
              <a:t>Seshan</a:t>
            </a:r>
            <a:r>
              <a:rPr lang="en-US" dirty="0" smtClean="0"/>
              <a:t> </a:t>
            </a:r>
            <a:r>
              <a:rPr lang="en-US" smtClean="0"/>
              <a:t>and uses </a:t>
            </a:r>
            <a:r>
              <a:rPr lang="en-US" dirty="0" smtClean="0"/>
              <a:t>code shared by Hoosier </a:t>
            </a:r>
            <a:r>
              <a:rPr lang="en-US" dirty="0" err="1" smtClean="0"/>
              <a:t>Girlz</a:t>
            </a:r>
            <a:r>
              <a:rPr lang="en-US" dirty="0" smtClean="0"/>
              <a:t> (http://</a:t>
            </a:r>
            <a:r>
              <a:rPr lang="en-US" dirty="0" err="1" smtClean="0"/>
              <a:t>www.fllhoosiergirlz.com</a:t>
            </a:r>
            <a:r>
              <a:rPr lang="en-US" dirty="0" smtClean="0"/>
              <a:t>)</a:t>
            </a:r>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Date Placeholder 6"/>
          <p:cNvSpPr>
            <a:spLocks noGrp="1"/>
          </p:cNvSpPr>
          <p:nvPr>
            <p:ph type="dt" sz="half" idx="10"/>
          </p:nvPr>
        </p:nvSpPr>
        <p:spPr/>
        <p:txBody>
          <a:bodyPr/>
          <a:lstStyle/>
          <a:p>
            <a:fld id="{CD848738-2DDE-9B42-91A4-B9D48A936005}" type="datetime1">
              <a:rPr lang="en-US" smtClean="0"/>
              <a:t>8/6/17</a:t>
            </a:fld>
            <a:endParaRPr lang="en-US"/>
          </a:p>
        </p:txBody>
      </p:sp>
      <p:sp>
        <p:nvSpPr>
          <p:cNvPr id="8" name="Slide Number Placeholder 7"/>
          <p:cNvSpPr>
            <a:spLocks noGrp="1"/>
          </p:cNvSpPr>
          <p:nvPr>
            <p:ph type="sldNum" sz="quarter" idx="12"/>
          </p:nvPr>
        </p:nvSpPr>
        <p:spPr/>
        <p:txBody>
          <a:bodyPr/>
          <a:lstStyle/>
          <a:p>
            <a:fld id="{4382A7F7-08BF-4252-8141-63FB96055BBB}" type="slidenum">
              <a:rPr lang="en-US" smtClean="0"/>
              <a:t>13</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85000" lnSpcReduction="10000"/>
          </a:bodyPr>
          <a:lstStyle/>
          <a:p>
            <a:pPr marL="457200" indent="-457200">
              <a:buFont typeface="+mj-lt"/>
              <a:buAutoNum type="arabicPeriod"/>
            </a:pPr>
            <a:r>
              <a:rPr lang="en-US" dirty="0" smtClean="0"/>
              <a:t>Learn what the Gyro Sensor does</a:t>
            </a:r>
          </a:p>
          <a:p>
            <a:pPr marL="457200" indent="-457200">
              <a:buFont typeface="+mj-lt"/>
              <a:buAutoNum type="arabicPeriod"/>
            </a:pPr>
            <a:r>
              <a:rPr lang="en-US" dirty="0" smtClean="0"/>
              <a:t>Learn about 2 common problems with using the gyro sensor (drift and lag)</a:t>
            </a:r>
          </a:p>
          <a:p>
            <a:pPr marL="457200" indent="-457200">
              <a:buFont typeface="+mj-lt"/>
              <a:buAutoNum type="arabicPeriod"/>
            </a:pPr>
            <a:r>
              <a:rPr lang="en-US" dirty="0" smtClean="0"/>
              <a:t>Learn what “drift” means</a:t>
            </a:r>
          </a:p>
          <a:p>
            <a:pPr marL="457200" indent="-457200">
              <a:buFont typeface="+mj-lt"/>
              <a:buAutoNum type="arabicPeriod"/>
            </a:pPr>
            <a:r>
              <a:rPr lang="en-US" dirty="0" smtClean="0"/>
              <a:t>Learn how to correct for drift with a gyro “calibration” technique</a:t>
            </a:r>
          </a:p>
          <a:p>
            <a:pPr marL="457200" indent="-457200">
              <a:buFont typeface="+mj-lt"/>
              <a:buAutoNum type="arabicPeriod"/>
            </a:pPr>
            <a:r>
              <a:rPr lang="en-US" dirty="0" smtClean="0"/>
              <a:t>Understand why it is important to consider multiple solutions to a problem such as gyro drift</a:t>
            </a:r>
          </a:p>
          <a:p>
            <a:pPr marL="0" indent="0">
              <a:buNone/>
            </a:pPr>
            <a:r>
              <a:rPr lang="en-US" dirty="0" smtClean="0"/>
              <a:t>Prerequisites: Data wires, Loops, Logic &amp; Comparison </a:t>
            </a:r>
            <a:r>
              <a:rPr lang="en-US" dirty="0" smtClean="0"/>
              <a:t>Blocks</a:t>
            </a:r>
          </a:p>
          <a:p>
            <a:pPr marL="0" lvl="1" indent="0">
              <a:spcBef>
                <a:spcPts val="2000"/>
              </a:spcBef>
              <a:buClr>
                <a:schemeClr val="bg1">
                  <a:lumMod val="65000"/>
                </a:schemeClr>
              </a:buClr>
              <a:buNone/>
            </a:pPr>
            <a:r>
              <a:rPr lang="it-IT" sz="2600" b="1" i="1" dirty="0">
                <a:solidFill>
                  <a:srgbClr val="FF0000"/>
                </a:solidFill>
              </a:rPr>
              <a:t>Update: </a:t>
            </a:r>
            <a:r>
              <a:rPr lang="it-IT" sz="2600" b="1" i="1" dirty="0" err="1">
                <a:solidFill>
                  <a:srgbClr val="FF0000"/>
                </a:solidFill>
              </a:rPr>
              <a:t>Please</a:t>
            </a:r>
            <a:r>
              <a:rPr lang="it-IT" sz="2600" b="1" i="1" dirty="0">
                <a:solidFill>
                  <a:srgbClr val="FF0000"/>
                </a:solidFill>
              </a:rPr>
              <a:t> </a:t>
            </a:r>
            <a:r>
              <a:rPr lang="it-IT" sz="2600" b="1" i="1" dirty="0" err="1">
                <a:solidFill>
                  <a:srgbClr val="FF0000"/>
                </a:solidFill>
              </a:rPr>
              <a:t>read</a:t>
            </a:r>
            <a:r>
              <a:rPr lang="it-IT" sz="2600" b="1" i="1" dirty="0">
                <a:solidFill>
                  <a:srgbClr val="FF0000"/>
                </a:solidFill>
              </a:rPr>
              <a:t> the “</a:t>
            </a:r>
            <a:r>
              <a:rPr lang="it-IT" sz="2600" b="1" i="1" dirty="0" err="1">
                <a:solidFill>
                  <a:srgbClr val="FF0000"/>
                </a:solidFill>
              </a:rPr>
              <a:t>Gyro</a:t>
            </a:r>
            <a:r>
              <a:rPr lang="it-IT" sz="2600" b="1" i="1" dirty="0">
                <a:solidFill>
                  <a:srgbClr val="FF0000"/>
                </a:solidFill>
              </a:rPr>
              <a:t> Sensor </a:t>
            </a:r>
            <a:r>
              <a:rPr lang="it-IT" sz="2600" b="1" i="1" dirty="0" err="1">
                <a:solidFill>
                  <a:srgbClr val="FF0000"/>
                </a:solidFill>
              </a:rPr>
              <a:t>Revisited</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for </a:t>
            </a:r>
            <a:r>
              <a:rPr lang="it-IT" sz="2600" b="1" i="1" dirty="0" err="1">
                <a:solidFill>
                  <a:srgbClr val="FF0000"/>
                </a:solidFill>
              </a:rPr>
              <a:t>important</a:t>
            </a:r>
            <a:r>
              <a:rPr lang="it-IT" sz="2600" b="1" i="1" dirty="0">
                <a:solidFill>
                  <a:srgbClr val="FF0000"/>
                </a:solidFill>
              </a:rPr>
              <a:t> </a:t>
            </a:r>
            <a:r>
              <a:rPr lang="it-IT" sz="2600" b="1" i="1" dirty="0" err="1">
                <a:solidFill>
                  <a:srgbClr val="FF0000"/>
                </a:solidFill>
              </a:rPr>
              <a:t>updates</a:t>
            </a:r>
            <a:r>
              <a:rPr lang="it-IT" sz="2600" b="1" i="1" dirty="0">
                <a:solidFill>
                  <a:srgbClr val="FF0000"/>
                </a:solidFill>
              </a:rPr>
              <a:t> (8/6/2017</a:t>
            </a:r>
            <a:r>
              <a:rPr lang="it-IT" sz="2600" b="1" i="1" dirty="0" smtClean="0">
                <a:solidFill>
                  <a:srgbClr val="FF0000"/>
                </a:solidFill>
              </a:rPr>
              <a:t>) </a:t>
            </a:r>
            <a:r>
              <a:rPr lang="it-IT" sz="2600" b="1" i="1" dirty="0" err="1" smtClean="0">
                <a:solidFill>
                  <a:srgbClr val="FF0000"/>
                </a:solidFill>
              </a:rPr>
              <a:t>after</a:t>
            </a:r>
            <a:r>
              <a:rPr lang="it-IT" sz="2600" b="1" i="1" dirty="0" smtClean="0">
                <a:solidFill>
                  <a:srgbClr val="FF0000"/>
                </a:solidFill>
              </a:rPr>
              <a:t> </a:t>
            </a:r>
            <a:r>
              <a:rPr lang="it-IT" sz="2600" b="1" i="1" dirty="0" err="1" smtClean="0">
                <a:solidFill>
                  <a:srgbClr val="FF0000"/>
                </a:solidFill>
              </a:rPr>
              <a:t>you</a:t>
            </a:r>
            <a:r>
              <a:rPr lang="it-IT" sz="2600" b="1" i="1" dirty="0" smtClean="0">
                <a:solidFill>
                  <a:srgbClr val="FF0000"/>
                </a:solidFill>
              </a:rPr>
              <a:t> complete </a:t>
            </a:r>
            <a:r>
              <a:rPr lang="it-IT" sz="2600" b="1" i="1" dirty="0" err="1" smtClean="0">
                <a:solidFill>
                  <a:srgbClr val="FF0000"/>
                </a:solidFill>
              </a:rPr>
              <a:t>this</a:t>
            </a:r>
            <a:r>
              <a:rPr lang="it-IT" sz="2600" b="1" i="1" dirty="0" smtClean="0">
                <a:solidFill>
                  <a:srgbClr val="FF0000"/>
                </a:solidFill>
              </a:rPr>
              <a:t> </a:t>
            </a:r>
            <a:r>
              <a:rPr lang="it-IT" sz="2600" b="1" i="1" dirty="0" err="1" smtClean="0">
                <a:solidFill>
                  <a:srgbClr val="FF0000"/>
                </a:solidFill>
              </a:rPr>
              <a:t>lesson</a:t>
            </a:r>
            <a:r>
              <a:rPr lang="it-IT" sz="2600" b="1" i="1" smtClean="0">
                <a:solidFill>
                  <a:srgbClr val="FF0000"/>
                </a:solidFill>
              </a:rPr>
              <a:t>.</a:t>
            </a:r>
            <a:endParaRPr lang="it-IT" sz="2600" b="1" i="1">
              <a:solidFill>
                <a:srgbClr val="FF0000"/>
              </a:solidFill>
            </a:endParaRPr>
          </a:p>
          <a:p>
            <a:pPr marL="0" indent="0">
              <a:buNone/>
            </a:pPr>
            <a:endParaRPr lang="en-US" dirty="0" smtClean="0"/>
          </a:p>
        </p:txBody>
      </p:sp>
      <p:sp>
        <p:nvSpPr>
          <p:cNvPr id="2" name="Footer Placeholder 1"/>
          <p:cNvSpPr>
            <a:spLocks noGrp="1"/>
          </p:cNvSpPr>
          <p:nvPr>
            <p:ph type="ftr" sz="quarter" idx="11"/>
          </p:nvPr>
        </p:nvSpPr>
        <p:spPr/>
        <p:txBody>
          <a:bodyPr/>
          <a:lstStyle/>
          <a:p>
            <a:r>
              <a:rPr lang="sk-SK" smtClean="0"/>
              <a:t>© 2016 EV3Lessons.com</a:t>
            </a:r>
            <a:endParaRPr lang="en-US"/>
          </a:p>
        </p:txBody>
      </p:sp>
      <p:sp>
        <p:nvSpPr>
          <p:cNvPr id="6" name="Title 5"/>
          <p:cNvSpPr>
            <a:spLocks noGrp="1"/>
          </p:cNvSpPr>
          <p:nvPr>
            <p:ph type="title"/>
          </p:nvPr>
        </p:nvSpPr>
        <p:spPr/>
        <p:txBody>
          <a:bodyPr/>
          <a:lstStyle/>
          <a:p>
            <a:r>
              <a:rPr lang="en-US" dirty="0" smtClean="0"/>
              <a:t>Lesson Objectives</a:t>
            </a:r>
            <a:endParaRPr lang="en-US" dirty="0"/>
          </a:p>
        </p:txBody>
      </p:sp>
      <p:sp>
        <p:nvSpPr>
          <p:cNvPr id="3" name="Date Placeholder 2"/>
          <p:cNvSpPr>
            <a:spLocks noGrp="1"/>
          </p:cNvSpPr>
          <p:nvPr>
            <p:ph type="dt" sz="half" idx="10"/>
          </p:nvPr>
        </p:nvSpPr>
        <p:spPr/>
        <p:txBody>
          <a:bodyPr/>
          <a:lstStyle/>
          <a:p>
            <a:fld id="{504049EF-DCAF-B14F-ACA0-1EE592A878A0}" type="datetime1">
              <a:rPr lang="en-US" smtClean="0"/>
              <a:t>8/6/17</a:t>
            </a:fld>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Gyro sensor detects rotational motion</a:t>
            </a:r>
          </a:p>
          <a:p>
            <a:r>
              <a:rPr lang="en-US" dirty="0" smtClean="0"/>
              <a:t>The sensor measures the rate of rotation in degrees per second (rate)</a:t>
            </a:r>
          </a:p>
          <a:p>
            <a:r>
              <a:rPr lang="en-US" dirty="0" smtClean="0"/>
              <a:t>It also keeps track of the total rotational angle and therefore lets you measure how far your robot has turned (angle)</a:t>
            </a:r>
          </a:p>
          <a:p>
            <a:r>
              <a:rPr lang="en-US" dirty="0" smtClean="0"/>
              <a:t>The accuracy of the sensor is ±3 degrees for 90 degree turn</a:t>
            </a:r>
            <a:endParaRPr lang="en-US" dirty="0"/>
          </a:p>
          <a:p>
            <a:endParaRPr lang="en-US" dirty="0"/>
          </a:p>
        </p:txBody>
      </p:sp>
      <p:sp>
        <p:nvSpPr>
          <p:cNvPr id="2" name="Footer Placeholder 1"/>
          <p:cNvSpPr>
            <a:spLocks noGrp="1"/>
          </p:cNvSpPr>
          <p:nvPr>
            <p:ph type="ftr" sz="quarter" idx="11"/>
          </p:nvPr>
        </p:nvSpPr>
        <p:spPr/>
        <p:txBody>
          <a:bodyPr/>
          <a:lstStyle/>
          <a:p>
            <a:r>
              <a:rPr lang="sk-SK" smtClean="0"/>
              <a:t>© 2016 EV3Lessons.com</a:t>
            </a:r>
            <a:endParaRPr lang="en-US"/>
          </a:p>
        </p:txBody>
      </p:sp>
      <p:sp>
        <p:nvSpPr>
          <p:cNvPr id="6" name="Title 5"/>
          <p:cNvSpPr>
            <a:spLocks noGrp="1"/>
          </p:cNvSpPr>
          <p:nvPr>
            <p:ph type="title"/>
          </p:nvPr>
        </p:nvSpPr>
        <p:spPr/>
        <p:txBody>
          <a:bodyPr/>
          <a:lstStyle/>
          <a:p>
            <a:r>
              <a:rPr lang="en-US" dirty="0" smtClean="0"/>
              <a:t>What is the Gyro Sensor?</a:t>
            </a:r>
            <a:endParaRPr lang="en-US" dirty="0"/>
          </a:p>
        </p:txBody>
      </p:sp>
      <p:sp>
        <p:nvSpPr>
          <p:cNvPr id="3" name="Date Placeholder 2"/>
          <p:cNvSpPr>
            <a:spLocks noGrp="1"/>
          </p:cNvSpPr>
          <p:nvPr>
            <p:ph type="dt" sz="half" idx="10"/>
          </p:nvPr>
        </p:nvSpPr>
        <p:spPr/>
        <p:txBody>
          <a:bodyPr/>
          <a:lstStyle/>
          <a:p>
            <a:fld id="{7CAD3490-3091-EB47-9335-B171F325E32C}" type="datetime1">
              <a:rPr lang="en-US" smtClean="0"/>
              <a:t>8/6/17</a:t>
            </a:fld>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23718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There are 2 common Gyro issues – drift and lag</a:t>
            </a:r>
          </a:p>
          <a:p>
            <a:pPr lvl="1"/>
            <a:r>
              <a:rPr lang="en-US" dirty="0" smtClean="0"/>
              <a:t>Drift – readings keep changing even when the robot is still</a:t>
            </a:r>
          </a:p>
          <a:p>
            <a:pPr lvl="1"/>
            <a:r>
              <a:rPr lang="en-US" dirty="0" smtClean="0"/>
              <a:t>Lag – readings are delayed</a:t>
            </a:r>
          </a:p>
          <a:p>
            <a:r>
              <a:rPr lang="en-US" dirty="0" smtClean="0"/>
              <a:t>In this lesson, we focus on the first problem: drift. </a:t>
            </a:r>
          </a:p>
          <a:p>
            <a:pPr lvl="1"/>
            <a:r>
              <a:rPr lang="en-US" dirty="0" smtClean="0"/>
              <a:t>We will cover lag in the Gyro Turn lesson</a:t>
            </a:r>
          </a:p>
          <a:p>
            <a:r>
              <a:rPr lang="en-US" dirty="0" smtClean="0"/>
              <a:t>Solution to drift: gyro calibration</a:t>
            </a:r>
          </a:p>
          <a:p>
            <a:pPr lvl="1"/>
            <a:r>
              <a:rPr lang="en-US" dirty="0" smtClean="0"/>
              <a:t>The source of the drift problem is that the gyro must “learn” what is still.</a:t>
            </a:r>
          </a:p>
          <a:p>
            <a:pPr lvl="1"/>
            <a:r>
              <a:rPr lang="en-US" dirty="0" smtClean="0"/>
              <a:t>For a color sensor, you have to “teach” the robot what is black and white</a:t>
            </a:r>
          </a:p>
          <a:p>
            <a:pPr lvl="1"/>
            <a:r>
              <a:rPr lang="en-US" dirty="0" smtClean="0"/>
              <a:t>For your gyro, you need to calibrate the sensor to understand what is “still”</a:t>
            </a:r>
          </a:p>
          <a:p>
            <a:endParaRPr lang="en-US" dirty="0" smtClean="0"/>
          </a:p>
        </p:txBody>
      </p:sp>
      <p:sp>
        <p:nvSpPr>
          <p:cNvPr id="4" name="Footer Placeholder 3"/>
          <p:cNvSpPr>
            <a:spLocks noGrp="1"/>
          </p:cNvSpPr>
          <p:nvPr>
            <p:ph type="ftr" sz="quarter" idx="11"/>
          </p:nvPr>
        </p:nvSpPr>
        <p:spPr/>
        <p:txBody>
          <a:bodyPr/>
          <a:lstStyle/>
          <a:p>
            <a:r>
              <a:rPr lang="sk-SK" smtClean="0"/>
              <a:t>© 2016 EV3Lessons.com</a:t>
            </a:r>
            <a:endParaRPr lang="en-US" dirty="0"/>
          </a:p>
        </p:txBody>
      </p:sp>
      <p:sp>
        <p:nvSpPr>
          <p:cNvPr id="2" name="Title 1"/>
          <p:cNvSpPr>
            <a:spLocks noGrp="1"/>
          </p:cNvSpPr>
          <p:nvPr>
            <p:ph type="title"/>
          </p:nvPr>
        </p:nvSpPr>
        <p:spPr/>
        <p:txBody>
          <a:bodyPr/>
          <a:lstStyle/>
          <a:p>
            <a:r>
              <a:rPr lang="en-US" smtClean="0"/>
              <a:t>Gyro Sensor Problems</a:t>
            </a:r>
            <a:endParaRPr lang="en-US" dirty="0"/>
          </a:p>
        </p:txBody>
      </p:sp>
      <p:sp>
        <p:nvSpPr>
          <p:cNvPr id="5" name="Date Placeholder 4"/>
          <p:cNvSpPr>
            <a:spLocks noGrp="1"/>
          </p:cNvSpPr>
          <p:nvPr>
            <p:ph type="dt" sz="half" idx="10"/>
          </p:nvPr>
        </p:nvSpPr>
        <p:spPr/>
        <p:txBody>
          <a:bodyPr/>
          <a:lstStyle/>
          <a:p>
            <a:fld id="{39D0E7D0-5543-9F4E-93A0-E7A4BCDF0F3E}" type="datetime1">
              <a:rPr lang="en-US" smtClean="0"/>
              <a:t>8/6/17</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2431525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smtClean="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smtClean="0"/>
              <a:t>Unfortunately</a:t>
            </a:r>
            <a:r>
              <a:rPr lang="en-US" sz="2800" dirty="0"/>
              <a:t>, there is no gyro calibration block. </a:t>
            </a:r>
            <a:r>
              <a:rPr lang="en-US" sz="2800" dirty="0" smtClean="0"/>
              <a:t>There a few ways to make the sensor recalibrate.</a:t>
            </a:r>
          </a:p>
          <a:p>
            <a:endParaRPr lang="en-US" sz="2800" dirty="0" smtClean="0"/>
          </a:p>
        </p:txBody>
      </p:sp>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normAutofit/>
          </a:bodyPr>
          <a:lstStyle/>
          <a:p>
            <a:r>
              <a:rPr lang="en-US" dirty="0" smtClean="0"/>
              <a:t>Gyro Calibration to Solve Problem 1: Lag</a:t>
            </a:r>
            <a:endParaRPr lang="en-US" dirty="0"/>
          </a:p>
        </p:txBody>
      </p:sp>
      <p:sp>
        <p:nvSpPr>
          <p:cNvPr id="5" name="Date Placeholder 4"/>
          <p:cNvSpPr>
            <a:spLocks noGrp="1"/>
          </p:cNvSpPr>
          <p:nvPr>
            <p:ph type="dt" sz="half" idx="10"/>
          </p:nvPr>
        </p:nvSpPr>
        <p:spPr/>
        <p:txBody>
          <a:bodyPr/>
          <a:lstStyle/>
          <a:p>
            <a:fld id="{AC895C39-8ECF-0843-A8DF-609EDBCEAE0B}" type="datetime1">
              <a:rPr lang="en-US" smtClean="0"/>
              <a:t>8/6/17</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1930300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buFont typeface="Arial"/>
              <a:buChar char="•"/>
            </a:pPr>
            <a:r>
              <a:rPr lang="en-US" dirty="0" smtClean="0"/>
              <a:t>The below are critical notes for using the gyro correctly!!!!!</a:t>
            </a:r>
          </a:p>
          <a:p>
            <a:pPr marL="342900" indent="-342900">
              <a:buFont typeface="Arial"/>
              <a:buChar char="•"/>
            </a:pPr>
            <a:r>
              <a:rPr lang="en-US" dirty="0" smtClean="0"/>
              <a:t>THE </a:t>
            </a:r>
            <a:r>
              <a:rPr lang="en-US" dirty="0"/>
              <a:t>ROBOT MUST BE STILL WHEN YOU RUN ANY OF THESE CALIBRATION PROGRAMS!!!!</a:t>
            </a:r>
          </a:p>
          <a:p>
            <a:pPr marL="342900" indent="-342900">
              <a:buFont typeface="Arial"/>
              <a:buChar char="•"/>
            </a:pPr>
            <a:r>
              <a:rPr lang="en-US" dirty="0" smtClean="0"/>
              <a:t>JUST </a:t>
            </a:r>
            <a:r>
              <a:rPr lang="en-US" dirty="0"/>
              <a:t>LIKE THE COLOR CALIBRATION, YOU SHOULDN’T RUN THIS EVERY TIME YOU NEED TO READ THE GYRO. YOU SHOULD CALIBRATE IN A SEPARATE PROGRAM JUST BEFORE YOU RUN YOUR PROGRAM OR ONCE AT THE BEGINNING OF YOUR PROGRAM.</a:t>
            </a:r>
          </a:p>
          <a:p>
            <a:endParaRPr lang="en-US" dirty="0"/>
          </a:p>
        </p:txBody>
      </p:sp>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lstStyle/>
          <a:p>
            <a:r>
              <a:rPr lang="en-US" dirty="0" smtClean="0"/>
              <a:t>IMPORTANT NOTES</a:t>
            </a:r>
            <a:endParaRPr lang="en-US" dirty="0"/>
          </a:p>
        </p:txBody>
      </p:sp>
      <p:sp>
        <p:nvSpPr>
          <p:cNvPr id="5" name="Date Placeholder 4"/>
          <p:cNvSpPr>
            <a:spLocks noGrp="1"/>
          </p:cNvSpPr>
          <p:nvPr>
            <p:ph type="dt" sz="half" idx="10"/>
          </p:nvPr>
        </p:nvSpPr>
        <p:spPr/>
        <p:txBody>
          <a:bodyPr/>
          <a:lstStyle/>
          <a:p>
            <a:fld id="{3653A55C-FE01-F548-B391-70A4C4A8BBBD}" type="datetime1">
              <a:rPr lang="en-US" smtClean="0"/>
              <a:t>8/6/17</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106022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lstStyle/>
          <a:p>
            <a:r>
              <a:rPr lang="en-US" dirty="0" smtClean="0"/>
              <a:t>Calibration: Strategy 1</a:t>
            </a:r>
            <a:endParaRPr lang="en-US" dirty="0"/>
          </a:p>
        </p:txBody>
      </p:sp>
      <p:sp>
        <p:nvSpPr>
          <p:cNvPr id="7" name="TextBox 6"/>
          <p:cNvSpPr txBox="1"/>
          <p:nvPr/>
        </p:nvSpPr>
        <p:spPr>
          <a:xfrm>
            <a:off x="666750" y="1886995"/>
            <a:ext cx="3607392" cy="1232245"/>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The gyro recalibrates when it switches modes. So, a “rate” reading followed by an “angle” reading calibrates the gyro. </a:t>
            </a:r>
            <a:endParaRPr lang="en-US" dirty="0">
              <a:solidFill>
                <a:srgbClr val="000000"/>
              </a:solidFill>
            </a:endParaRPr>
          </a:p>
        </p:txBody>
      </p:sp>
      <p:sp>
        <p:nvSpPr>
          <p:cNvPr id="8" name="TextBox 7"/>
          <p:cNvSpPr txBox="1"/>
          <p:nvPr/>
        </p:nvSpPr>
        <p:spPr>
          <a:xfrm>
            <a:off x="4458948" y="1918912"/>
            <a:ext cx="3731304" cy="1200329"/>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Second, add a wait block to give the sensor a bit of time to fully reset. Our measurements show that 0.1 seconds is sufficient.</a:t>
            </a:r>
            <a:endParaRPr lang="en-US" dirty="0">
              <a:solidFill>
                <a:srgbClr val="3366FF"/>
              </a:solidFill>
            </a:endParaRPr>
          </a:p>
        </p:txBody>
      </p:sp>
      <p:sp>
        <p:nvSpPr>
          <p:cNvPr id="9" name="TextBox 8"/>
          <p:cNvSpPr txBox="1"/>
          <p:nvPr/>
        </p:nvSpPr>
        <p:spPr>
          <a:xfrm>
            <a:off x="6061810" y="3543337"/>
            <a:ext cx="2796439" cy="2031325"/>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that in the rest of your program, you should only use the “angle” modes of the gyro. Using the “rate” or “rate and angle” mode will cause the gyro to recalibrate. </a:t>
            </a:r>
            <a:endParaRPr lang="en-US" dirty="0">
              <a:solidFill>
                <a:srgbClr val="3366FF"/>
              </a:solidFill>
            </a:endParaRPr>
          </a:p>
        </p:txBody>
      </p:sp>
      <p:pic>
        <p:nvPicPr>
          <p:cNvPr id="10" name="Picture 9" descr="Screenshot 2015-02-28 14.41.35.png"/>
          <p:cNvPicPr>
            <a:picLocks noChangeAspect="1"/>
          </p:cNvPicPr>
          <p:nvPr/>
        </p:nvPicPr>
        <p:blipFill rotWithShape="1">
          <a:blip r:embed="rId2" cstate="email">
            <a:extLst>
              <a:ext uri="{28A0092B-C50C-407E-A947-70E740481C1C}">
                <a14:useLocalDpi xmlns:a14="http://schemas.microsoft.com/office/drawing/2010/main" val="0"/>
              </a:ext>
            </a:extLst>
          </a:blip>
          <a:srcRect t="34641" r="33535"/>
          <a:stretch/>
        </p:blipFill>
        <p:spPr>
          <a:xfrm>
            <a:off x="0" y="3269553"/>
            <a:ext cx="6061810" cy="3502722"/>
          </a:xfrm>
          <a:prstGeom prst="rect">
            <a:avLst/>
          </a:prstGeom>
        </p:spPr>
      </p:pic>
      <p:sp>
        <p:nvSpPr>
          <p:cNvPr id="3" name="Date Placeholder 2"/>
          <p:cNvSpPr>
            <a:spLocks noGrp="1"/>
          </p:cNvSpPr>
          <p:nvPr>
            <p:ph type="dt" sz="half" idx="10"/>
          </p:nvPr>
        </p:nvSpPr>
        <p:spPr/>
        <p:txBody>
          <a:bodyPr/>
          <a:lstStyle/>
          <a:p>
            <a:fld id="{C70C6FD9-D304-D74F-9512-2875B01280D3}" type="datetime1">
              <a:rPr lang="en-US" smtClean="0"/>
              <a:t>8/6/17</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421300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lstStyle/>
          <a:p>
            <a:r>
              <a:rPr lang="en-US" dirty="0" smtClean="0"/>
              <a:t>Calibration: Strategy 2</a:t>
            </a:r>
            <a:endParaRPr lang="en-US" dirty="0"/>
          </a:p>
        </p:txBody>
      </p:sp>
      <p:sp>
        <p:nvSpPr>
          <p:cNvPr id="11" name="TextBox 10"/>
          <p:cNvSpPr txBox="1"/>
          <p:nvPr/>
        </p:nvSpPr>
        <p:spPr>
          <a:xfrm>
            <a:off x="549801" y="2100862"/>
            <a:ext cx="2484548"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if you use the rate output. </a:t>
            </a:r>
            <a:endParaRPr lang="en-US" dirty="0">
              <a:solidFill>
                <a:srgbClr val="000000"/>
              </a:solidFill>
            </a:endParaRPr>
          </a:p>
        </p:txBody>
      </p:sp>
      <p:sp>
        <p:nvSpPr>
          <p:cNvPr id="12" name="TextBox 11"/>
          <p:cNvSpPr txBox="1"/>
          <p:nvPr/>
        </p:nvSpPr>
        <p:spPr>
          <a:xfrm>
            <a:off x="3400148" y="2107630"/>
            <a:ext cx="4188102" cy="923330"/>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The downside of this version is that it takes longer (about 3 seconds). Also, you cannot use gyro reset anymore!</a:t>
            </a:r>
            <a:endParaRPr lang="en-US" dirty="0">
              <a:solidFill>
                <a:srgbClr val="3366FF"/>
              </a:solidFill>
            </a:endParaRPr>
          </a:p>
        </p:txBody>
      </p:sp>
      <p:pic>
        <p:nvPicPr>
          <p:cNvPr id="13" name="Picture 12" descr="Screenshot 2015-02-28 14.42.41.png"/>
          <p:cNvPicPr>
            <a:picLocks noChangeAspect="1"/>
          </p:cNvPicPr>
          <p:nvPr/>
        </p:nvPicPr>
        <p:blipFill rotWithShape="1">
          <a:blip r:embed="rId2" cstate="email">
            <a:extLst>
              <a:ext uri="{28A0092B-C50C-407E-A947-70E740481C1C}">
                <a14:useLocalDpi xmlns:a14="http://schemas.microsoft.com/office/drawing/2010/main" val="0"/>
              </a:ext>
            </a:extLst>
          </a:blip>
          <a:srcRect t="34831" r="34549"/>
          <a:stretch/>
        </p:blipFill>
        <p:spPr>
          <a:xfrm>
            <a:off x="0" y="3645122"/>
            <a:ext cx="5984875" cy="3069080"/>
          </a:xfrm>
          <a:prstGeom prst="rect">
            <a:avLst/>
          </a:prstGeom>
        </p:spPr>
      </p:pic>
      <p:sp>
        <p:nvSpPr>
          <p:cNvPr id="14" name="TextBox 13"/>
          <p:cNvSpPr txBox="1"/>
          <p:nvPr/>
        </p:nvSpPr>
        <p:spPr>
          <a:xfrm>
            <a:off x="6061810" y="3297882"/>
            <a:ext cx="2875270" cy="3416320"/>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3" name="Date Placeholder 2"/>
          <p:cNvSpPr>
            <a:spLocks noGrp="1"/>
          </p:cNvSpPr>
          <p:nvPr>
            <p:ph type="dt" sz="half" idx="10"/>
          </p:nvPr>
        </p:nvSpPr>
        <p:spPr/>
        <p:txBody>
          <a:bodyPr/>
          <a:lstStyle/>
          <a:p>
            <a:fld id="{3BFCB8D7-3BA4-784B-89B8-D4F821C20023}" type="datetime1">
              <a:rPr lang="en-US" smtClean="0"/>
              <a:t>8/6/17</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15646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4163" y="2133600"/>
            <a:ext cx="8574087" cy="4303432"/>
          </a:xfrm>
        </p:spPr>
        <p:txBody>
          <a:bodyPr>
            <a:normAutofit fontScale="77500" lnSpcReduction="20000"/>
          </a:bodyPr>
          <a:lstStyle/>
          <a:p>
            <a:r>
              <a:rPr lang="it-IT" dirty="0" err="1" smtClean="0"/>
              <a:t>Having</a:t>
            </a:r>
            <a:r>
              <a:rPr lang="it-IT" dirty="0" smtClean="0"/>
              <a:t> a </a:t>
            </a:r>
            <a:r>
              <a:rPr lang="it-IT" dirty="0" err="1" smtClean="0"/>
              <a:t>fixed</a:t>
            </a:r>
            <a:r>
              <a:rPr lang="it-IT" dirty="0" smtClean="0"/>
              <a:t> time </a:t>
            </a:r>
            <a:r>
              <a:rPr lang="it-IT" dirty="0" err="1" smtClean="0"/>
              <a:t>wait</a:t>
            </a:r>
            <a:r>
              <a:rPr lang="it-IT" dirty="0" smtClean="0"/>
              <a:t> for the </a:t>
            </a:r>
            <a:r>
              <a:rPr lang="it-IT" dirty="0" err="1" smtClean="0"/>
              <a:t>gyro</a:t>
            </a:r>
            <a:r>
              <a:rPr lang="it-IT" dirty="0" smtClean="0"/>
              <a:t> to calibrate </a:t>
            </a:r>
            <a:r>
              <a:rPr lang="it-IT" dirty="0" err="1" smtClean="0"/>
              <a:t>may</a:t>
            </a:r>
            <a:r>
              <a:rPr lang="it-IT" dirty="0" smtClean="0"/>
              <a:t> </a:t>
            </a:r>
            <a:r>
              <a:rPr lang="it-IT" dirty="0" err="1" smtClean="0"/>
              <a:t>not</a:t>
            </a:r>
            <a:r>
              <a:rPr lang="it-IT" dirty="0" smtClean="0"/>
              <a:t> </a:t>
            </a:r>
            <a:r>
              <a:rPr lang="it-IT" dirty="0" err="1" smtClean="0"/>
              <a:t>always</a:t>
            </a:r>
            <a:r>
              <a:rPr lang="it-IT" dirty="0" smtClean="0"/>
              <a:t> work. </a:t>
            </a:r>
          </a:p>
          <a:p>
            <a:r>
              <a:rPr lang="it-IT" dirty="0" smtClean="0"/>
              <a:t>The </a:t>
            </a:r>
            <a:r>
              <a:rPr lang="it-IT" dirty="0" err="1" smtClean="0"/>
              <a:t>gyro</a:t>
            </a:r>
            <a:r>
              <a:rPr lang="it-IT" dirty="0" smtClean="0"/>
              <a:t> </a:t>
            </a:r>
            <a:r>
              <a:rPr lang="it-IT" dirty="0" err="1" smtClean="0"/>
              <a:t>returns</a:t>
            </a:r>
            <a:r>
              <a:rPr lang="it-IT" dirty="0" smtClean="0"/>
              <a:t> “</a:t>
            </a:r>
            <a:r>
              <a:rPr lang="it-IT" dirty="0" err="1" smtClean="0"/>
              <a:t>Not</a:t>
            </a:r>
            <a:r>
              <a:rPr lang="it-IT" dirty="0" smtClean="0"/>
              <a:t> a </a:t>
            </a:r>
            <a:r>
              <a:rPr lang="it-IT" dirty="0" err="1" smtClean="0"/>
              <a:t>Number</a:t>
            </a:r>
            <a:r>
              <a:rPr lang="it-IT" dirty="0" smtClean="0"/>
              <a:t>” (</a:t>
            </a:r>
            <a:r>
              <a:rPr lang="it-IT" dirty="0" err="1" smtClean="0"/>
              <a:t>NaN</a:t>
            </a:r>
            <a:r>
              <a:rPr lang="it-IT" dirty="0" smtClean="0"/>
              <a:t>) </a:t>
            </a:r>
            <a:r>
              <a:rPr lang="it-IT" dirty="0" err="1" smtClean="0"/>
              <a:t>until</a:t>
            </a:r>
            <a:r>
              <a:rPr lang="it-IT" dirty="0" smtClean="0"/>
              <a:t> </a:t>
            </a:r>
            <a:r>
              <a:rPr lang="it-IT" dirty="0" err="1" smtClean="0"/>
              <a:t>it</a:t>
            </a:r>
            <a:r>
              <a:rPr lang="it-IT" dirty="0" smtClean="0"/>
              <a:t> </a:t>
            </a:r>
            <a:r>
              <a:rPr lang="it-IT" dirty="0" err="1" smtClean="0"/>
              <a:t>has</a:t>
            </a:r>
            <a:r>
              <a:rPr lang="it-IT" dirty="0" smtClean="0"/>
              <a:t> </a:t>
            </a:r>
            <a:r>
              <a:rPr lang="it-IT" dirty="0" err="1" smtClean="0"/>
              <a:t>actually</a:t>
            </a:r>
            <a:r>
              <a:rPr lang="it-IT" dirty="0" smtClean="0"/>
              <a:t> reset and </a:t>
            </a:r>
            <a:r>
              <a:rPr lang="it-IT" dirty="0" err="1" smtClean="0"/>
              <a:t>NaNs</a:t>
            </a:r>
            <a:r>
              <a:rPr lang="it-IT" dirty="0" smtClean="0"/>
              <a:t> are </a:t>
            </a:r>
            <a:r>
              <a:rPr lang="it-IT" dirty="0" err="1" smtClean="0"/>
              <a:t>not</a:t>
            </a:r>
            <a:r>
              <a:rPr lang="it-IT" dirty="0" smtClean="0"/>
              <a:t> &gt;, =, or &lt; </a:t>
            </a:r>
            <a:r>
              <a:rPr lang="it-IT" dirty="0" err="1" smtClean="0"/>
              <a:t>any</a:t>
            </a:r>
            <a:r>
              <a:rPr lang="it-IT" dirty="0" smtClean="0"/>
              <a:t> </a:t>
            </a:r>
            <a:r>
              <a:rPr lang="it-IT" dirty="0" err="1" smtClean="0"/>
              <a:t>number</a:t>
            </a:r>
            <a:r>
              <a:rPr lang="it-IT" dirty="0" smtClean="0"/>
              <a:t>.  </a:t>
            </a:r>
            <a:r>
              <a:rPr lang="it-IT" dirty="0" err="1" smtClean="0"/>
              <a:t>This</a:t>
            </a:r>
            <a:r>
              <a:rPr lang="it-IT" dirty="0" smtClean="0"/>
              <a:t> </a:t>
            </a:r>
            <a:r>
              <a:rPr lang="it-IT" dirty="0" err="1" smtClean="0"/>
              <a:t>is</a:t>
            </a:r>
            <a:r>
              <a:rPr lang="it-IT" dirty="0" smtClean="0"/>
              <a:t> </a:t>
            </a:r>
            <a:r>
              <a:rPr lang="it-IT" dirty="0" err="1" smtClean="0"/>
              <a:t>because</a:t>
            </a:r>
            <a:r>
              <a:rPr lang="it-IT" dirty="0" smtClean="0"/>
              <a:t> </a:t>
            </a:r>
            <a:r>
              <a:rPr lang="it-IT" dirty="0" err="1" smtClean="0"/>
              <a:t>they</a:t>
            </a:r>
            <a:r>
              <a:rPr lang="it-IT" dirty="0" smtClean="0"/>
              <a:t> are </a:t>
            </a:r>
            <a:r>
              <a:rPr lang="it-IT" dirty="0" err="1" smtClean="0"/>
              <a:t>not</a:t>
            </a:r>
            <a:r>
              <a:rPr lang="it-IT" dirty="0" smtClean="0"/>
              <a:t> </a:t>
            </a:r>
            <a:r>
              <a:rPr lang="it-IT" dirty="0" err="1" smtClean="0"/>
              <a:t>numbers</a:t>
            </a:r>
            <a:r>
              <a:rPr lang="it-IT" dirty="0" smtClean="0"/>
              <a:t>  </a:t>
            </a:r>
          </a:p>
          <a:p>
            <a:r>
              <a:rPr lang="en-US" dirty="0" smtClean="0"/>
              <a:t>The only way you can know when it is fully reset is to make sure you are getting back a real number, instead of a Not-a-Number value</a:t>
            </a:r>
          </a:p>
          <a:p>
            <a:pPr lvl="1"/>
            <a:r>
              <a:rPr lang="en-US" dirty="0" smtClean="0"/>
              <a:t>STEP 1: Recalibrate the gyro</a:t>
            </a:r>
          </a:p>
          <a:p>
            <a:pPr lvl="1"/>
            <a:r>
              <a:rPr lang="en-US" dirty="0" smtClean="0"/>
              <a:t>STEP 2: start a loop</a:t>
            </a:r>
          </a:p>
          <a:p>
            <a:pPr lvl="1"/>
            <a:r>
              <a:rPr lang="en-US" dirty="0" smtClean="0"/>
              <a:t>STEP 3: read angle</a:t>
            </a:r>
          </a:p>
          <a:p>
            <a:pPr lvl="1"/>
            <a:r>
              <a:rPr lang="it-IT" dirty="0" smtClean="0"/>
              <a:t>STEP 4: </a:t>
            </a:r>
            <a:r>
              <a:rPr lang="it-IT" dirty="0" err="1" smtClean="0"/>
              <a:t>check</a:t>
            </a:r>
            <a:r>
              <a:rPr lang="it-IT" dirty="0" smtClean="0"/>
              <a:t> angle &gt;= 0</a:t>
            </a:r>
          </a:p>
          <a:p>
            <a:pPr lvl="1"/>
            <a:r>
              <a:rPr lang="it-IT" dirty="0" smtClean="0"/>
              <a:t>STEP 5: </a:t>
            </a:r>
            <a:r>
              <a:rPr lang="it-IT" dirty="0" err="1" smtClean="0"/>
              <a:t>check</a:t>
            </a:r>
            <a:r>
              <a:rPr lang="it-IT" dirty="0" smtClean="0"/>
              <a:t> angle &lt; 0</a:t>
            </a:r>
          </a:p>
          <a:p>
            <a:pPr lvl="1"/>
            <a:r>
              <a:rPr lang="it-IT" dirty="0" smtClean="0"/>
              <a:t>STEP 6: OR </a:t>
            </a:r>
            <a:r>
              <a:rPr lang="it-IT" dirty="0" err="1" smtClean="0"/>
              <a:t>outputs</a:t>
            </a:r>
            <a:r>
              <a:rPr lang="it-IT" dirty="0" smtClean="0"/>
              <a:t> of </a:t>
            </a:r>
            <a:r>
              <a:rPr lang="it-IT" dirty="0" err="1" smtClean="0"/>
              <a:t>steps</a:t>
            </a:r>
            <a:r>
              <a:rPr lang="it-IT" dirty="0" smtClean="0"/>
              <a:t> 4 &amp; 5</a:t>
            </a:r>
          </a:p>
          <a:p>
            <a:pPr lvl="1"/>
            <a:r>
              <a:rPr lang="it-IT" dirty="0" smtClean="0"/>
              <a:t>STEP 7: </a:t>
            </a:r>
            <a:r>
              <a:rPr lang="it-IT" dirty="0" err="1" smtClean="0"/>
              <a:t>If</a:t>
            </a:r>
            <a:r>
              <a:rPr lang="it-IT" dirty="0" smtClean="0"/>
              <a:t> the output of </a:t>
            </a:r>
            <a:r>
              <a:rPr lang="it-IT" dirty="0" err="1" smtClean="0"/>
              <a:t>step</a:t>
            </a:r>
            <a:r>
              <a:rPr lang="it-IT" dirty="0" smtClean="0"/>
              <a:t> 6 </a:t>
            </a:r>
            <a:r>
              <a:rPr lang="it-IT" dirty="0" err="1" smtClean="0"/>
              <a:t>is</a:t>
            </a:r>
            <a:r>
              <a:rPr lang="it-IT" dirty="0" smtClean="0"/>
              <a:t> </a:t>
            </a:r>
            <a:r>
              <a:rPr lang="it-IT" dirty="0" err="1" smtClean="0"/>
              <a:t>true</a:t>
            </a:r>
            <a:r>
              <a:rPr lang="it-IT" dirty="0" smtClean="0"/>
              <a:t>, exit </a:t>
            </a:r>
            <a:r>
              <a:rPr lang="it-IT" dirty="0" err="1" smtClean="0"/>
              <a:t>loop</a:t>
            </a:r>
            <a:endParaRPr lang="it-IT" dirty="0" smtClean="0"/>
          </a:p>
          <a:p>
            <a:r>
              <a:rPr lang="it-IT" dirty="0" smtClean="0"/>
              <a:t>At </a:t>
            </a:r>
            <a:r>
              <a:rPr lang="it-IT" dirty="0" err="1" smtClean="0"/>
              <a:t>this</a:t>
            </a:r>
            <a:r>
              <a:rPr lang="it-IT" dirty="0" smtClean="0"/>
              <a:t> </a:t>
            </a:r>
            <a:r>
              <a:rPr lang="it-IT" dirty="0" err="1" smtClean="0"/>
              <a:t>point</a:t>
            </a:r>
            <a:r>
              <a:rPr lang="it-IT" dirty="0" smtClean="0"/>
              <a:t>, the </a:t>
            </a:r>
            <a:r>
              <a:rPr lang="it-IT" dirty="0" err="1" smtClean="0"/>
              <a:t>sensor</a:t>
            </a:r>
            <a:r>
              <a:rPr lang="it-IT" dirty="0" smtClean="0"/>
              <a:t> </a:t>
            </a:r>
            <a:r>
              <a:rPr lang="it-IT" dirty="0" err="1" smtClean="0"/>
              <a:t>drift</a:t>
            </a:r>
            <a:r>
              <a:rPr lang="it-IT" dirty="0" smtClean="0"/>
              <a:t> </a:t>
            </a:r>
            <a:r>
              <a:rPr lang="it-IT" dirty="0" err="1" smtClean="0"/>
              <a:t>should</a:t>
            </a:r>
            <a:r>
              <a:rPr lang="it-IT" dirty="0" smtClean="0"/>
              <a:t> be </a:t>
            </a:r>
            <a:r>
              <a:rPr lang="it-IT" dirty="0" err="1" smtClean="0"/>
              <a:t>gone</a:t>
            </a:r>
            <a:r>
              <a:rPr lang="it-IT" dirty="0" smtClean="0"/>
              <a:t>.  </a:t>
            </a:r>
          </a:p>
        </p:txBody>
      </p:sp>
      <p:sp>
        <p:nvSpPr>
          <p:cNvPr id="4" name="Footer Placeholder 3"/>
          <p:cNvSpPr>
            <a:spLocks noGrp="1"/>
          </p:cNvSpPr>
          <p:nvPr>
            <p:ph type="ftr" sz="quarter" idx="11"/>
          </p:nvPr>
        </p:nvSpPr>
        <p:spPr/>
        <p:txBody>
          <a:bodyPr/>
          <a:lstStyle/>
          <a:p>
            <a:r>
              <a:rPr lang="sk-SK" smtClean="0"/>
              <a:t>© 2016 EV3Lessons.com</a:t>
            </a:r>
            <a:endParaRPr lang="en-US"/>
          </a:p>
        </p:txBody>
      </p:sp>
      <p:sp>
        <p:nvSpPr>
          <p:cNvPr id="2" name="Title 1"/>
          <p:cNvSpPr>
            <a:spLocks noGrp="1"/>
          </p:cNvSpPr>
          <p:nvPr>
            <p:ph type="title"/>
          </p:nvPr>
        </p:nvSpPr>
        <p:spPr/>
        <p:txBody>
          <a:bodyPr>
            <a:normAutofit/>
          </a:bodyPr>
          <a:lstStyle/>
          <a:p>
            <a:r>
              <a:rPr lang="en-US" dirty="0" smtClean="0"/>
              <a:t>Strategy 3: </a:t>
            </a:r>
            <a:r>
              <a:rPr lang="en-US" dirty="0" err="1" smtClean="0"/>
              <a:t>Pseudocode</a:t>
            </a:r>
            <a:endParaRPr lang="en-US" dirty="0"/>
          </a:p>
        </p:txBody>
      </p:sp>
      <p:sp>
        <p:nvSpPr>
          <p:cNvPr id="3" name="Date Placeholder 2"/>
          <p:cNvSpPr>
            <a:spLocks noGrp="1"/>
          </p:cNvSpPr>
          <p:nvPr>
            <p:ph type="dt" sz="half" idx="10"/>
          </p:nvPr>
        </p:nvSpPr>
        <p:spPr/>
        <p:txBody>
          <a:bodyPr/>
          <a:lstStyle/>
          <a:p>
            <a:fld id="{9C72BE0A-9816-CC47-B76D-60C66374C0D1}" type="datetime1">
              <a:rPr lang="en-US" smtClean="0"/>
              <a:t>8/6/17</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619936565"/>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2979</TotalTime>
  <Words>1091</Words>
  <Application>Microsoft Macintosh PowerPoint</Application>
  <PresentationFormat>On-screen Show (4:3)</PresentationFormat>
  <Paragraphs>115</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Helvetica Neue</vt:lpstr>
      <vt:lpstr>Wingdings</vt:lpstr>
      <vt:lpstr>Arial</vt:lpstr>
      <vt:lpstr>advanced</vt:lpstr>
      <vt:lpstr>Using the Gyro Sensor  and Dealing with Drift</vt:lpstr>
      <vt:lpstr>Lesson Objectives</vt:lpstr>
      <vt:lpstr>What is the Gyro Sensor?</vt:lpstr>
      <vt:lpstr>Gyro Sensor Problems</vt:lpstr>
      <vt:lpstr>Gyro Calibration to Solve Problem 1: Lag</vt:lpstr>
      <vt:lpstr>IMPORTANT NOTES</vt:lpstr>
      <vt:lpstr>Calibration: Strategy 1</vt:lpstr>
      <vt:lpstr>Calibration: Strategy 2</vt:lpstr>
      <vt:lpstr>Strategy 3: Pseudocode</vt:lpstr>
      <vt:lpstr>Strategy 3 Solution</vt:lpstr>
      <vt:lpstr>Strategy 4 Solution</vt:lpstr>
      <vt:lpstr>Discussion Guide</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15</cp:revision>
  <dcterms:created xsi:type="dcterms:W3CDTF">2014-10-28T21:59:38Z</dcterms:created>
  <dcterms:modified xsi:type="dcterms:W3CDTF">2017-08-06T16:52:06Z</dcterms:modified>
</cp:coreProperties>
</file>