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3"/>
  </p:notesMasterIdLst>
  <p:handoutMasterIdLst>
    <p:handoutMasterId r:id="rId14"/>
  </p:handoutMasterIdLst>
  <p:sldIdLst>
    <p:sldId id="288" r:id="rId2"/>
    <p:sldId id="283" r:id="rId3"/>
    <p:sldId id="276" r:id="rId4"/>
    <p:sldId id="275" r:id="rId5"/>
    <p:sldId id="285" r:id="rId6"/>
    <p:sldId id="286" r:id="rId7"/>
    <p:sldId id="287" r:id="rId8"/>
    <p:sldId id="277" r:id="rId9"/>
    <p:sldId id="279" r:id="rId10"/>
    <p:sldId id="284"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3" autoAdjust="0"/>
    <p:restoredTop sz="94640"/>
  </p:normalViewPr>
  <p:slideViewPr>
    <p:cSldViewPr snapToGrid="0" snapToObjects="1">
      <p:cViewPr>
        <p:scale>
          <a:sx n="79" d="100"/>
          <a:sy n="79" d="100"/>
        </p:scale>
        <p:origin x="1232" y="6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2/10/17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2/10/17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64755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10</a:t>
            </a:fld>
            <a:endParaRPr lang="en-US"/>
          </a:p>
        </p:txBody>
      </p:sp>
    </p:spTree>
    <p:extLst>
      <p:ext uri="{BB962C8B-B14F-4D97-AF65-F5344CB8AC3E}">
        <p14:creationId xmlns:p14="http://schemas.microsoft.com/office/powerpoint/2010/main" val="135908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4BC7A-60A5-B249-9F35-66A7454EA9AB}"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75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EFEA3B9-23B4-C44E-8C14-9240ECCCD182}"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48440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30E3D830-DD6A-E54C-9FE6-DB52CECFF395}" type="datetime1">
              <a:rPr lang="en-US" smtClean="0"/>
              <a:t>2/10/17</a:t>
            </a:fld>
            <a:endParaRPr lang="en-US" dirty="0"/>
          </a:p>
        </p:txBody>
      </p:sp>
      <p:sp>
        <p:nvSpPr>
          <p:cNvPr id="5" name="Footer Placeholder 4"/>
          <p:cNvSpPr>
            <a:spLocks noGrp="1"/>
          </p:cNvSpPr>
          <p:nvPr>
            <p:ph type="ftr" sz="quarter" idx="11"/>
          </p:nvPr>
        </p:nvSpPr>
        <p:spPr/>
        <p:txBody>
          <a:bodyPr/>
          <a:lstStyle/>
          <a:p>
            <a:r>
              <a:rPr lang="sk-SK" smtClean="0"/>
              <a:t>© 2015 EV3Lessons.com, Last edit 02/10/2017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955538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1135A97-35CA-2047-AA72-5F0564ADF139}" type="datetime1">
              <a:rPr lang="en-US" smtClean="0"/>
              <a:t>2/10/17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8907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E81F707-8F03-9C4E-B1C5-8640B212A4A3}" type="datetime1">
              <a:rPr lang="en-US" smtClean="0"/>
              <a:t>2/10/17</a:t>
            </a:fld>
            <a:endParaRPr lang="en-US"/>
          </a:p>
        </p:txBody>
      </p:sp>
      <p:sp>
        <p:nvSpPr>
          <p:cNvPr id="8" name="Footer Placeholder 7"/>
          <p:cNvSpPr>
            <a:spLocks noGrp="1"/>
          </p:cNvSpPr>
          <p:nvPr>
            <p:ph type="ftr" sz="quarter" idx="11"/>
          </p:nvPr>
        </p:nvSpPr>
        <p:spPr/>
        <p:txBody>
          <a:bodyPr/>
          <a:lstStyle/>
          <a:p>
            <a:r>
              <a:rPr lang="sk-SK" smtClean="0"/>
              <a:t>© 2015 EV3Lessons.com, Last edit 02/10/2017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55981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AF9B9AF-21C2-0B49-A156-7D594D3E7E89}" type="datetime1">
              <a:rPr lang="en-US" smtClean="0"/>
              <a:t>2/10/17</a:t>
            </a:fld>
            <a:endParaRPr lang="en-US"/>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277770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72CE162-903C-8444-93E3-347DF0B9BC4D}"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45754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A3EE1B71-CD76-4745-99C7-A0B62C9EF16B}"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724592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1D6263-E92A-FF4E-9D8B-0FB1B6C66ED4}" type="datetime1">
              <a:rPr lang="en-US" smtClean="0"/>
              <a:t>2/10/17</a:t>
            </a:fld>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9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3B7915A-D61E-5546-9C8E-12562E95E343}" type="datetime1">
              <a:rPr lang="en-US" smtClean="0"/>
              <a:t>2/10/17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02/10/2017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4183691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Proportional Control</a:t>
            </a:r>
            <a:endParaRPr lang="en-US" dirty="0"/>
          </a:p>
        </p:txBody>
      </p:sp>
      <p:sp>
        <p:nvSpPr>
          <p:cNvPr id="3" name="Subtitle 2"/>
          <p:cNvSpPr>
            <a:spLocks noGrp="1"/>
          </p:cNvSpPr>
          <p:nvPr>
            <p:ph type="subTitle" idx="1"/>
          </p:nvPr>
        </p:nvSpPr>
        <p:spPr/>
        <p:txBody>
          <a:bodyPr/>
          <a:lstStyle/>
          <a:p>
            <a:r>
              <a:rPr lang="en-US" dirty="0" smtClean="0"/>
              <a:t>By Sanjay and Arvind Seshan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147241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2" name="Title 1"/>
          <p:cNvSpPr>
            <a:spLocks noGrp="1"/>
          </p:cNvSpPr>
          <p:nvPr>
            <p:ph type="title"/>
          </p:nvPr>
        </p:nvSpPr>
        <p:spPr/>
        <p:txBody>
          <a:bodyPr/>
          <a:lstStyle/>
          <a:p>
            <a:r>
              <a:rPr lang="en-US" dirty="0" smtClean="0"/>
              <a:t>Discussion Guide</a:t>
            </a:r>
            <a:endParaRPr lang="en-US" dirty="0"/>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This tutorial was created by Sanjay </a:t>
            </a:r>
            <a:r>
              <a:rPr lang="en-US" dirty="0" err="1" smtClean="0"/>
              <a:t>Seshan</a:t>
            </a:r>
            <a:r>
              <a:rPr lang="en-US" dirty="0" smtClean="0"/>
              <a:t> and Arvind </a:t>
            </a:r>
            <a:r>
              <a:rPr lang="en-US" err="1" smtClean="0"/>
              <a:t>Seshan</a:t>
            </a:r>
            <a:r>
              <a:rPr lang="en-US" smtClean="0"/>
              <a:t> </a:t>
            </a:r>
            <a:endParaRPr lang="en-US" smtClean="0"/>
          </a:p>
          <a:p>
            <a:pPr lvl="1"/>
            <a:r>
              <a:rPr lang="en-US" smtClean="0"/>
              <a:t>More </a:t>
            </a:r>
            <a:r>
              <a:rPr lang="en-US" dirty="0" smtClean="0"/>
              <a:t>lessons at www.ev3lessons.com</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11</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Learn what proportional control means and why to use it</a:t>
            </a:r>
          </a:p>
          <a:p>
            <a:r>
              <a:rPr lang="en-US" dirty="0" smtClean="0"/>
              <a:t>Learn to apply proportional control to different sensors</a:t>
            </a:r>
          </a:p>
          <a:p>
            <a:r>
              <a:rPr lang="en-US" dirty="0" smtClean="0"/>
              <a:t>Prerequisites: Math Blocks, Color Sensor Calibration, Data Wires</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2" name="Title 1"/>
          <p:cNvSpPr>
            <a:spLocks noGrp="1"/>
          </p:cNvSpPr>
          <p:nvPr>
            <p:ph type="title"/>
          </p:nvPr>
        </p:nvSpPr>
        <p:spPr/>
        <p:txBody>
          <a:bodyPr/>
          <a:lstStyle/>
          <a:p>
            <a:r>
              <a:rPr lang="en-US" smtClean="0"/>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
        <p:nvSpPr>
          <p:cNvPr id="2" name="Title 1"/>
          <p:cNvSpPr>
            <a:spLocks noGrp="1"/>
          </p:cNvSpPr>
          <p:nvPr>
            <p:ph type="title"/>
          </p:nvPr>
        </p:nvSpPr>
        <p:spPr/>
        <p:txBody>
          <a:bodyPr>
            <a:normAutofit/>
          </a:bodyPr>
          <a:lstStyle/>
          <a:p>
            <a:r>
              <a:rPr lang="en-US" dirty="0" smtClean="0"/>
              <a:t>Learn and Discuss Proportional Control</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What does proportional mean?</a:t>
            </a:r>
          </a:p>
          <a:p>
            <a:pPr lvl="1"/>
            <a:r>
              <a:rPr lang="en-US" smtClean="0"/>
              <a:t>The robot moves proportionally – moving more or less based on how far the robot is from the target distance</a:t>
            </a:r>
          </a:p>
          <a:p>
            <a:pPr lvl="1"/>
            <a:r>
              <a:rPr lang="en-US" smtClean="0"/>
              <a:t>For a line follower, the robot may make a sharper turn if it is further away from the line</a:t>
            </a:r>
          </a:p>
          <a:p>
            <a:r>
              <a:rPr lang="en-US" smtClean="0"/>
              <a:t>Proportional Control can be more accurate and faster</a:t>
            </a:r>
          </a:p>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2" name="Title 1"/>
          <p:cNvSpPr>
            <a:spLocks noGrp="1"/>
          </p:cNvSpPr>
          <p:nvPr>
            <p:ph type="title"/>
          </p:nvPr>
        </p:nvSpPr>
        <p:spPr/>
        <p:txBody>
          <a:bodyPr/>
          <a:lstStyle/>
          <a:p>
            <a:r>
              <a:rPr lang="en-US" smtClean="0"/>
              <a:t>Why Proportional Control?</a:t>
            </a:r>
            <a:endParaRPr lang="en-U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2" name="Title 1"/>
          <p:cNvSpPr>
            <a:spLocks noGrp="1"/>
          </p:cNvSpPr>
          <p:nvPr>
            <p:ph type="title"/>
          </p:nvPr>
        </p:nvSpPr>
        <p:spPr/>
        <p:txBody>
          <a:bodyPr/>
          <a:lstStyle/>
          <a:p>
            <a:r>
              <a:rPr lang="en-US" smtClean="0"/>
              <a:t>What Proportional Control Looks Like</a:t>
            </a:r>
            <a:endParaRPr lang="en-US" dirty="0"/>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96938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2" name="Title 1"/>
          <p:cNvSpPr>
            <a:spLocks noGrp="1"/>
          </p:cNvSpPr>
          <p:nvPr>
            <p:ph type="title"/>
          </p:nvPr>
        </p:nvSpPr>
        <p:spPr/>
        <p:txBody>
          <a:bodyPr/>
          <a:lstStyle/>
          <a:p>
            <a:r>
              <a:rPr lang="en-US" dirty="0" smtClean="0"/>
              <a:t>How Far Is the Robot From The Line?</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9991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2" name="Title 1"/>
          <p:cNvSpPr>
            <a:spLocks noGrp="1"/>
          </p:cNvSpPr>
          <p:nvPr>
            <p:ph type="title"/>
          </p:nvPr>
        </p:nvSpPr>
        <p:spPr/>
        <p:txBody>
          <a:bodyPr/>
          <a:lstStyle/>
          <a:p>
            <a:r>
              <a:rPr lang="en-US" dirty="0" smtClean="0"/>
              <a:t>Line Following</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2714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learn how to use proportional control, create a Dog </a:t>
            </a:r>
            <a:r>
              <a:rPr lang="en-US" smtClean="0"/>
              <a:t>Follower program</a:t>
            </a:r>
            <a:endParaRPr lang="en-US" dirty="0" smtClean="0"/>
          </a:p>
          <a:p>
            <a:pPr lvl="1"/>
            <a:r>
              <a:rPr lang="en-US" dirty="0" smtClean="0"/>
              <a:t>Use proportional control with the ultrasonic sensor to get the robot to stay 15cm away from the human at all times (even when the human moves)</a:t>
            </a:r>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sp>
        <p:nvSpPr>
          <p:cNvPr id="2" name="Title 1"/>
          <p:cNvSpPr>
            <a:spLocks noGrp="1"/>
          </p:cNvSpPr>
          <p:nvPr>
            <p:ph type="title"/>
          </p:nvPr>
        </p:nvSpPr>
        <p:spPr/>
        <p:txBody>
          <a:bodyPr/>
          <a:lstStyle/>
          <a:p>
            <a:r>
              <a:rPr lang="en-US" dirty="0" smtClean="0"/>
              <a:t>Challenge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8465604"/>
              </p:ext>
            </p:extLst>
          </p:nvPr>
        </p:nvGraphicFramePr>
        <p:xfrm>
          <a:off x="636020" y="4145243"/>
          <a:ext cx="7870372" cy="155956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r>
              <a:tr h="370840">
                <a:tc>
                  <a:txBody>
                    <a:bodyPr/>
                    <a:lstStyle/>
                    <a:p>
                      <a:r>
                        <a:rPr lang="en-US" b="1" dirty="0" smtClean="0"/>
                        <a:t>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Get to a target</a:t>
                      </a:r>
                      <a:r>
                        <a:rPr lang="en-US" baseline="0" dirty="0" smtClean="0"/>
                        <a:t> distance from wall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Move faster based on</a:t>
                      </a:r>
                      <a:r>
                        <a:rPr lang="en-US" baseline="0" dirty="0" smtClean="0"/>
                        <a:t> 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0322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9</a:t>
            </a:fld>
            <a:endParaRPr lang="en-US"/>
          </a:p>
        </p:txBody>
      </p:sp>
      <p:sp>
        <p:nvSpPr>
          <p:cNvPr id="2" name="Title 1"/>
          <p:cNvSpPr>
            <a:spLocks noGrp="1"/>
          </p:cNvSpPr>
          <p:nvPr>
            <p:ph type="title"/>
          </p:nvPr>
        </p:nvSpPr>
        <p:spPr/>
        <p:txBody>
          <a:bodyPr/>
          <a:lstStyle/>
          <a:p>
            <a:r>
              <a:rPr lang="en-US" smtClean="0"/>
              <a:t>Solution: Ultrasonic Dog Follower</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Tree>
    <p:extLst>
      <p:ext uri="{BB962C8B-B14F-4D97-AF65-F5344CB8AC3E}">
        <p14:creationId xmlns:p14="http://schemas.microsoft.com/office/powerpoint/2010/main" val="407979337"/>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3554</TotalTime>
  <Words>725</Words>
  <Application>Microsoft Macintosh PowerPoint</Application>
  <PresentationFormat>On-screen Show (4:3)</PresentationFormat>
  <Paragraphs>86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Helvetica Neue</vt:lpstr>
      <vt:lpstr>Wingdings</vt:lpstr>
      <vt:lpstr>Arial</vt:lpstr>
      <vt:lpstr>advanced</vt:lpstr>
      <vt:lpstr>Proportional Control</vt:lpstr>
      <vt:lpstr>Lesson Objectives</vt:lpstr>
      <vt:lpstr>Learn and Discuss Proportional Control</vt:lpstr>
      <vt:lpstr>Why Proportional Control?</vt:lpstr>
      <vt:lpstr>What Proportional Control Looks Like</vt:lpstr>
      <vt:lpstr>How Far Is the Robot From The Line?</vt:lpstr>
      <vt:lpstr>Line Following</vt:lpstr>
      <vt:lpstr>Challenge</vt:lpstr>
      <vt:lpstr>Solution: Ultrasonic Dog Follower</vt:lpstr>
      <vt:lpstr>Discussion Guide</vt:lpstr>
      <vt:lpstr>Credits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27</cp:revision>
  <cp:lastPrinted>2015-12-20T02:26:09Z</cp:lastPrinted>
  <dcterms:created xsi:type="dcterms:W3CDTF">2014-10-28T21:59:38Z</dcterms:created>
  <dcterms:modified xsi:type="dcterms:W3CDTF">2017-02-10T18:08:47Z</dcterms:modified>
</cp:coreProperties>
</file>